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55" r:id="rId2"/>
    <p:sldId id="356" r:id="rId3"/>
    <p:sldId id="361" r:id="rId4"/>
    <p:sldId id="357" r:id="rId5"/>
    <p:sldId id="358" r:id="rId6"/>
    <p:sldId id="359" r:id="rId7"/>
    <p:sldId id="3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E674CD-D69F-4478-9CE9-7459284D8CEE}" type="slidenum">
              <a:rPr lang="he-IL" altLang="en-US">
                <a:ea typeface="宋体" charset="-122"/>
              </a:rPr>
              <a:pPr/>
              <a:t>1</a:t>
            </a:fld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39F3D0-65F0-4F49-BCB5-510DC70A2CD7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9876" name="灯片编号占位符 3"/>
          <p:cNvSpPr txBox="1">
            <a:spLocks noGrp="1"/>
          </p:cNvSpPr>
          <p:nvPr/>
        </p:nvSpPr>
        <p:spPr bwMode="auto">
          <a:xfrm>
            <a:off x="3883991" y="8684961"/>
            <a:ext cx="2972392" cy="4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b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/>
            <a:fld id="{47E17581-624C-433F-A0AD-44CA34D59086}" type="slidenum">
              <a:rPr lang="zh-CN" altLang="en-US" sz="1200">
                <a:latin typeface="Calibri" pitchFamily="34" charset="0"/>
              </a:rPr>
              <a:pPr algn="r" eaLnBrk="1" hangingPunct="1"/>
              <a:t>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E674CD-D69F-4478-9CE9-7459284D8CEE}" type="slidenum">
              <a:rPr lang="he-IL" altLang="en-US">
                <a:ea typeface="宋体" charset="-122"/>
              </a:rPr>
              <a:pPr/>
              <a:t>5</a:t>
            </a:fld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baseline="0" dirty="0" smtClean="0"/>
              <a:t>千兆采用</a:t>
            </a:r>
            <a:r>
              <a:rPr lang="en-US" altLang="zh-CN" baseline="0" dirty="0" smtClean="0"/>
              <a:t>T32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39F3D0-65F0-4F49-BCB5-510DC70A2CD7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39F3D0-65F0-4F49-BCB5-510DC70A2CD7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88776" y="126976"/>
            <a:ext cx="498728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Pizza Hut</a:t>
            </a:r>
          </a:p>
        </p:txBody>
      </p:sp>
      <p:sp>
        <p:nvSpPr>
          <p:cNvPr id="24586" name="矩形 5"/>
          <p:cNvSpPr>
            <a:spLocks noChangeArrowheads="1"/>
          </p:cNvSpPr>
          <p:nvPr/>
        </p:nvSpPr>
        <p:spPr bwMode="auto">
          <a:xfrm>
            <a:off x="457200" y="980728"/>
            <a:ext cx="824337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world's largest chain enterprise of pizza canteen.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Malaysia branch of the company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adopted Yealink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phones to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satisfy the consumers' demand of dealing with huge user data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information.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yl0073\47403\图片1_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12" y="3207312"/>
            <a:ext cx="2407848" cy="2407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7" name="组合 6"/>
          <p:cNvGrpSpPr/>
          <p:nvPr/>
        </p:nvGrpSpPr>
        <p:grpSpPr>
          <a:xfrm>
            <a:off x="5436096" y="3717032"/>
            <a:ext cx="2934183" cy="1296144"/>
            <a:chOff x="3870064" y="3645024"/>
            <a:chExt cx="2934183" cy="1296144"/>
          </a:xfrm>
        </p:grpSpPr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3870064" y="3645024"/>
              <a:ext cx="2934183" cy="1296144"/>
            </a:xfrm>
            <a:prstGeom prst="roundRect">
              <a:avLst>
                <a:gd name="adj" fmla="val 8827"/>
              </a:avLst>
            </a:prstGeom>
            <a:solidFill>
              <a:srgbClr val="FFFFFF"/>
            </a:solidFill>
            <a:ln w="25400">
              <a:solidFill>
                <a:srgbClr val="4D4D4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067944" y="3861048"/>
              <a:ext cx="2592388" cy="8651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0" name="Text Box 109"/>
          <p:cNvSpPr txBox="1">
            <a:spLocks noChangeArrowheads="1"/>
          </p:cNvSpPr>
          <p:nvPr/>
        </p:nvSpPr>
        <p:spPr bwMode="gray">
          <a:xfrm>
            <a:off x="5938651" y="4129916"/>
            <a:ext cx="208823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  500 </a:t>
            </a:r>
            <a:r>
              <a:rPr lang="en-US" altLang="zh-CN" sz="2800" b="1" kern="0" dirty="0">
                <a:solidFill>
                  <a:schemeClr val="bg1">
                    <a:lumMod val="50000"/>
                  </a:schemeClr>
                </a:solidFill>
              </a:rPr>
              <a:t>seats</a:t>
            </a:r>
          </a:p>
        </p:txBody>
      </p:sp>
    </p:spTree>
    <p:extLst>
      <p:ext uri="{BB962C8B-B14F-4D97-AF65-F5344CB8AC3E}">
        <p14:creationId xmlns:p14="http://schemas.microsoft.com/office/powerpoint/2010/main" val="30764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0"/>
    </mc:Choice>
    <mc:Fallback xmlns="">
      <p:transition spd="slow" advTm="1481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 noChangeArrowheads="1"/>
          </p:cNvSpPr>
          <p:nvPr/>
        </p:nvSpPr>
        <p:spPr bwMode="auto">
          <a:xfrm>
            <a:off x="288032" y="188640"/>
            <a:ext cx="4427984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CPIC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182321" y="911708"/>
            <a:ext cx="8964996" cy="326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 of the Fortune Global 500 companies. The revenue of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insurance business in 2011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reached 154 billion RMB.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Over 5,700 branches, more than 74 thousand staffs.</a:t>
            </a:r>
          </a:p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</a:t>
            </a:r>
            <a:r>
              <a:rPr lang="en-US" altLang="zh-CN" sz="22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IP phones for all the seats in the newly established Shanghai IP Contact Center to meet its development.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 descr="C:\Users\yl0073\47403\201061218171774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41" b="28084"/>
          <a:stretch/>
        </p:blipFill>
        <p:spPr bwMode="auto">
          <a:xfrm>
            <a:off x="971600" y="4483433"/>
            <a:ext cx="3127846" cy="1365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7" name="组合 6"/>
          <p:cNvGrpSpPr/>
          <p:nvPr/>
        </p:nvGrpSpPr>
        <p:grpSpPr>
          <a:xfrm>
            <a:off x="5143698" y="4518096"/>
            <a:ext cx="2934183" cy="1296144"/>
            <a:chOff x="3870064" y="3645024"/>
            <a:chExt cx="2934183" cy="1296144"/>
          </a:xfrm>
        </p:grpSpPr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3870064" y="3645024"/>
              <a:ext cx="2934183" cy="1296144"/>
            </a:xfrm>
            <a:prstGeom prst="roundRect">
              <a:avLst>
                <a:gd name="adj" fmla="val 8827"/>
              </a:avLst>
            </a:prstGeom>
            <a:solidFill>
              <a:srgbClr val="FFFFFF"/>
            </a:solidFill>
            <a:ln w="25400">
              <a:solidFill>
                <a:srgbClr val="4D4D4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067944" y="3861048"/>
              <a:ext cx="2592388" cy="8651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" name="Text Box 109"/>
          <p:cNvSpPr txBox="1">
            <a:spLocks noChangeArrowheads="1"/>
          </p:cNvSpPr>
          <p:nvPr/>
        </p:nvSpPr>
        <p:spPr bwMode="gray">
          <a:xfrm>
            <a:off x="5595568" y="4905104"/>
            <a:ext cx="208823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1300 seats</a:t>
            </a:r>
            <a:endParaRPr lang="en-US" altLang="zh-CN" sz="28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9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8"/>
    </mc:Choice>
    <mc:Fallback xmlns="">
      <p:transition spd="slow" advTm="625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 txBox="1">
            <a:spLocks noChangeArrowheads="1"/>
          </p:cNvSpPr>
          <p:nvPr/>
        </p:nvSpPr>
        <p:spPr bwMode="auto">
          <a:xfrm>
            <a:off x="273050" y="127000"/>
            <a:ext cx="35337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ank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 Ireland</a:t>
            </a:r>
            <a:endParaRPr lang="en-US" altLang="zh-CN" sz="3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071563" y="3071813"/>
            <a:ext cx="3286125" cy="2305050"/>
          </a:xfrm>
          <a:prstGeom prst="roundRect">
            <a:avLst>
              <a:gd name="adj" fmla="val 8827"/>
            </a:avLst>
          </a:prstGeom>
          <a:solidFill>
            <a:srgbClr val="FFFFFF"/>
          </a:solidFill>
          <a:ln w="25400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467544" y="915408"/>
            <a:ext cx="82486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Bank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 Ireland is a diversified Financial Services Group established in 1783 by Royal Charter. </a:t>
            </a:r>
          </a:p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Adopted Yealink IP phones for all the seats in the IP Contact Center of the Bank of Ireland.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996" y="3141135"/>
            <a:ext cx="2623834" cy="1583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24" descr="C:\Documents and Settings\Administrator\桌面\yealink-logo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00188" y="4643438"/>
            <a:ext cx="1692275" cy="36036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</p:pic>
      <p:sp>
        <p:nvSpPr>
          <p:cNvPr id="16" name="圆角矩形 15"/>
          <p:cNvSpPr/>
          <p:nvPr/>
        </p:nvSpPr>
        <p:spPr bwMode="auto">
          <a:xfrm>
            <a:off x="1214438" y="3500438"/>
            <a:ext cx="2592387" cy="8651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Text Box 109"/>
          <p:cNvSpPr txBox="1">
            <a:spLocks noChangeArrowheads="1"/>
          </p:cNvSpPr>
          <p:nvPr/>
        </p:nvSpPr>
        <p:spPr bwMode="gray">
          <a:xfrm>
            <a:off x="1500188" y="3671093"/>
            <a:ext cx="208756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chemeClr val="bg1">
                    <a:lumMod val="50000"/>
                  </a:schemeClr>
                </a:solidFill>
              </a:rPr>
              <a:t>2000 </a:t>
            </a: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seats</a:t>
            </a:r>
            <a:endParaRPr lang="en-US" altLang="zh-CN" sz="28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E:\back up\imo\i'm office\PersonalData\User\lz@48184421\Picture\A6E8B8BC-FA2B-446F-B55C-E337A846619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4"/>
          <a:stretch/>
        </p:blipFill>
        <p:spPr bwMode="auto">
          <a:xfrm>
            <a:off x="971601" y="3685139"/>
            <a:ext cx="289095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251520" y="908720"/>
            <a:ext cx="881721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largest professional platform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for 3C online store in the China’s B2C market.</a:t>
            </a:r>
          </a:p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Mass deployed Yealink IP phones in its newly built IP Contact Center to meet the need of expanding.</a:t>
            </a:r>
            <a:r>
              <a:rPr lang="zh-CN" altLang="en-US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zh-CN" altLang="en-US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251520" y="126976"/>
            <a:ext cx="3456384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360buy</a:t>
            </a:r>
            <a:endParaRPr lang="en-US" altLang="zh-CN" sz="3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48064" y="3794243"/>
            <a:ext cx="2934183" cy="1296144"/>
            <a:chOff x="3870064" y="3645024"/>
            <a:chExt cx="2934183" cy="1296144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3870064" y="3645024"/>
              <a:ext cx="2934183" cy="1296144"/>
            </a:xfrm>
            <a:prstGeom prst="roundRect">
              <a:avLst>
                <a:gd name="adj" fmla="val 8827"/>
              </a:avLst>
            </a:prstGeom>
            <a:solidFill>
              <a:srgbClr val="FFFFFF"/>
            </a:solidFill>
            <a:ln w="25400">
              <a:solidFill>
                <a:srgbClr val="4D4D4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4067944" y="3861048"/>
              <a:ext cx="2592388" cy="8651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Text Box 109"/>
          <p:cNvSpPr txBox="1">
            <a:spLocks noChangeArrowheads="1"/>
          </p:cNvSpPr>
          <p:nvPr/>
        </p:nvSpPr>
        <p:spPr bwMode="gray">
          <a:xfrm>
            <a:off x="5724128" y="4201924"/>
            <a:ext cx="208823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000 seats</a:t>
            </a:r>
            <a:endParaRPr lang="en-US" altLang="zh-CN" sz="28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4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8"/>
    </mc:Choice>
    <mc:Fallback xmlns="">
      <p:transition spd="slow" advTm="882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160784" y="126976"/>
            <a:ext cx="282704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/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Pelephone</a:t>
            </a:r>
          </a:p>
        </p:txBody>
      </p:sp>
      <p:sp>
        <p:nvSpPr>
          <p:cNvPr id="24586" name="矩形 5"/>
          <p:cNvSpPr>
            <a:spLocks noChangeArrowheads="1"/>
          </p:cNvSpPr>
          <p:nvPr/>
        </p:nvSpPr>
        <p:spPr bwMode="auto">
          <a:xfrm>
            <a:off x="304800" y="1124744"/>
            <a:ext cx="8299648" cy="103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FontTx/>
              <a:buBlip>
                <a:blip r:embed="rId3"/>
              </a:buBlip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Pelephone, the biggest Mobile Operator in Israel, used the Yealink IP phones with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Contact Center system.</a:t>
            </a:r>
          </a:p>
        </p:txBody>
      </p:sp>
      <p:pic>
        <p:nvPicPr>
          <p:cNvPr id="24589" name="Picture 13" descr="E:\yealink市场部资料\april\20110214-Allnet ppt\图片2.png"/>
          <p:cNvPicPr>
            <a:picLocks noChangeAspect="1" noChangeArrowheads="1"/>
          </p:cNvPicPr>
          <p:nvPr/>
        </p:nvPicPr>
        <p:blipFill rotWithShape="1">
          <a:blip r:embed="rId4" cstate="print"/>
          <a:srcRect b="50000"/>
          <a:stretch/>
        </p:blipFill>
        <p:spPr bwMode="auto">
          <a:xfrm>
            <a:off x="6156176" y="3027087"/>
            <a:ext cx="1152128" cy="139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Photos\以色列\Pelephone-Call Cen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159" y="3040167"/>
            <a:ext cx="3639551" cy="2729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5456616" y="4636567"/>
            <a:ext cx="2808312" cy="1221286"/>
          </a:xfrm>
          <a:prstGeom prst="roundRect">
            <a:avLst>
              <a:gd name="adj" fmla="val 8827"/>
            </a:avLst>
          </a:prstGeom>
          <a:solidFill>
            <a:srgbClr val="FFFFFF"/>
          </a:solidFill>
          <a:ln w="25400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49144" y="4809260"/>
            <a:ext cx="2571768" cy="8255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kern="0" dirty="0" smtClean="0">
                <a:solidFill>
                  <a:schemeClr val="bg1">
                    <a:lumMod val="50000"/>
                  </a:schemeClr>
                </a:solidFill>
              </a:rPr>
              <a:t>2000 seats</a:t>
            </a:r>
          </a:p>
        </p:txBody>
      </p:sp>
    </p:spTree>
    <p:extLst>
      <p:ext uri="{BB962C8B-B14F-4D97-AF65-F5344CB8AC3E}">
        <p14:creationId xmlns:p14="http://schemas.microsoft.com/office/powerpoint/2010/main" val="19866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 noChangeArrowheads="1"/>
          </p:cNvSpPr>
          <p:nvPr/>
        </p:nvSpPr>
        <p:spPr bwMode="auto">
          <a:xfrm>
            <a:off x="144016" y="116632"/>
            <a:ext cx="4427984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Onkar Infotech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179004" y="980728"/>
            <a:ext cx="8964996" cy="112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Onkar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Infotech, a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leading travel call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center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managing end to end business processes </a:t>
            </a:r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outsourced.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2" descr="C:\Users\Kevin\Desktop\logo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359786"/>
            <a:ext cx="3640273" cy="61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02976"/>
            <a:ext cx="3547143" cy="3223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435338" y="4548856"/>
            <a:ext cx="3006191" cy="1296144"/>
            <a:chOff x="3798056" y="3645024"/>
            <a:chExt cx="3006191" cy="1296144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3798056" y="3645024"/>
              <a:ext cx="3006191" cy="1296144"/>
            </a:xfrm>
            <a:prstGeom prst="roundRect">
              <a:avLst>
                <a:gd name="adj" fmla="val 8827"/>
              </a:avLst>
            </a:prstGeom>
            <a:solidFill>
              <a:srgbClr val="FFFFFF"/>
            </a:solidFill>
            <a:ln w="25400">
              <a:solidFill>
                <a:srgbClr val="4D4D4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4004957" y="3861048"/>
              <a:ext cx="2592388" cy="86518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Text Box 109"/>
          <p:cNvSpPr txBox="1">
            <a:spLocks noChangeArrowheads="1"/>
          </p:cNvSpPr>
          <p:nvPr/>
        </p:nvSpPr>
        <p:spPr bwMode="gray">
          <a:xfrm>
            <a:off x="5894316" y="4942175"/>
            <a:ext cx="271013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chemeClr val="bg1">
                    <a:lumMod val="50000"/>
                  </a:schemeClr>
                </a:solidFill>
              </a:rPr>
              <a:t>3000 </a:t>
            </a: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seats</a:t>
            </a:r>
            <a:endParaRPr lang="en-US" altLang="zh-CN" sz="28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7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 noChangeArrowheads="1"/>
          </p:cNvSpPr>
          <p:nvPr/>
        </p:nvSpPr>
        <p:spPr bwMode="auto">
          <a:xfrm>
            <a:off x="216024" y="126976"/>
            <a:ext cx="4427984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黑体" pitchFamily="2" charset="-122"/>
                <a:cs typeface="Tahoma" pitchFamily="34" charset="0"/>
              </a:rPr>
              <a:t>SPD BANK</a:t>
            </a: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79004" y="980728"/>
            <a:ext cx="8964996" cy="184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Shanghai </a:t>
            </a:r>
            <a:r>
              <a:rPr lang="en-US" altLang="zh-CN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Pudong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Development Bank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went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listed in Shanghai Stock Exchange in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1999. Until 2011, the total assets had reached 2.6 trillion RMB.</a:t>
            </a:r>
          </a:p>
          <a:p>
            <a:pPr marL="342900" indent="-342900" eaLnBrk="0" hangingPunct="0"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 descr="C:\Users\Kevin\Desktop\logo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7"/>
          <a:stretch/>
        </p:blipFill>
        <p:spPr bwMode="auto">
          <a:xfrm>
            <a:off x="6423450" y="3068960"/>
            <a:ext cx="207283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499030" y="4567561"/>
            <a:ext cx="2862175" cy="1296144"/>
            <a:chOff x="3942072" y="3645024"/>
            <a:chExt cx="2862175" cy="1296144"/>
          </a:xfrm>
        </p:grpSpPr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3942072" y="3645024"/>
              <a:ext cx="2862175" cy="1296144"/>
            </a:xfrm>
            <a:prstGeom prst="roundRect">
              <a:avLst>
                <a:gd name="adj" fmla="val 8827"/>
              </a:avLst>
            </a:prstGeom>
            <a:solidFill>
              <a:srgbClr val="FFFFFF"/>
            </a:solidFill>
            <a:ln w="25400">
              <a:solidFill>
                <a:srgbClr val="4D4D4D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067944" y="3861048"/>
              <a:ext cx="2592388" cy="86518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" name="Text Box 109"/>
          <p:cNvSpPr txBox="1">
            <a:spLocks noChangeArrowheads="1"/>
          </p:cNvSpPr>
          <p:nvPr/>
        </p:nvSpPr>
        <p:spPr bwMode="gray">
          <a:xfrm>
            <a:off x="5886001" y="4954569"/>
            <a:ext cx="208823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 smtClean="0">
                <a:solidFill>
                  <a:schemeClr val="bg1">
                    <a:lumMod val="50000"/>
                  </a:schemeClr>
                </a:solidFill>
              </a:rPr>
              <a:t>3000 seats</a:t>
            </a:r>
            <a:endParaRPr lang="en-US" altLang="zh-CN" sz="28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http://www.hzreader.com/webeditor/UploadFile/20104281037221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9" y="2837712"/>
            <a:ext cx="4519232" cy="3389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" name="Picture 3" descr="C:\Users\Kevin\Desktop\logo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61"/>
          <a:stretch/>
        </p:blipFill>
        <p:spPr bwMode="auto">
          <a:xfrm>
            <a:off x="5004048" y="3068960"/>
            <a:ext cx="116306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2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4466</TotalTime>
  <Words>250</Words>
  <Application>Microsoft Office PowerPoint</Application>
  <PresentationFormat>全屏显示(4:3)</PresentationFormat>
  <Paragraphs>33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534</cp:revision>
  <dcterms:created xsi:type="dcterms:W3CDTF">2012-03-15T03:14:54Z</dcterms:created>
  <dcterms:modified xsi:type="dcterms:W3CDTF">2012-06-08T10:17:53Z</dcterms:modified>
</cp:coreProperties>
</file>