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5"/>
  </p:notesMasterIdLst>
  <p:sldIdLst>
    <p:sldId id="457" r:id="rId2"/>
    <p:sldId id="610" r:id="rId3"/>
    <p:sldId id="616" r:id="rId4"/>
    <p:sldId id="613" r:id="rId5"/>
    <p:sldId id="611" r:id="rId6"/>
    <p:sldId id="620" r:id="rId7"/>
    <p:sldId id="619" r:id="rId8"/>
    <p:sldId id="618" r:id="rId9"/>
    <p:sldId id="615" r:id="rId10"/>
    <p:sldId id="612" r:id="rId11"/>
    <p:sldId id="617" r:id="rId12"/>
    <p:sldId id="518" r:id="rId13"/>
    <p:sldId id="540" r:id="rId14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7955"/>
    <a:srgbClr val="99FFCC"/>
    <a:srgbClr val="FFC905"/>
    <a:srgbClr val="005A3C"/>
    <a:srgbClr val="79FBEF"/>
    <a:srgbClr val="FFFFFF"/>
    <a:srgbClr val="323232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82505" autoAdjust="0"/>
  </p:normalViewPr>
  <p:slideViewPr>
    <p:cSldViewPr>
      <p:cViewPr>
        <p:scale>
          <a:sx n="60" d="100"/>
          <a:sy n="60" d="100"/>
        </p:scale>
        <p:origin x="-1602" y="-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34" y="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宋体" charset="-122"/>
              </a:defRPr>
            </a:lvl1pPr>
          </a:lstStyle>
          <a:p>
            <a:pPr>
              <a:defRPr/>
            </a:pPr>
            <a:fld id="{75588914-0A57-46D6-B83F-6D9984EDE658}" type="datetimeFigureOut">
              <a:rPr lang="zh-CN" altLang="en-US"/>
              <a:pPr>
                <a:defRPr/>
              </a:pPr>
              <a:t>2012/7/4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alibri" pitchFamily="34" charset="0"/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itchFamily="34" charset="0"/>
                <a:ea typeface="宋体" charset="-122"/>
              </a:defRPr>
            </a:lvl1pPr>
          </a:lstStyle>
          <a:p>
            <a:pPr>
              <a:defRPr/>
            </a:pPr>
            <a:fld id="{429DDE6E-B7B9-4B73-8E89-547D89D8D1B5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2926263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endParaRPr lang="en-US" altLang="zh-CN" sz="1200" dirty="0" smtClean="0">
              <a:latin typeface="Trebuchet MS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9DDE6E-B7B9-4B73-8E89-547D89D8D1B5}" type="slidenum">
              <a:rPr lang="zh-CN" altLang="en-US" smtClean="0"/>
              <a:pPr>
                <a:defRPr/>
              </a:pPr>
              <a:t>10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29987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9DDE6E-B7B9-4B73-8E89-547D89D8D1B5}" type="slidenum">
              <a:rPr lang="zh-CN" altLang="en-US" smtClean="0"/>
              <a:pPr>
                <a:defRPr/>
              </a:pPr>
              <a:t>11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772384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CN" altLang="en-US" dirty="0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幻灯片图像占位符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79" name="备注占位符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zh-CN" altLang="en-US" smtClean="0"/>
          </a:p>
        </p:txBody>
      </p:sp>
      <p:sp>
        <p:nvSpPr>
          <p:cNvPr id="75780" name="灯片编号占位符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eaLnBrk="1" hangingPunct="1"/>
            <a:fld id="{456CAD55-23AB-4DD1-9015-3419D8A9C4E8}" type="slidenum">
              <a:rPr lang="zh-CN" altLang="en-US" sz="1200" smtClean="0">
                <a:latin typeface="Calibri" pitchFamily="34" charset="0"/>
              </a:rPr>
              <a:pPr eaLnBrk="1" hangingPunct="1"/>
              <a:t>13</a:t>
            </a:fld>
            <a:endParaRPr lang="zh-CN" altLang="en-US" sz="120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3011" name="Rectangle 3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zh-CN" sz="1200" dirty="0" smtClean="0">
              <a:latin typeface="Trebuchet MS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9DDE6E-B7B9-4B73-8E89-547D89D8D1B5}" type="slidenum">
              <a:rPr lang="zh-CN" altLang="en-US" smtClean="0"/>
              <a:pPr>
                <a:defRPr/>
              </a:pPr>
              <a:t>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101069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baseline="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9DDE6E-B7B9-4B73-8E89-547D89D8D1B5}" type="slidenum">
              <a:rPr lang="zh-CN" altLang="en-US" smtClean="0"/>
              <a:pPr>
                <a:defRPr/>
              </a:pPr>
              <a:t>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66377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lvl="0" indent="0">
              <a:buFont typeface="Arial" pitchFamily="34" charset="0"/>
              <a:buNone/>
            </a:pPr>
            <a:endParaRPr lang="en-US" altLang="zh-CN" sz="1200" dirty="0" smtClean="0">
              <a:latin typeface="Trebuchet MS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9DDE6E-B7B9-4B73-8E89-547D89D8D1B5}" type="slidenum">
              <a:rPr lang="zh-CN" altLang="en-US" smtClean="0"/>
              <a:pPr>
                <a:defRPr/>
              </a:pPr>
              <a:t>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86131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baseline="0" dirty="0" smtClean="0"/>
              <a:t> </a:t>
            </a:r>
            <a:endParaRPr lang="en-US" altLang="zh-CN" baseline="0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9DDE6E-B7B9-4B73-8E89-547D89D8D1B5}" type="slidenum">
              <a:rPr lang="zh-CN" altLang="en-US" smtClean="0"/>
              <a:pPr>
                <a:defRPr/>
              </a:pPr>
              <a:t>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18112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zh-CN" altLang="en-US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9DDE6E-B7B9-4B73-8E89-547D89D8D1B5}" type="slidenum">
              <a:rPr lang="zh-CN" altLang="en-US" smtClean="0"/>
              <a:pPr>
                <a:defRPr/>
              </a:pPr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8876772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9DDE6E-B7B9-4B73-8E89-547D89D8D1B5}" type="slidenum">
              <a:rPr lang="zh-CN" altLang="en-US" smtClean="0"/>
              <a:pPr>
                <a:defRPr/>
              </a:pPr>
              <a:t>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998418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zh-CN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29DDE6E-B7B9-4B73-8E89-547D89D8D1B5}" type="slidenum">
              <a:rPr lang="zh-CN" altLang="en-US" smtClean="0"/>
              <a:pPr>
                <a:defRPr/>
              </a:pPr>
              <a:t>9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83761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6CF2A-E93C-4343-AD31-01A75A179F9A}" type="datetimeFigureOut">
              <a:rPr lang="zh-CN" altLang="en-US"/>
              <a:pPr>
                <a:defRPr/>
              </a:pPr>
              <a:t>2012/7/4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BCDDF0-76C8-4D52-9884-3EE5A3805ED0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5849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996B7E-2263-4B78-B96B-6F7E4329F9BC}" type="datetimeFigureOut">
              <a:rPr lang="zh-CN" altLang="en-US"/>
              <a:pPr>
                <a:defRPr/>
              </a:pPr>
              <a:t>2012/7/4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FE23A9-F32F-4FC0-8917-3263B54D4FB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170758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8C9A22-3849-4A7C-A5F4-ACC705190AFB}" type="datetimeFigureOut">
              <a:rPr lang="zh-CN" altLang="en-US"/>
              <a:pPr>
                <a:defRPr/>
              </a:pPr>
              <a:t>2012/7/4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3859E9-CA18-4DB5-81AF-96E2788B872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7544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A015E0-E983-4A9C-8618-04C3B1B14FBF}" type="datetimeFigureOut">
              <a:rPr lang="zh-CN" altLang="en-US"/>
              <a:pPr>
                <a:defRPr/>
              </a:pPr>
              <a:t>2012/7/4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A33AD1-CF5F-4912-81B3-546933B3947B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479689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156E5-2BC7-46A4-9442-0E9BFCDA814D}" type="datetimeFigureOut">
              <a:rPr lang="zh-CN" altLang="en-US"/>
              <a:pPr>
                <a:defRPr/>
              </a:pPr>
              <a:t>2012/7/4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25CCC7-7F9E-4448-90D8-7B8EB5304BDC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1816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EF8AF3-BA35-4984-9600-0C020281D465}" type="datetimeFigureOut">
              <a:rPr lang="zh-CN" altLang="en-US"/>
              <a:pPr>
                <a:defRPr/>
              </a:pPr>
              <a:t>2012/7/4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C6BF8-0D59-4F49-9D95-DB7B65A4B32F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86744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602162-54CF-42B3-A5D8-C3DD10308265}" type="datetimeFigureOut">
              <a:rPr lang="zh-CN" altLang="en-US"/>
              <a:pPr>
                <a:defRPr/>
              </a:pPr>
              <a:t>2012/7/4</a:t>
            </a:fld>
            <a:endParaRPr lang="zh-CN" altLang="en-US"/>
          </a:p>
        </p:txBody>
      </p:sp>
      <p:sp>
        <p:nvSpPr>
          <p:cNvPr id="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11FD36-1FDA-4C91-83FA-E8F850855BF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907595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07180-A1DC-4D37-9721-77A5AFDBB44A}" type="datetimeFigureOut">
              <a:rPr lang="zh-CN" altLang="en-US"/>
              <a:pPr>
                <a:defRPr/>
              </a:pPr>
              <a:t>2012/7/4</a:t>
            </a:fld>
            <a:endParaRPr lang="zh-CN" altLang="en-US"/>
          </a:p>
        </p:txBody>
      </p:sp>
      <p:sp>
        <p:nvSpPr>
          <p:cNvPr id="4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CC0B7B-8E40-4D55-BD03-244647A861A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786077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128E80-E8D4-43DA-8DFB-E90124EA3E6D}" type="datetimeFigureOut">
              <a:rPr lang="zh-CN" altLang="en-US"/>
              <a:pPr>
                <a:defRPr/>
              </a:pPr>
              <a:t>2012/7/4</a:t>
            </a:fld>
            <a:endParaRPr lang="zh-CN" altLang="en-US"/>
          </a:p>
        </p:txBody>
      </p:sp>
      <p:sp>
        <p:nvSpPr>
          <p:cNvPr id="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234963-2883-4527-A466-1FC3464C76A4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36195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03745E-CE02-4D02-B3C1-6F6BE5414995}" type="datetimeFigureOut">
              <a:rPr lang="zh-CN" altLang="en-US"/>
              <a:pPr>
                <a:defRPr/>
              </a:pPr>
              <a:t>2012/7/4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16DE3-3CB8-421E-BD36-79BC6E64933E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407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30B92-5D27-4B76-B282-2CBF9138F33D}" type="datetimeFigureOut">
              <a:rPr lang="zh-CN" altLang="en-US"/>
              <a:pPr>
                <a:defRPr/>
              </a:pPr>
              <a:t>2012/7/4</a:t>
            </a:fld>
            <a:endParaRPr lang="zh-CN" altLang="en-US"/>
          </a:p>
        </p:txBody>
      </p:sp>
      <p:sp>
        <p:nvSpPr>
          <p:cNvPr id="6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90A67-EEE7-456C-A0E4-97CAF13D21C3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48058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占位符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文本占位符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898989"/>
                </a:solidFill>
                <a:ea typeface="宋体" charset="-122"/>
              </a:defRPr>
            </a:lvl1pPr>
          </a:lstStyle>
          <a:p>
            <a:pPr>
              <a:defRPr/>
            </a:pPr>
            <a:fld id="{407F9562-AD1E-4DEA-8081-5FDC427F8064}" type="datetimeFigureOut">
              <a:rPr lang="zh-CN" altLang="en-US"/>
              <a:pPr>
                <a:defRPr/>
              </a:pPr>
              <a:t>2012/7/4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rgbClr val="898989"/>
                </a:solidFill>
                <a:ea typeface="宋体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ea typeface="宋体" charset="-122"/>
              </a:defRPr>
            </a:lvl1pPr>
          </a:lstStyle>
          <a:p>
            <a:pPr>
              <a:defRPr/>
            </a:pPr>
            <a:fld id="{E89B7F7C-EE6E-4B42-911B-EC507D395882}" type="slidenum">
              <a:rPr lang="zh-CN" altLang="en-US"/>
              <a:pPr>
                <a:defRPr/>
              </a:pPr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3" Type="http://schemas.openxmlformats.org/officeDocument/2006/relationships/image" Target="../media/image23.jpeg"/><Relationship Id="rId7" Type="http://schemas.openxmlformats.org/officeDocument/2006/relationships/image" Target="../media/image26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5.PNG"/><Relationship Id="rId5" Type="http://schemas.openxmlformats.org/officeDocument/2006/relationships/image" Target="../media/image21.PNG"/><Relationship Id="rId4" Type="http://schemas.openxmlformats.org/officeDocument/2006/relationships/image" Target="../media/image24.jpeg"/><Relationship Id="rId9" Type="http://schemas.openxmlformats.org/officeDocument/2006/relationships/image" Target="../media/image28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extBox 2"/>
          <p:cNvSpPr txBox="1">
            <a:spLocks noChangeArrowheads="1"/>
          </p:cNvSpPr>
          <p:nvPr/>
        </p:nvSpPr>
        <p:spPr bwMode="auto">
          <a:xfrm>
            <a:off x="0" y="2492375"/>
            <a:ext cx="5472113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宋体" charset="-122"/>
              </a:defRPr>
            </a:lvl9pPr>
          </a:lstStyle>
          <a:p>
            <a:pPr algn="ctr" eaLnBrk="1" hangingPunct="1"/>
            <a:r>
              <a:rPr lang="en-US" altLang="zh-CN" sz="3600" b="1" dirty="0" smtClean="0">
                <a:solidFill>
                  <a:schemeClr val="bg1"/>
                </a:solidFill>
                <a:latin typeface="Trebuchet MS" pitchFamily="34" charset="0"/>
                <a:cs typeface="Tahoma" pitchFamily="34" charset="0"/>
              </a:rPr>
              <a:t>T3X Gigabit Color Phone</a:t>
            </a:r>
            <a:endParaRPr lang="en-US" altLang="zh-CN" sz="3600" b="1" dirty="0">
              <a:solidFill>
                <a:schemeClr val="bg1"/>
              </a:solidFill>
              <a:latin typeface="Trebuchet MS" pitchFamily="34" charset="0"/>
              <a:cs typeface="Tahoma" pitchFamily="34" charset="0"/>
            </a:endParaRPr>
          </a:p>
          <a:p>
            <a:pPr algn="r" eaLnBrk="1" hangingPunct="1"/>
            <a:r>
              <a:rPr lang="en-US" altLang="zh-CN" sz="3000" b="1" dirty="0" smtClean="0">
                <a:solidFill>
                  <a:schemeClr val="bg1"/>
                </a:solidFill>
                <a:latin typeface="Trebuchet MS" pitchFamily="34" charset="0"/>
                <a:cs typeface="Tahoma" pitchFamily="34" charset="0"/>
              </a:rPr>
              <a:t>——V70 Beta is Ready</a:t>
            </a:r>
            <a:endParaRPr lang="en-US" altLang="zh-CN" sz="3000" b="1" dirty="0">
              <a:solidFill>
                <a:schemeClr val="bg1"/>
              </a:solidFill>
              <a:latin typeface="Trebuchet MS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2987824" y="87014"/>
            <a:ext cx="345318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latin typeface="Trebuchet MS" pitchFamily="34" charset="0"/>
                <a:ea typeface="黑体" pitchFamily="49" charset="-122"/>
                <a:cs typeface="Tahoma" pitchFamily="34" charset="0"/>
              </a:rPr>
              <a:t>New Business Features</a:t>
            </a:r>
            <a:endParaRPr lang="en-US" altLang="zh-CN" sz="2400" b="1" dirty="0">
              <a:solidFill>
                <a:schemeClr val="bg1"/>
              </a:solidFill>
              <a:latin typeface="Trebuchet MS" pitchFamily="34" charset="0"/>
              <a:ea typeface="黑体" pitchFamily="49" charset="-122"/>
              <a:cs typeface="Tahoma" pitchFamily="34" charset="0"/>
            </a:endParaRPr>
          </a:p>
        </p:txBody>
      </p:sp>
      <p:sp>
        <p:nvSpPr>
          <p:cNvPr id="3" name="矩形 2"/>
          <p:cNvSpPr/>
          <p:nvPr/>
        </p:nvSpPr>
        <p:spPr>
          <a:xfrm>
            <a:off x="331018" y="1769171"/>
            <a:ext cx="70492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800100" lvl="1" indent="-342900">
              <a:buFont typeface="Wingdings" pitchFamily="2" charset="2"/>
              <a:buChar char="l"/>
            </a:pPr>
            <a:r>
              <a:rPr lang="en-US" altLang="zh-CN" sz="2200" dirty="0">
                <a:latin typeface="Trebuchet MS" pitchFamily="34" charset="0"/>
              </a:rPr>
              <a:t>XML </a:t>
            </a:r>
            <a:r>
              <a:rPr lang="en-US" altLang="zh-CN" sz="2200" dirty="0" smtClean="0">
                <a:latin typeface="Trebuchet MS" pitchFamily="34" charset="0"/>
              </a:rPr>
              <a:t>Browser-Open API</a:t>
            </a:r>
          </a:p>
          <a:p>
            <a:pPr marL="800100" lvl="1" indent="-342900">
              <a:buFont typeface="Wingdings" pitchFamily="2" charset="2"/>
              <a:buChar char="l"/>
            </a:pPr>
            <a:endParaRPr lang="en-US" altLang="zh-CN" sz="2200" dirty="0">
              <a:latin typeface="Trebuchet MS" pitchFamily="34" charset="0"/>
            </a:endParaRPr>
          </a:p>
          <a:p>
            <a:pPr marL="914400" lvl="1" indent="-457200">
              <a:buFont typeface="+mj-lt"/>
              <a:buAutoNum type="alphaLcParenR"/>
            </a:pPr>
            <a:r>
              <a:rPr lang="en-US" altLang="zh-CN" sz="2000" dirty="0" smtClean="0">
                <a:latin typeface="Trebuchet MS" pitchFamily="34" charset="0"/>
              </a:rPr>
              <a:t>Works with IP PBX, such as getting the contact lists, menu, background, contact pictures from </a:t>
            </a:r>
            <a:r>
              <a:rPr lang="en-US" altLang="zh-CN" sz="2000" dirty="0" err="1" smtClean="0">
                <a:latin typeface="Trebuchet MS" pitchFamily="34" charset="0"/>
              </a:rPr>
              <a:t>Starface</a:t>
            </a:r>
            <a:r>
              <a:rPr lang="en-US" altLang="zh-CN" sz="2000" dirty="0" smtClean="0">
                <a:latin typeface="Trebuchet MS" pitchFamily="34" charset="0"/>
              </a:rPr>
              <a:t> by XML Browser;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altLang="zh-CN" sz="2000" dirty="0" smtClean="0">
                <a:latin typeface="Trebuchet MS" pitchFamily="34" charset="0"/>
              </a:rPr>
              <a:t>Specialized features, like weather info, stock info, customized call features, etc</a:t>
            </a:r>
            <a:r>
              <a:rPr lang="en-US" altLang="zh-CN" sz="2000" dirty="0">
                <a:latin typeface="Trebuchet MS" pitchFamily="34" charset="0"/>
              </a:rPr>
              <a:t>.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4248" y="1858294"/>
            <a:ext cx="2232248" cy="58110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48257" y="4437112"/>
            <a:ext cx="641750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dirty="0" smtClean="0">
                <a:latin typeface="Trebuchet MS" pitchFamily="34" charset="0"/>
              </a:rPr>
              <a:t>For more details, please refer to </a:t>
            </a:r>
          </a:p>
          <a:p>
            <a:pPr>
              <a:lnSpc>
                <a:spcPct val="150000"/>
              </a:lnSpc>
            </a:pPr>
            <a:r>
              <a:rPr lang="en-US" altLang="zh-CN" sz="1800" dirty="0" smtClean="0">
                <a:latin typeface="Trebuchet MS" pitchFamily="34" charset="0"/>
              </a:rPr>
              <a:t>&lt;</a:t>
            </a:r>
            <a:r>
              <a:rPr lang="en-US" altLang="zh-CN" sz="1800" b="1" dirty="0" err="1" smtClean="0">
                <a:latin typeface="Trebuchet MS" pitchFamily="34" charset="0"/>
              </a:rPr>
              <a:t>Yealink</a:t>
            </a:r>
            <a:r>
              <a:rPr lang="en-US" altLang="zh-CN" sz="1800" b="1" dirty="0" smtClean="0">
                <a:latin typeface="Trebuchet MS" pitchFamily="34" charset="0"/>
              </a:rPr>
              <a:t> T3xG XML Browser Configuration Guide</a:t>
            </a:r>
            <a:r>
              <a:rPr lang="en-US" altLang="zh-CN" sz="1800" dirty="0" smtClean="0">
                <a:latin typeface="Trebuchet MS" pitchFamily="34" charset="0"/>
              </a:rPr>
              <a:t>&gt;.</a:t>
            </a:r>
            <a:endParaRPr lang="zh-CN" altLang="en-US" sz="1800" dirty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313428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957" y="5273621"/>
            <a:ext cx="1521707" cy="1457106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2889240" y="87014"/>
            <a:ext cx="327929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latin typeface="Trebuchet MS" pitchFamily="34" charset="0"/>
                <a:ea typeface="黑体" pitchFamily="49" charset="-122"/>
                <a:cs typeface="Tahoma" pitchFamily="34" charset="0"/>
              </a:rPr>
              <a:t>Works with </a:t>
            </a:r>
            <a:r>
              <a:rPr lang="en-US" altLang="zh-CN" sz="2400" b="1" dirty="0" err="1" smtClean="0">
                <a:solidFill>
                  <a:schemeClr val="bg1"/>
                </a:solidFill>
                <a:latin typeface="Trebuchet MS" pitchFamily="34" charset="0"/>
                <a:ea typeface="黑体" pitchFamily="49" charset="-122"/>
                <a:cs typeface="Tahoma" pitchFamily="34" charset="0"/>
              </a:rPr>
              <a:t>BroadSoft</a:t>
            </a:r>
            <a:endParaRPr lang="en-US" altLang="zh-CN" sz="2400" b="1" dirty="0">
              <a:solidFill>
                <a:schemeClr val="bg1"/>
              </a:solidFill>
              <a:latin typeface="Trebuchet MS" pitchFamily="34" charset="0"/>
              <a:ea typeface="黑体" pitchFamily="49" charset="-122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507263" y="4221088"/>
            <a:ext cx="7822475" cy="27084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latin typeface="Trebuchet MS" pitchFamily="34" charset="0"/>
              </a:rPr>
              <a:t>Manuals for </a:t>
            </a:r>
            <a:r>
              <a:rPr lang="en-US" altLang="zh-CN" sz="2000" b="1" dirty="0" err="1" smtClean="0">
                <a:latin typeface="Trebuchet MS" pitchFamily="34" charset="0"/>
              </a:rPr>
              <a:t>BroadSoft</a:t>
            </a:r>
            <a:r>
              <a:rPr lang="en-US" altLang="zh-CN" sz="2000" b="1" dirty="0" smtClean="0">
                <a:latin typeface="Trebuchet MS" pitchFamily="34" charset="0"/>
              </a:rPr>
              <a:t>  are ready!</a:t>
            </a:r>
            <a:endParaRPr lang="en-US" altLang="zh-CN" sz="1800" dirty="0" smtClean="0">
              <a:latin typeface="Trebuchet MS" pitchFamily="34" charset="0"/>
            </a:endParaRP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000" dirty="0" smtClean="0">
                <a:latin typeface="Trebuchet MS" pitchFamily="34" charset="0"/>
              </a:rPr>
              <a:t>&lt;User Guide for Phone Features Integrated with </a:t>
            </a:r>
            <a:r>
              <a:rPr lang="en-US" altLang="zh-CN" sz="2000" dirty="0" err="1" smtClean="0">
                <a:latin typeface="Trebuchet MS" pitchFamily="34" charset="0"/>
              </a:rPr>
              <a:t>Broadworks</a:t>
            </a:r>
            <a:r>
              <a:rPr lang="en-US" altLang="zh-CN" sz="2000" dirty="0" smtClean="0">
                <a:latin typeface="Trebuchet MS" pitchFamily="34" charset="0"/>
              </a:rPr>
              <a:t>&gt;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000" dirty="0" smtClean="0">
                <a:latin typeface="Trebuchet MS" pitchFamily="34" charset="0"/>
              </a:rPr>
              <a:t>&lt;</a:t>
            </a:r>
            <a:r>
              <a:rPr lang="en-US" altLang="zh-CN" sz="2000" dirty="0" err="1" smtClean="0">
                <a:latin typeface="Trebuchet MS" pitchFamily="34" charset="0"/>
              </a:rPr>
              <a:t>Yealink</a:t>
            </a:r>
            <a:r>
              <a:rPr lang="en-US" altLang="zh-CN" sz="2000" dirty="0" smtClean="0">
                <a:latin typeface="Trebuchet MS" pitchFamily="34" charset="0"/>
              </a:rPr>
              <a:t> IP Phones Deployment Guide for </a:t>
            </a:r>
            <a:r>
              <a:rPr lang="en-US" altLang="zh-CN" sz="2000" dirty="0" err="1" smtClean="0">
                <a:latin typeface="Trebuchet MS" pitchFamily="34" charset="0"/>
              </a:rPr>
              <a:t>BroadSoft</a:t>
            </a:r>
            <a:r>
              <a:rPr lang="en-US" altLang="zh-CN" sz="2000" dirty="0" smtClean="0">
                <a:latin typeface="Trebuchet MS" pitchFamily="34" charset="0"/>
              </a:rPr>
              <a:t> </a:t>
            </a:r>
            <a:r>
              <a:rPr lang="en-US" altLang="zh-CN" sz="2000" dirty="0" err="1" smtClean="0">
                <a:latin typeface="Trebuchet MS" pitchFamily="34" charset="0"/>
              </a:rPr>
              <a:t>BroadWorks</a:t>
            </a:r>
            <a:r>
              <a:rPr lang="en-US" altLang="zh-CN" sz="2000" dirty="0" smtClean="0">
                <a:latin typeface="Trebuchet MS" pitchFamily="34" charset="0"/>
              </a:rPr>
              <a:t> Environments&gt;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sz="2000" dirty="0" smtClean="0">
                <a:latin typeface="Trebuchet MS" pitchFamily="34" charset="0"/>
              </a:rPr>
              <a:t>&lt;Using </a:t>
            </a:r>
            <a:r>
              <a:rPr lang="en-US" altLang="zh-CN" sz="2000" dirty="0">
                <a:latin typeface="Trebuchet MS" pitchFamily="34" charset="0"/>
              </a:rPr>
              <a:t>Integrated ACD, Call Log and Phonebook Features on </a:t>
            </a:r>
            <a:r>
              <a:rPr lang="en-US" altLang="zh-CN" sz="2000" dirty="0" err="1" smtClean="0">
                <a:latin typeface="Trebuchet MS" pitchFamily="34" charset="0"/>
              </a:rPr>
              <a:t>BroadWorks</a:t>
            </a:r>
            <a:r>
              <a:rPr lang="en-US" altLang="zh-CN" sz="2000" dirty="0" smtClean="0">
                <a:latin typeface="Trebuchet MS" pitchFamily="34" charset="0"/>
              </a:rPr>
              <a:t>&gt;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610237" y="1642492"/>
            <a:ext cx="391865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b="1" dirty="0">
                <a:latin typeface="Trebuchet MS" pitchFamily="34" charset="0"/>
              </a:rPr>
              <a:t>Auto-P </a:t>
            </a:r>
            <a:r>
              <a:rPr lang="en-US" altLang="zh-CN" b="1" dirty="0" smtClean="0">
                <a:latin typeface="Trebuchet MS" pitchFamily="34" charset="0"/>
              </a:rPr>
              <a:t>synchronization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b="1" dirty="0">
                <a:latin typeface="Trebuchet MS" pitchFamily="34" charset="0"/>
              </a:rPr>
              <a:t>Busy Lamp Field (BLF) </a:t>
            </a:r>
            <a:r>
              <a:rPr lang="en-US" altLang="zh-CN" b="1" dirty="0" smtClean="0">
                <a:latin typeface="Trebuchet MS" pitchFamily="34" charset="0"/>
              </a:rPr>
              <a:t>List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b="1" dirty="0">
                <a:latin typeface="Trebuchet MS" pitchFamily="34" charset="0"/>
              </a:rPr>
              <a:t>Shared Call Appearance(SCA</a:t>
            </a:r>
            <a:r>
              <a:rPr lang="en-US" altLang="zh-CN" b="1" dirty="0" smtClean="0">
                <a:latin typeface="Trebuchet MS" pitchFamily="34" charset="0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b="1" dirty="0">
                <a:latin typeface="Trebuchet MS" pitchFamily="34" charset="0"/>
              </a:rPr>
              <a:t>Do Not </a:t>
            </a:r>
            <a:r>
              <a:rPr lang="en-US" altLang="zh-CN" b="1" dirty="0" smtClean="0">
                <a:latin typeface="Trebuchet MS" pitchFamily="34" charset="0"/>
              </a:rPr>
              <a:t>Disturb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b="1" dirty="0">
                <a:latin typeface="Trebuchet MS" pitchFamily="34" charset="0"/>
              </a:rPr>
              <a:t>Call Forwarding Always (CFA)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b="1" dirty="0">
                <a:latin typeface="Trebuchet MS" pitchFamily="34" charset="0"/>
              </a:rPr>
              <a:t>Call Forwarding Busy (CFB</a:t>
            </a:r>
            <a:r>
              <a:rPr lang="en-US" altLang="zh-CN" b="1" dirty="0" smtClean="0">
                <a:latin typeface="Trebuchet MS" pitchFamily="34" charset="0"/>
              </a:rPr>
              <a:t>)</a:t>
            </a:r>
            <a:endParaRPr lang="en-US" altLang="zh-CN" b="1" dirty="0">
              <a:latin typeface="Trebuchet MS" pitchFamily="34" charset="0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4682358" y="1629527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b="1" dirty="0" smtClean="0">
                <a:latin typeface="Trebuchet MS" pitchFamily="34" charset="0"/>
              </a:rPr>
              <a:t>Call </a:t>
            </a:r>
            <a:r>
              <a:rPr lang="en-US" altLang="zh-CN" b="1" dirty="0">
                <a:latin typeface="Trebuchet MS" pitchFamily="34" charset="0"/>
              </a:rPr>
              <a:t>Forwarding No Answer (CFNA)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b="1" dirty="0">
                <a:latin typeface="Trebuchet MS" pitchFamily="34" charset="0"/>
              </a:rPr>
              <a:t>ACD </a:t>
            </a:r>
            <a:r>
              <a:rPr lang="en-US" altLang="zh-CN" b="1" dirty="0" smtClean="0">
                <a:latin typeface="Trebuchet MS" pitchFamily="34" charset="0"/>
              </a:rPr>
              <a:t>state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b="1" dirty="0" smtClean="0">
                <a:latin typeface="Trebuchet MS" pitchFamily="34" charset="0"/>
              </a:rPr>
              <a:t>Automatic </a:t>
            </a:r>
            <a:r>
              <a:rPr lang="en-US" altLang="zh-CN" b="1" dirty="0">
                <a:latin typeface="Trebuchet MS" pitchFamily="34" charset="0"/>
              </a:rPr>
              <a:t>Call Distribution (ACD)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b="1" dirty="0">
                <a:latin typeface="Trebuchet MS" pitchFamily="34" charset="0"/>
              </a:rPr>
              <a:t>Network Conference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b="1" dirty="0" err="1">
                <a:latin typeface="Trebuchet MS" pitchFamily="34" charset="0"/>
              </a:rPr>
              <a:t>BroadSoft</a:t>
            </a:r>
            <a:r>
              <a:rPr lang="en-US" altLang="zh-CN" b="1" dirty="0">
                <a:latin typeface="Trebuchet MS" pitchFamily="34" charset="0"/>
              </a:rPr>
              <a:t> Phonebook</a:t>
            </a:r>
          </a:p>
          <a:p>
            <a:pPr marL="285750" indent="-285750">
              <a:lnSpc>
                <a:spcPct val="150000"/>
              </a:lnSpc>
              <a:buFont typeface="Arial" pitchFamily="34" charset="0"/>
              <a:buChar char="•"/>
            </a:pPr>
            <a:r>
              <a:rPr lang="en-US" altLang="zh-CN" b="1" dirty="0" err="1">
                <a:latin typeface="Trebuchet MS" pitchFamily="34" charset="0"/>
              </a:rPr>
              <a:t>BroadSoft</a:t>
            </a:r>
            <a:r>
              <a:rPr lang="en-US" altLang="zh-CN" b="1" dirty="0">
                <a:latin typeface="Trebuchet MS" pitchFamily="34" charset="0"/>
              </a:rPr>
              <a:t> Call Log</a:t>
            </a:r>
            <a:endParaRPr lang="zh-CN" altLang="en-US" b="1" dirty="0">
              <a:latin typeface="Trebuchet MS" pitchFamily="34" charset="0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467544" y="908720"/>
            <a:ext cx="2952328" cy="50405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200" b="1" dirty="0" err="1" smtClean="0">
                <a:latin typeface="Trebuchet MS" pitchFamily="34" charset="0"/>
              </a:rPr>
              <a:t>BroadSoft</a:t>
            </a:r>
            <a:r>
              <a:rPr lang="en-US" altLang="zh-CN" sz="2200" b="1" dirty="0" smtClean="0">
                <a:latin typeface="Trebuchet MS" pitchFamily="34" charset="0"/>
              </a:rPr>
              <a:t> Features</a:t>
            </a:r>
            <a:endParaRPr lang="zh-CN" altLang="en-US" sz="2200" b="1" dirty="0">
              <a:latin typeface="Trebuchet MS" pitchFamily="34" charset="0"/>
            </a:endParaRPr>
          </a:p>
        </p:txBody>
      </p:sp>
      <p:cxnSp>
        <p:nvCxnSpPr>
          <p:cNvPr id="9" name="直接连接符 8"/>
          <p:cNvCxnSpPr/>
          <p:nvPr/>
        </p:nvCxnSpPr>
        <p:spPr>
          <a:xfrm>
            <a:off x="0" y="4077072"/>
            <a:ext cx="9118043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189933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61816060"/>
              </p:ext>
            </p:extLst>
          </p:nvPr>
        </p:nvGraphicFramePr>
        <p:xfrm>
          <a:off x="477431" y="1542321"/>
          <a:ext cx="8245673" cy="2829056"/>
        </p:xfrm>
        <a:graphic>
          <a:graphicData uri="http://schemas.openxmlformats.org/drawingml/2006/table">
            <a:tbl>
              <a:tblPr/>
              <a:tblGrid>
                <a:gridCol w="1455738"/>
                <a:gridCol w="6789935"/>
              </a:tblGrid>
              <a:tr h="951662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91556"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858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zh-CN" alt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宋体" charset="-122"/>
                        <a:cs typeface="Arial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6888" name="矩形 3"/>
          <p:cNvSpPr>
            <a:spLocks noChangeArrowheads="1"/>
          </p:cNvSpPr>
          <p:nvPr/>
        </p:nvSpPr>
        <p:spPr bwMode="auto">
          <a:xfrm>
            <a:off x="726359" y="2254536"/>
            <a:ext cx="9525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000" b="1" dirty="0">
                <a:latin typeface="Trebuchet MS" pitchFamily="34" charset="0"/>
                <a:cs typeface="Tahoma" pitchFamily="34" charset="0"/>
              </a:rPr>
              <a:t>IP-PBX</a:t>
            </a:r>
          </a:p>
        </p:txBody>
      </p:sp>
      <p:sp>
        <p:nvSpPr>
          <p:cNvPr id="36889" name="矩形 3"/>
          <p:cNvSpPr>
            <a:spLocks noChangeArrowheads="1"/>
          </p:cNvSpPr>
          <p:nvPr/>
        </p:nvSpPr>
        <p:spPr bwMode="auto">
          <a:xfrm>
            <a:off x="691744" y="3719534"/>
            <a:ext cx="10715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US" altLang="zh-CN" sz="2000" b="1" dirty="0">
                <a:latin typeface="Trebuchet MS" pitchFamily="34" charset="0"/>
                <a:cs typeface="Tahoma" pitchFamily="34" charset="0"/>
              </a:rPr>
              <a:t>Carrier</a:t>
            </a:r>
          </a:p>
        </p:txBody>
      </p:sp>
      <p:sp>
        <p:nvSpPr>
          <p:cNvPr id="36893" name="矩形 3"/>
          <p:cNvSpPr>
            <a:spLocks noChangeArrowheads="1"/>
          </p:cNvSpPr>
          <p:nvPr/>
        </p:nvSpPr>
        <p:spPr bwMode="auto">
          <a:xfrm>
            <a:off x="2302498" y="95579"/>
            <a:ext cx="6625431" cy="477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latin typeface="Trebuchet MS" pitchFamily="34" charset="0"/>
                <a:cs typeface="Tahoma" pitchFamily="34" charset="0"/>
              </a:rPr>
              <a:t>Roadmap- Deep Compatibility</a:t>
            </a:r>
            <a:endParaRPr lang="en-US" altLang="zh-CN" sz="2400" b="1" dirty="0">
              <a:solidFill>
                <a:schemeClr val="bg1"/>
              </a:solidFill>
              <a:latin typeface="Trebuchet MS" pitchFamily="34" charset="0"/>
              <a:cs typeface="Tahoma" pitchFamily="34" charset="0"/>
            </a:endParaRPr>
          </a:p>
        </p:txBody>
      </p:sp>
      <p:pic>
        <p:nvPicPr>
          <p:cNvPr id="36894" name="Picture 3" descr="E:\认证LOGO\techPartner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7651" y="3751521"/>
            <a:ext cx="1944687" cy="39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95" name="矩形 3"/>
          <p:cNvSpPr>
            <a:spLocks noChangeArrowheads="1"/>
          </p:cNvSpPr>
          <p:nvPr/>
        </p:nvSpPr>
        <p:spPr bwMode="auto">
          <a:xfrm>
            <a:off x="8121657" y="2861194"/>
            <a:ext cx="64161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latin typeface="Tahoma" pitchFamily="34" charset="0"/>
                <a:cs typeface="Tahoma" pitchFamily="34" charset="0"/>
              </a:rPr>
              <a:t>…</a:t>
            </a:r>
          </a:p>
        </p:txBody>
      </p:sp>
      <p:pic>
        <p:nvPicPr>
          <p:cNvPr id="36896" name="Picture 39" descr="E:\yealink logo\partner\partner logo 及 源文件\logo3CXvector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2238" y="1905918"/>
            <a:ext cx="1285875" cy="468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图片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871" y="1912733"/>
            <a:ext cx="1944686" cy="502133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462658" y="4647327"/>
            <a:ext cx="8465318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100" dirty="0" smtClean="0">
                <a:latin typeface="Trebuchet MS" pitchFamily="34" charset="0"/>
              </a:rPr>
              <a:t>Deeply Compatible with leading IP-PBX and leading VoIP carrier-</a:t>
            </a:r>
            <a:r>
              <a:rPr lang="en-US" altLang="zh-CN" sz="2100" dirty="0" err="1" smtClean="0">
                <a:latin typeface="Trebuchet MS" pitchFamily="34" charset="0"/>
              </a:rPr>
              <a:t>BroadSoft</a:t>
            </a:r>
            <a:r>
              <a:rPr lang="en-US" altLang="zh-CN" sz="2100" dirty="0">
                <a:latin typeface="Trebuchet MS" pitchFamily="34" charset="0"/>
              </a:rPr>
              <a:t> </a:t>
            </a:r>
            <a:r>
              <a:rPr lang="en-US" altLang="zh-CN" sz="2100" dirty="0" smtClean="0">
                <a:latin typeface="Trebuchet MS" pitchFamily="34" charset="0"/>
              </a:rPr>
              <a:t>R18.</a:t>
            </a:r>
          </a:p>
          <a:p>
            <a:pPr marL="800100" lvl="1" indent="-342900">
              <a:buClr>
                <a:srgbClr val="007955"/>
              </a:buClr>
              <a:buFont typeface="Arial" pitchFamily="34" charset="0"/>
              <a:buChar char="•"/>
            </a:pPr>
            <a:r>
              <a:rPr lang="en-US" altLang="zh-CN" sz="2000" dirty="0" smtClean="0">
                <a:latin typeface="Trebuchet MS" pitchFamily="34" charset="0"/>
              </a:rPr>
              <a:t>Not only on phone features, call park, intercom, account registration, etc.</a:t>
            </a:r>
          </a:p>
          <a:p>
            <a:pPr marL="800100" lvl="1" indent="-342900">
              <a:buClr>
                <a:srgbClr val="007955"/>
              </a:buClr>
              <a:buFont typeface="Arial" pitchFamily="34" charset="0"/>
              <a:buChar char="•"/>
            </a:pPr>
            <a:r>
              <a:rPr lang="en-US" altLang="zh-CN" sz="2000" dirty="0" smtClean="0">
                <a:latin typeface="Trebuchet MS" pitchFamily="34" charset="0"/>
              </a:rPr>
              <a:t>But also on auto provisioning compatibility.</a:t>
            </a:r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7830" y="1905918"/>
            <a:ext cx="1276528" cy="42868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7651" y="2652524"/>
            <a:ext cx="1656184" cy="549712"/>
          </a:xfrm>
          <a:prstGeom prst="rect">
            <a:avLst/>
          </a:prstGeom>
        </p:spPr>
      </p:pic>
      <p:sp>
        <p:nvSpPr>
          <p:cNvPr id="19" name="矩形 3"/>
          <p:cNvSpPr>
            <a:spLocks noChangeArrowheads="1"/>
          </p:cNvSpPr>
          <p:nvPr/>
        </p:nvSpPr>
        <p:spPr bwMode="auto">
          <a:xfrm>
            <a:off x="8106848" y="4106436"/>
            <a:ext cx="641615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r>
              <a:rPr lang="en-US" altLang="zh-CN" sz="2000" b="1" dirty="0">
                <a:latin typeface="Tahoma" pitchFamily="34" charset="0"/>
                <a:cs typeface="Tahoma" pitchFamily="34" charset="0"/>
              </a:rPr>
              <a:t>…</a:t>
            </a:r>
          </a:p>
        </p:txBody>
      </p:sp>
      <p:pic>
        <p:nvPicPr>
          <p:cNvPr id="10" name="图片 9"/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57147" y="2587477"/>
            <a:ext cx="1287211" cy="547434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9398" y="2587477"/>
            <a:ext cx="1876687" cy="72400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462658" y="908720"/>
            <a:ext cx="36796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000" b="1" dirty="0" smtClean="0">
                <a:latin typeface="Trebuchet MS" pitchFamily="34" charset="0"/>
              </a:rPr>
              <a:t>It will be ready on 2012 Q3.</a:t>
            </a:r>
            <a:endParaRPr lang="zh-CN" altLang="en-US" sz="2000" b="1" dirty="0">
              <a:latin typeface="Trebuchet MS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2843808" y="2132856"/>
            <a:ext cx="4204997" cy="212365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zh-CN" sz="6000" b="1" dirty="0" smtClean="0">
                <a:solidFill>
                  <a:srgbClr val="00795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Thank </a:t>
            </a:r>
            <a:r>
              <a:rPr lang="en-US" altLang="zh-CN" sz="6000" b="1" dirty="0">
                <a:solidFill>
                  <a:srgbClr val="00795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you </a:t>
            </a:r>
            <a:r>
              <a:rPr lang="en-US" altLang="zh-CN" sz="6000" b="1" dirty="0" smtClean="0">
                <a:solidFill>
                  <a:srgbClr val="00795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!</a:t>
            </a:r>
          </a:p>
          <a:p>
            <a:pPr marL="342900" indent="-342900" eaLnBrk="0" hangingPunct="0">
              <a:spcBef>
                <a:spcPct val="20000"/>
              </a:spcBef>
              <a:defRPr/>
            </a:pPr>
            <a:r>
              <a:rPr lang="en-US" altLang="zh-CN" sz="4000" b="1" dirty="0">
                <a:solidFill>
                  <a:srgbClr val="00795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ea typeface="宋体" pitchFamily="2" charset="-122"/>
                <a:cs typeface="Tahoma" pitchFamily="34" charset="0"/>
              </a:rPr>
              <a:t> </a:t>
            </a:r>
            <a:r>
              <a:rPr lang="en-US" altLang="zh-CN" sz="4000" b="1" dirty="0" smtClean="0">
                <a:solidFill>
                  <a:srgbClr val="00795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rebuchet MS" pitchFamily="34" charset="0"/>
                <a:ea typeface="宋体" pitchFamily="2" charset="-122"/>
                <a:cs typeface="Tahoma" pitchFamily="34" charset="0"/>
              </a:rPr>
              <a:t>     </a:t>
            </a:r>
            <a:r>
              <a:rPr lang="en-US" altLang="zh-CN" sz="6000" b="1" dirty="0" smtClean="0">
                <a:solidFill>
                  <a:srgbClr val="007955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ea typeface="宋体" pitchFamily="2" charset="-122"/>
                <a:cs typeface="Times New Roman" pitchFamily="18" charset="0"/>
              </a:rPr>
              <a:t>Q&amp;A</a:t>
            </a:r>
            <a:endParaRPr lang="en-US" altLang="zh-CN" sz="6000" b="1" dirty="0">
              <a:solidFill>
                <a:srgbClr val="007955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ea typeface="宋体" pitchFamily="2" charset="-122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矩形 2"/>
          <p:cNvSpPr>
            <a:spLocks noChangeArrowheads="1"/>
          </p:cNvSpPr>
          <p:nvPr/>
        </p:nvSpPr>
        <p:spPr bwMode="auto">
          <a:xfrm>
            <a:off x="1743688" y="88942"/>
            <a:ext cx="5911376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en-US" altLang="zh-CN" sz="2400" b="1" dirty="0">
                <a:solidFill>
                  <a:schemeClr val="bg1"/>
                </a:solidFill>
                <a:latin typeface="Trebuchet MS" pitchFamily="34" charset="0"/>
              </a:rPr>
              <a:t>What actually are on V70?</a:t>
            </a:r>
            <a:endParaRPr lang="zh-CN" altLang="en-US" sz="24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1490576" y="1763688"/>
            <a:ext cx="6120680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00100" lvl="1" indent="-342900">
              <a:buFont typeface="Arial" pitchFamily="34" charset="0"/>
              <a:buChar char="•"/>
            </a:pPr>
            <a:endParaRPr lang="en-US" altLang="zh-CN" sz="2200" dirty="0" smtClean="0">
              <a:latin typeface="Trebuchet MS" pitchFamily="34" charset="0"/>
            </a:endParaRPr>
          </a:p>
          <a:p>
            <a:pPr marL="457200" indent="-457200">
              <a:buClr>
                <a:srgbClr val="007955"/>
              </a:buClr>
              <a:buFont typeface="Wingdings" pitchFamily="2" charset="2"/>
              <a:buChar char="n"/>
            </a:pPr>
            <a:r>
              <a:rPr lang="en-US" altLang="zh-CN" sz="2400" dirty="0" err="1" smtClean="0">
                <a:latin typeface="Trebuchet MS" pitchFamily="34" charset="0"/>
              </a:rPr>
              <a:t>Yealink</a:t>
            </a:r>
            <a:r>
              <a:rPr lang="en-US" altLang="zh-CN" sz="2400" dirty="0" smtClean="0">
                <a:latin typeface="Trebuchet MS" pitchFamily="34" charset="0"/>
              </a:rPr>
              <a:t> deployment solution</a:t>
            </a:r>
            <a:endParaRPr lang="en-US" altLang="zh-CN" sz="2400" dirty="0">
              <a:latin typeface="Trebuchet MS" pitchFamily="34" charset="0"/>
            </a:endParaRPr>
          </a:p>
          <a:p>
            <a:pPr marL="342900" indent="-342900">
              <a:buFont typeface="Wingdings" pitchFamily="2" charset="2"/>
              <a:buChar char="l"/>
            </a:pPr>
            <a:endParaRPr lang="en-US" altLang="zh-CN" sz="2400" dirty="0" smtClean="0">
              <a:latin typeface="Trebuchet MS" pitchFamily="34" charset="0"/>
            </a:endParaRPr>
          </a:p>
          <a:p>
            <a:pPr marL="342900" indent="-342900">
              <a:buClr>
                <a:srgbClr val="007955"/>
              </a:buClr>
              <a:buFont typeface="Wingdings" pitchFamily="2" charset="2"/>
              <a:buChar char="n"/>
            </a:pPr>
            <a:r>
              <a:rPr lang="en-US" altLang="zh-CN" sz="2400" dirty="0" smtClean="0">
                <a:latin typeface="Trebuchet MS" pitchFamily="34" charset="0"/>
              </a:rPr>
              <a:t> Newly </a:t>
            </a:r>
            <a:r>
              <a:rPr lang="en-US" altLang="zh-CN" sz="2400" dirty="0">
                <a:latin typeface="Trebuchet MS" pitchFamily="34" charset="0"/>
              </a:rPr>
              <a:t>added features</a:t>
            </a:r>
          </a:p>
          <a:p>
            <a:endParaRPr lang="en-US" altLang="zh-CN" sz="2400" dirty="0" smtClean="0">
              <a:latin typeface="Trebuchet MS" pitchFamily="34" charset="0"/>
            </a:endParaRPr>
          </a:p>
          <a:p>
            <a:pPr marL="457200" indent="-457200">
              <a:buClr>
                <a:srgbClr val="007955"/>
              </a:buClr>
              <a:buFont typeface="Wingdings" pitchFamily="2" charset="2"/>
              <a:buChar char="n"/>
            </a:pPr>
            <a:r>
              <a:rPr lang="en-US" altLang="zh-CN" sz="2400" dirty="0" smtClean="0">
                <a:latin typeface="Trebuchet MS" pitchFamily="34" charset="0"/>
              </a:rPr>
              <a:t>Works with </a:t>
            </a:r>
            <a:r>
              <a:rPr lang="en-US" altLang="zh-CN" sz="2400" dirty="0" err="1" smtClean="0">
                <a:latin typeface="Trebuchet MS" pitchFamily="34" charset="0"/>
              </a:rPr>
              <a:t>BroadSoft</a:t>
            </a:r>
            <a:r>
              <a:rPr lang="en-US" altLang="zh-CN" sz="2400" dirty="0" smtClean="0">
                <a:latin typeface="Trebuchet MS" pitchFamily="34" charset="0"/>
              </a:rPr>
              <a:t> R18</a:t>
            </a:r>
            <a:endParaRPr lang="en-US" altLang="zh-CN" sz="2400" dirty="0">
              <a:latin typeface="Trebuchet MS" pitchFamily="34" charset="0"/>
            </a:endParaRPr>
          </a:p>
          <a:p>
            <a:pPr marL="342900" indent="-342900">
              <a:buFont typeface="Wingdings" pitchFamily="2" charset="2"/>
              <a:buChar char="l"/>
            </a:pPr>
            <a:endParaRPr lang="en-US" altLang="zh-CN" sz="2400" dirty="0" smtClean="0">
              <a:latin typeface="Trebuchet MS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407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62238" y="116632"/>
            <a:ext cx="824664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2400" b="1" dirty="0" smtClean="0">
                <a:solidFill>
                  <a:schemeClr val="bg1"/>
                </a:solidFill>
                <a:latin typeface="Trebuchet MS" pitchFamily="34" charset="0"/>
              </a:rPr>
              <a:t>Previous Deployment</a:t>
            </a:r>
            <a:endParaRPr lang="en-US" altLang="zh-CN" sz="2400" b="1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67910" y="1013553"/>
            <a:ext cx="596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altLang="zh-CN" sz="1800" b="1" dirty="0" smtClean="0">
                <a:latin typeface="Trebuchet MS" pitchFamily="34" charset="0"/>
              </a:rPr>
              <a:t>Difficulty in learning different </a:t>
            </a:r>
            <a:r>
              <a:rPr lang="en-US" altLang="zh-CN" sz="1800" b="1" dirty="0" err="1" smtClean="0">
                <a:latin typeface="Trebuchet MS" pitchFamily="34" charset="0"/>
              </a:rPr>
              <a:t>cfg</a:t>
            </a:r>
            <a:r>
              <a:rPr lang="en-US" altLang="zh-CN" sz="1800" b="1" dirty="0" smtClean="0">
                <a:latin typeface="Trebuchet MS" pitchFamily="34" charset="0"/>
              </a:rPr>
              <a:t> files of T2X,T3X</a:t>
            </a:r>
            <a:endParaRPr lang="en-US" altLang="zh-CN" dirty="0">
              <a:latin typeface="Trebuchet MS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967910" y="5149160"/>
            <a:ext cx="6630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 smtClean="0">
                <a:latin typeface="Trebuchet MS" pitchFamily="34" charset="0"/>
              </a:rPr>
              <a:t>2. </a:t>
            </a:r>
            <a:r>
              <a:rPr lang="en-US" altLang="zh-CN" sz="1800" b="1" dirty="0" smtClean="0">
                <a:latin typeface="Trebuchet MS" pitchFamily="34" charset="0"/>
              </a:rPr>
              <a:t>Troublesome </a:t>
            </a:r>
            <a:r>
              <a:rPr lang="en-US" altLang="zh-CN" sz="1800" b="1" dirty="0">
                <a:latin typeface="Trebuchet MS" pitchFamily="34" charset="0"/>
              </a:rPr>
              <a:t>in </a:t>
            </a:r>
            <a:r>
              <a:rPr lang="en-US" altLang="zh-CN" sz="1800" b="1" dirty="0">
                <a:solidFill>
                  <a:srgbClr val="FF0000"/>
                </a:solidFill>
                <a:latin typeface="Trebuchet MS" pitchFamily="34" charset="0"/>
              </a:rPr>
              <a:t>manually</a:t>
            </a:r>
            <a:r>
              <a:rPr lang="en-US" altLang="zh-CN" sz="1800" b="1" dirty="0">
                <a:latin typeface="Trebuchet MS" pitchFamily="34" charset="0"/>
              </a:rPr>
              <a:t> </a:t>
            </a:r>
            <a:r>
              <a:rPr lang="en-US" altLang="zh-CN" sz="1800" b="1" dirty="0" smtClean="0">
                <a:latin typeface="Trebuchet MS" pitchFamily="34" charset="0"/>
              </a:rPr>
              <a:t>generating </a:t>
            </a:r>
            <a:r>
              <a:rPr lang="en-US" altLang="zh-CN" sz="1800" b="1" dirty="0" err="1">
                <a:latin typeface="Trebuchet MS" pitchFamily="34" charset="0"/>
              </a:rPr>
              <a:t>mac.cfg</a:t>
            </a:r>
            <a:r>
              <a:rPr lang="en-US" altLang="zh-CN" sz="1800" b="1" dirty="0">
                <a:latin typeface="Trebuchet MS" pitchFamily="34" charset="0"/>
              </a:rPr>
              <a:t> </a:t>
            </a:r>
            <a:r>
              <a:rPr lang="en-US" altLang="zh-CN" sz="1800" b="1" dirty="0" smtClean="0">
                <a:latin typeface="Trebuchet MS" pitchFamily="34" charset="0"/>
              </a:rPr>
              <a:t>files </a:t>
            </a:r>
          </a:p>
          <a:p>
            <a:r>
              <a:rPr lang="en-US" altLang="zh-CN" sz="1800" b="1" dirty="0">
                <a:latin typeface="Trebuchet MS" pitchFamily="34" charset="0"/>
              </a:rPr>
              <a:t> </a:t>
            </a:r>
            <a:r>
              <a:rPr lang="en-US" altLang="zh-CN" sz="1800" b="1" dirty="0" smtClean="0">
                <a:latin typeface="Trebuchet MS" pitchFamily="34" charset="0"/>
              </a:rPr>
              <a:t>   one by one  </a:t>
            </a:r>
            <a:endParaRPr lang="zh-CN" altLang="en-US" sz="1800" b="1" dirty="0">
              <a:latin typeface="Trebuchet MS" pitchFamily="34" charset="0"/>
            </a:endParaRPr>
          </a:p>
        </p:txBody>
      </p:sp>
      <p:cxnSp>
        <p:nvCxnSpPr>
          <p:cNvPr id="6" name="直接箭头连接符 5"/>
          <p:cNvCxnSpPr/>
          <p:nvPr/>
        </p:nvCxnSpPr>
        <p:spPr>
          <a:xfrm flipV="1">
            <a:off x="6660232" y="4998731"/>
            <a:ext cx="500733" cy="4587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9" name="组合 28"/>
          <p:cNvGrpSpPr/>
          <p:nvPr/>
        </p:nvGrpSpPr>
        <p:grpSpPr>
          <a:xfrm>
            <a:off x="7128922" y="4145814"/>
            <a:ext cx="1479961" cy="2235514"/>
            <a:chOff x="7163198" y="3383934"/>
            <a:chExt cx="1479961" cy="2235514"/>
          </a:xfrm>
        </p:grpSpPr>
        <p:pic>
          <p:nvPicPr>
            <p:cNvPr id="9" name="图片 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2404" y="3383934"/>
              <a:ext cx="1215041" cy="290553"/>
            </a:xfrm>
            <a:prstGeom prst="rect">
              <a:avLst/>
            </a:prstGeom>
          </p:spPr>
        </p:pic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2404" y="3723434"/>
              <a:ext cx="1257476" cy="242922"/>
            </a:xfrm>
            <a:prstGeom prst="rect">
              <a:avLst/>
            </a:prstGeom>
          </p:spPr>
        </p:pic>
        <p:pic>
          <p:nvPicPr>
            <p:cNvPr id="11" name="图片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70404" y="3966356"/>
              <a:ext cx="1235618" cy="233395"/>
            </a:xfrm>
            <a:prstGeom prst="rect">
              <a:avLst/>
            </a:prstGeom>
          </p:spPr>
        </p:pic>
        <p:pic>
          <p:nvPicPr>
            <p:cNvPr id="12" name="图片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3962" y="4177794"/>
              <a:ext cx="1102454" cy="187918"/>
            </a:xfrm>
            <a:prstGeom prst="rect">
              <a:avLst/>
            </a:prstGeom>
          </p:spPr>
        </p:pic>
        <p:pic>
          <p:nvPicPr>
            <p:cNvPr id="13" name="图片 12"/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95241" y="4341683"/>
              <a:ext cx="1193183" cy="241318"/>
            </a:xfrm>
            <a:prstGeom prst="rect">
              <a:avLst/>
            </a:prstGeom>
          </p:spPr>
        </p:pic>
        <p:pic>
          <p:nvPicPr>
            <p:cNvPr id="14" name="图片 13"/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2404" y="4584696"/>
              <a:ext cx="1084799" cy="221891"/>
            </a:xfrm>
            <a:prstGeom prst="rect">
              <a:avLst/>
            </a:prstGeom>
          </p:spPr>
        </p:pic>
        <p:pic>
          <p:nvPicPr>
            <p:cNvPr id="15" name="图片 14"/>
            <p:cNvPicPr>
              <a:picLocks noChangeAspect="1"/>
            </p:cNvPicPr>
            <p:nvPr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215920" y="4769737"/>
              <a:ext cx="1166144" cy="201059"/>
            </a:xfrm>
            <a:prstGeom prst="rect">
              <a:avLst/>
            </a:prstGeom>
          </p:spPr>
        </p:pic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163198" y="5033370"/>
              <a:ext cx="1300607" cy="185801"/>
            </a:xfrm>
            <a:prstGeom prst="rect">
              <a:avLst/>
            </a:prstGeom>
          </p:spPr>
        </p:pic>
        <p:sp>
          <p:nvSpPr>
            <p:cNvPr id="17" name="TextBox 16"/>
            <p:cNvSpPr txBox="1"/>
            <p:nvPr/>
          </p:nvSpPr>
          <p:spPr>
            <a:xfrm>
              <a:off x="7254631" y="5219338"/>
              <a:ext cx="1388528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 smtClean="0">
                  <a:latin typeface="Trebuchet MS" pitchFamily="34" charset="0"/>
                </a:rPr>
                <a:t>……</a:t>
              </a:r>
              <a:endParaRPr lang="zh-CN" altLang="en-US" sz="2000" dirty="0">
                <a:latin typeface="Trebuchet MS" pitchFamily="34" charset="0"/>
              </a:endParaRPr>
            </a:p>
          </p:txBody>
        </p:sp>
      </p:grpSp>
      <p:grpSp>
        <p:nvGrpSpPr>
          <p:cNvPr id="28" name="组合 27"/>
          <p:cNvGrpSpPr/>
          <p:nvPr/>
        </p:nvGrpSpPr>
        <p:grpSpPr>
          <a:xfrm>
            <a:off x="233788" y="1638810"/>
            <a:ext cx="8375095" cy="2912943"/>
            <a:chOff x="233788" y="1347214"/>
            <a:chExt cx="8375095" cy="2912943"/>
          </a:xfrm>
        </p:grpSpPr>
        <p:sp>
          <p:nvSpPr>
            <p:cNvPr id="21" name="圆角矩形 20"/>
            <p:cNvSpPr/>
            <p:nvPr/>
          </p:nvSpPr>
          <p:spPr>
            <a:xfrm>
              <a:off x="1780902" y="1347214"/>
              <a:ext cx="639501" cy="36004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T2X</a:t>
              </a:r>
              <a:endParaRPr lang="zh-CN" altLang="en-US" b="1" dirty="0"/>
            </a:p>
          </p:txBody>
        </p:sp>
        <p:sp>
          <p:nvSpPr>
            <p:cNvPr id="24" name="圆角矩形 23"/>
            <p:cNvSpPr/>
            <p:nvPr/>
          </p:nvSpPr>
          <p:spPr>
            <a:xfrm>
              <a:off x="5548393" y="1413125"/>
              <a:ext cx="639501" cy="360040"/>
            </a:xfrm>
            <a:prstGeom prst="roundRect">
              <a:avLst/>
            </a:prstGeom>
            <a:solidFill>
              <a:schemeClr val="bg1">
                <a:lumMod val="65000"/>
              </a:schemeClr>
            </a:solidFill>
            <a:ln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 smtClean="0"/>
                <a:t>T3X</a:t>
              </a:r>
              <a:endParaRPr lang="zh-CN" altLang="en-US" b="1" dirty="0"/>
            </a:p>
          </p:txBody>
        </p:sp>
        <p:cxnSp>
          <p:nvCxnSpPr>
            <p:cNvPr id="26" name="直接箭头连接符 25"/>
            <p:cNvCxnSpPr/>
            <p:nvPr/>
          </p:nvCxnSpPr>
          <p:spPr>
            <a:xfrm flipH="1" flipV="1">
              <a:off x="1979712" y="3012207"/>
              <a:ext cx="614847" cy="60906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7" name="椭圆 26"/>
            <p:cNvSpPr/>
            <p:nvPr/>
          </p:nvSpPr>
          <p:spPr>
            <a:xfrm>
              <a:off x="233788" y="1773166"/>
              <a:ext cx="1866864" cy="1655486"/>
            </a:xfrm>
            <a:prstGeom prst="ellips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Trebuchet MS" pitchFamily="34" charset="0"/>
                </a:rPr>
                <a:t>Taking too much time to learn different templates</a:t>
              </a:r>
              <a:endParaRPr lang="zh-CN" altLang="en-US" dirty="0">
                <a:latin typeface="Trebuchet MS" pitchFamily="34" charset="0"/>
              </a:endParaRPr>
            </a:p>
            <a:p>
              <a:pPr algn="ctr"/>
              <a:endParaRPr lang="zh-CN" altLang="en-US" dirty="0"/>
            </a:p>
          </p:txBody>
        </p:sp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594559" y="1764258"/>
              <a:ext cx="2715004" cy="2495899"/>
            </a:xfrm>
            <a:prstGeom prst="rect">
              <a:avLst/>
            </a:prstGeom>
          </p:spPr>
        </p:pic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1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60616" y="1773166"/>
              <a:ext cx="2448267" cy="1848108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7454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3861048"/>
            <a:ext cx="3275856" cy="2456892"/>
          </a:xfrm>
          <a:prstGeom prst="rect">
            <a:avLst/>
          </a:prstGeom>
        </p:spPr>
      </p:pic>
      <p:sp>
        <p:nvSpPr>
          <p:cNvPr id="2" name="矩形 1"/>
          <p:cNvSpPr>
            <a:spLocks noChangeArrowheads="1"/>
          </p:cNvSpPr>
          <p:nvPr/>
        </p:nvSpPr>
        <p:spPr bwMode="auto">
          <a:xfrm>
            <a:off x="1475656" y="119686"/>
            <a:ext cx="5895975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Clr>
                <a:srgbClr val="007955"/>
              </a:buClr>
            </a:pPr>
            <a:r>
              <a:rPr lang="en-US" altLang="zh-CN" sz="2400" dirty="0" smtClean="0">
                <a:solidFill>
                  <a:schemeClr val="bg1"/>
                </a:solidFill>
                <a:latin typeface="Trebuchet MS" pitchFamily="34" charset="0"/>
              </a:rPr>
              <a:t>Yealink Deployment Solution of V70</a:t>
            </a:r>
            <a:endParaRPr lang="en-US" altLang="zh-CN" sz="2400" dirty="0">
              <a:solidFill>
                <a:schemeClr val="bg1"/>
              </a:solidFill>
              <a:latin typeface="Trebuchet MS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19672" y="1772816"/>
            <a:ext cx="612068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Clr>
                <a:srgbClr val="007955"/>
              </a:buClr>
              <a:buFont typeface="Wingdings" pitchFamily="2" charset="2"/>
              <a:buChar char="l"/>
            </a:pPr>
            <a:r>
              <a:rPr lang="en-US" altLang="zh-CN" sz="2400" dirty="0" smtClean="0">
                <a:latin typeface="Trebuchet MS" pitchFamily="34" charset="0"/>
              </a:rPr>
              <a:t> Unified Auto provisioning template</a:t>
            </a:r>
          </a:p>
          <a:p>
            <a:pPr>
              <a:buClr>
                <a:srgbClr val="007955"/>
              </a:buClr>
            </a:pPr>
            <a:r>
              <a:rPr lang="en-US" altLang="zh-CN" sz="2400" dirty="0">
                <a:latin typeface="Trebuchet MS" pitchFamily="34" charset="0"/>
              </a:rPr>
              <a:t> </a:t>
            </a:r>
            <a:r>
              <a:rPr lang="en-US" altLang="zh-CN" sz="2400" dirty="0" smtClean="0">
                <a:latin typeface="Trebuchet MS" pitchFamily="34" charset="0"/>
              </a:rPr>
              <a:t>                                        ——</a:t>
            </a:r>
            <a:r>
              <a:rPr lang="zh-CN" altLang="en-US" sz="2400" dirty="0" smtClean="0">
                <a:latin typeface="Trebuchet MS" pitchFamily="34" charset="0"/>
              </a:rPr>
              <a:t>“</a:t>
            </a:r>
            <a:r>
              <a:rPr lang="en-US" altLang="zh-CN" sz="2400" dirty="0" smtClean="0">
                <a:latin typeface="Trebuchet MS" pitchFamily="34" charset="0"/>
              </a:rPr>
              <a:t>M7</a:t>
            </a:r>
            <a:r>
              <a:rPr lang="zh-CN" altLang="en-US" sz="2400" dirty="0">
                <a:latin typeface="Trebuchet MS" pitchFamily="34" charset="0"/>
              </a:rPr>
              <a:t>”</a:t>
            </a:r>
            <a:endParaRPr lang="en-US" altLang="zh-CN" sz="2400" dirty="0" smtClean="0">
              <a:latin typeface="Trebuchet MS" pitchFamily="34" charset="0"/>
            </a:endParaRPr>
          </a:p>
          <a:p>
            <a:pPr marL="342900" indent="-342900">
              <a:buFont typeface="Wingdings" pitchFamily="2" charset="2"/>
              <a:buChar char="l"/>
            </a:pPr>
            <a:endParaRPr lang="en-US" altLang="zh-CN" sz="2400" dirty="0" smtClean="0">
              <a:latin typeface="Trebuchet MS" pitchFamily="34" charset="0"/>
            </a:endParaRPr>
          </a:p>
          <a:p>
            <a:pPr marL="342900" indent="-342900">
              <a:buClr>
                <a:srgbClr val="007955"/>
              </a:buClr>
              <a:buFont typeface="Wingdings" pitchFamily="2" charset="2"/>
              <a:buChar char="l"/>
            </a:pPr>
            <a:r>
              <a:rPr lang="en-US" altLang="zh-CN" sz="2400" dirty="0" smtClean="0">
                <a:latin typeface="Trebuchet MS" pitchFamily="34" charset="0"/>
              </a:rPr>
              <a:t> </a:t>
            </a:r>
            <a:r>
              <a:rPr lang="en-US" altLang="zh-CN" sz="2400" dirty="0" err="1" smtClean="0">
                <a:latin typeface="Trebuchet MS" pitchFamily="34" charset="0"/>
              </a:rPr>
              <a:t>Yealink</a:t>
            </a:r>
            <a:r>
              <a:rPr lang="en-US" altLang="zh-CN" sz="2400" dirty="0" smtClean="0">
                <a:latin typeface="Trebuchet MS" pitchFamily="34" charset="0"/>
              </a:rPr>
              <a:t> Configuration Conversion Tool</a:t>
            </a:r>
          </a:p>
          <a:p>
            <a:pPr>
              <a:buClr>
                <a:srgbClr val="007955"/>
              </a:buClr>
            </a:pPr>
            <a:r>
              <a:rPr lang="en-US" altLang="zh-CN" sz="2400" dirty="0" smtClean="0">
                <a:latin typeface="Trebuchet MS" pitchFamily="34" charset="0"/>
              </a:rPr>
              <a:t>                                         ——</a:t>
            </a:r>
            <a:r>
              <a:rPr lang="zh-CN" altLang="en-US" sz="2400" dirty="0" smtClean="0">
                <a:latin typeface="Trebuchet MS" pitchFamily="34" charset="0"/>
              </a:rPr>
              <a:t>“</a:t>
            </a:r>
            <a:r>
              <a:rPr lang="en-US" altLang="zh-CN" sz="2400" dirty="0" smtClean="0">
                <a:latin typeface="Trebuchet MS" pitchFamily="34" charset="0"/>
              </a:rPr>
              <a:t>CCT</a:t>
            </a:r>
            <a:r>
              <a:rPr lang="zh-CN" altLang="en-US" sz="2400" dirty="0">
                <a:latin typeface="Trebuchet MS" pitchFamily="34" charset="0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114465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352947"/>
            <a:ext cx="1493520" cy="1481328"/>
          </a:xfrm>
          <a:prstGeom prst="rect">
            <a:avLst/>
          </a:prstGeom>
        </p:spPr>
      </p:pic>
      <p:sp>
        <p:nvSpPr>
          <p:cNvPr id="2" name="矩形 1"/>
          <p:cNvSpPr/>
          <p:nvPr/>
        </p:nvSpPr>
        <p:spPr>
          <a:xfrm>
            <a:off x="3370419" y="128860"/>
            <a:ext cx="23455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b="1" dirty="0" smtClean="0">
                <a:solidFill>
                  <a:schemeClr val="bg1"/>
                </a:solidFill>
                <a:latin typeface="Trebuchet MS" pitchFamily="34" charset="0"/>
                <a:ea typeface="黑体" pitchFamily="49" charset="-122"/>
                <a:cs typeface="Tahoma" pitchFamily="34" charset="0"/>
              </a:rPr>
              <a:t>“M7” template</a:t>
            </a:r>
            <a:endParaRPr lang="en-US" altLang="zh-CN" sz="2400" b="1" dirty="0">
              <a:solidFill>
                <a:schemeClr val="bg1"/>
              </a:solidFill>
              <a:latin typeface="Trebuchet MS" pitchFamily="34" charset="0"/>
              <a:ea typeface="黑体" pitchFamily="49" charset="-122"/>
              <a:cs typeface="Tahoma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6712" y="932961"/>
            <a:ext cx="18354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 smtClean="0">
                <a:solidFill>
                  <a:srgbClr val="007955"/>
                </a:solidFill>
                <a:latin typeface="Trebuchet MS" pitchFamily="34" charset="0"/>
              </a:rPr>
              <a:t>What is M7?  </a:t>
            </a:r>
            <a:endParaRPr lang="en-US" altLang="zh-CN" sz="2400" dirty="0">
              <a:solidFill>
                <a:srgbClr val="007955"/>
              </a:solidFill>
              <a:latin typeface="Trebuchet MS" pitchFamily="34" charset="0"/>
            </a:endParaRPr>
          </a:p>
        </p:txBody>
      </p:sp>
      <p:sp>
        <p:nvSpPr>
          <p:cNvPr id="4" name="矩形 3"/>
          <p:cNvSpPr/>
          <p:nvPr/>
        </p:nvSpPr>
        <p:spPr>
          <a:xfrm>
            <a:off x="812113" y="3543399"/>
            <a:ext cx="246894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sz="2400" dirty="0">
                <a:solidFill>
                  <a:srgbClr val="007955"/>
                </a:solidFill>
                <a:latin typeface="Trebuchet MS" pitchFamily="34" charset="0"/>
              </a:rPr>
              <a:t>What does it do?</a:t>
            </a:r>
          </a:p>
        </p:txBody>
      </p:sp>
      <p:sp>
        <p:nvSpPr>
          <p:cNvPr id="5" name="矩形 4"/>
          <p:cNvSpPr/>
          <p:nvPr/>
        </p:nvSpPr>
        <p:spPr>
          <a:xfrm>
            <a:off x="887836" y="1450700"/>
            <a:ext cx="7446472" cy="14157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eaLnBrk="0" hangingPunct="0">
              <a:spcBef>
                <a:spcPct val="30000"/>
              </a:spcBef>
              <a:buClr>
                <a:srgbClr val="007955"/>
              </a:buClr>
              <a:buFont typeface="Wingdings" pitchFamily="2" charset="2"/>
              <a:buChar char="l"/>
              <a:defRPr/>
            </a:pPr>
            <a:r>
              <a:rPr lang="en-US" altLang="zh-CN" sz="2000" dirty="0">
                <a:latin typeface="Trebuchet MS" pitchFamily="34" charset="0"/>
              </a:rPr>
              <a:t>M7 is short for unified auto-provision </a:t>
            </a:r>
            <a:r>
              <a:rPr lang="en-US" altLang="zh-CN" sz="2000" dirty="0" smtClean="0">
                <a:latin typeface="Trebuchet MS" pitchFamily="34" charset="0"/>
              </a:rPr>
              <a:t>template format of </a:t>
            </a:r>
            <a:r>
              <a:rPr lang="en-US" altLang="zh-CN" sz="2000" dirty="0">
                <a:latin typeface="Trebuchet MS" pitchFamily="34" charset="0"/>
              </a:rPr>
              <a:t>T2x V70, T3x V70 and VP530. </a:t>
            </a:r>
            <a:endParaRPr lang="en-US" altLang="zh-CN" sz="2000" dirty="0" smtClean="0">
              <a:latin typeface="Trebuchet MS" pitchFamily="34" charset="0"/>
            </a:endParaRPr>
          </a:p>
          <a:p>
            <a:pPr marL="342900" lvl="0" indent="-342900" eaLnBrk="0" hangingPunct="0">
              <a:spcBef>
                <a:spcPct val="30000"/>
              </a:spcBef>
              <a:buClr>
                <a:srgbClr val="007955"/>
              </a:buClr>
              <a:buFont typeface="Wingdings" pitchFamily="2" charset="2"/>
              <a:buChar char="l"/>
              <a:defRPr/>
            </a:pPr>
            <a:r>
              <a:rPr lang="en-US" altLang="zh-CN" sz="2000" dirty="0" smtClean="0"/>
              <a:t>Old templates of T2x and T3x can be directly converted to M7 by “CCT”.</a:t>
            </a:r>
            <a:endParaRPr lang="en-US" altLang="zh-CN" sz="2000" dirty="0">
              <a:latin typeface="Trebuchet MS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887836" y="4221088"/>
            <a:ext cx="792088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007955"/>
              </a:buClr>
              <a:buFont typeface="Wingdings" pitchFamily="2" charset="2"/>
              <a:buChar char="n"/>
            </a:pPr>
            <a:r>
              <a:rPr lang="en-US" altLang="zh-CN" sz="2000" dirty="0" smtClean="0">
                <a:latin typeface="Trebuchet MS" pitchFamily="34" charset="0"/>
              </a:rPr>
              <a:t>Lower  the learning curve for Administrator. </a:t>
            </a:r>
          </a:p>
          <a:p>
            <a:pPr marL="457200" indent="-457200">
              <a:buClr>
                <a:srgbClr val="007955"/>
              </a:buClr>
              <a:buFont typeface="Wingdings" pitchFamily="2" charset="2"/>
              <a:buChar char="n"/>
            </a:pPr>
            <a:r>
              <a:rPr lang="en-US" altLang="zh-CN" sz="2000" dirty="0" smtClean="0">
                <a:latin typeface="Trebuchet MS" pitchFamily="34" charset="0"/>
              </a:rPr>
              <a:t>Improve deployment efficiency.</a:t>
            </a:r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9444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7544" y="-7366"/>
            <a:ext cx="8075240" cy="706090"/>
          </a:xfrm>
        </p:spPr>
        <p:txBody>
          <a:bodyPr/>
          <a:lstStyle/>
          <a:p>
            <a:r>
              <a:rPr lang="en-US" altLang="zh-CN" sz="2400" b="1" dirty="0" smtClean="0">
                <a:solidFill>
                  <a:schemeClr val="bg1"/>
                </a:solidFill>
              </a:rPr>
              <a:t>Upgrade Process</a:t>
            </a:r>
            <a:endParaRPr lang="zh-CN" altLang="en-US" sz="2400" b="1" dirty="0">
              <a:solidFill>
                <a:schemeClr val="bg1"/>
              </a:solidFill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23528" y="1268760"/>
            <a:ext cx="8424936" cy="4392489"/>
          </a:xfrm>
        </p:spPr>
        <p:txBody>
          <a:bodyPr/>
          <a:lstStyle/>
          <a:p>
            <a:r>
              <a:rPr lang="en-US" altLang="zh-CN" dirty="0" smtClean="0"/>
              <a:t>1.Upgrade to V70 firmware using old template</a:t>
            </a:r>
          </a:p>
          <a:p>
            <a:r>
              <a:rPr lang="en-US" altLang="zh-CN" dirty="0" smtClean="0"/>
              <a:t>2.Common.cfg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Convert old template to new template-M7</a:t>
            </a:r>
          </a:p>
          <a:p>
            <a:pPr marL="0" indent="0">
              <a:buNone/>
            </a:pPr>
            <a:r>
              <a:rPr lang="en-US" altLang="zh-CN" dirty="0" smtClean="0"/>
              <a:t>       via CCT tool</a:t>
            </a:r>
            <a:endParaRPr lang="en-US" altLang="zh-CN" dirty="0"/>
          </a:p>
          <a:p>
            <a:r>
              <a:rPr lang="en-US" altLang="zh-CN" dirty="0" smtClean="0"/>
              <a:t>3.Mac.cfg</a:t>
            </a:r>
            <a:endParaRPr lang="en-US" altLang="zh-CN" dirty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Import account information(</a:t>
            </a:r>
            <a:r>
              <a:rPr lang="en-US" altLang="zh-CN" dirty="0" err="1" smtClean="0"/>
              <a:t>xls</a:t>
            </a:r>
            <a:r>
              <a:rPr lang="en-US" altLang="zh-CN" dirty="0" smtClean="0"/>
              <a:t> or </a:t>
            </a:r>
            <a:r>
              <a:rPr lang="en-US" altLang="zh-CN" dirty="0" err="1" smtClean="0"/>
              <a:t>csv</a:t>
            </a:r>
            <a:r>
              <a:rPr lang="en-US" altLang="zh-CN" dirty="0" smtClean="0"/>
              <a:t>) and </a:t>
            </a:r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convert to </a:t>
            </a:r>
            <a:r>
              <a:rPr lang="en-US" altLang="zh-CN" dirty="0" err="1" smtClean="0"/>
              <a:t>mac.cfg</a:t>
            </a:r>
            <a:r>
              <a:rPr lang="en-US" altLang="zh-CN" dirty="0" smtClean="0"/>
              <a:t> automatically via CCT tool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6817046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0"/>
            <a:ext cx="8352928" cy="648072"/>
          </a:xfrm>
        </p:spPr>
        <p:txBody>
          <a:bodyPr/>
          <a:lstStyle/>
          <a:p>
            <a:r>
              <a:rPr lang="en-US" altLang="zh-CN" sz="2400" dirty="0" smtClean="0">
                <a:solidFill>
                  <a:schemeClr val="bg1"/>
                </a:solidFill>
                <a:latin typeface="Trebuchet MS" pitchFamily="34" charset="0"/>
              </a:rPr>
              <a:t>Yealink </a:t>
            </a:r>
            <a:r>
              <a:rPr lang="en-US" altLang="zh-CN" sz="2400" dirty="0">
                <a:solidFill>
                  <a:schemeClr val="bg1"/>
                </a:solidFill>
                <a:latin typeface="Trebuchet MS" pitchFamily="34" charset="0"/>
              </a:rPr>
              <a:t>Configuration Conversion </a:t>
            </a:r>
            <a:r>
              <a:rPr lang="en-US" altLang="zh-CN" sz="2400" dirty="0" smtClean="0">
                <a:solidFill>
                  <a:schemeClr val="bg1"/>
                </a:solidFill>
                <a:latin typeface="Trebuchet MS" pitchFamily="34" charset="0"/>
              </a:rPr>
              <a:t>Tool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 smtClean="0">
                <a:latin typeface="Trebuchet MS" pitchFamily="34" charset="0"/>
              </a:rPr>
              <a:t>      </a:t>
            </a:r>
          </a:p>
          <a:p>
            <a:pPr marL="0" indent="0">
              <a:buNone/>
            </a:pPr>
            <a:r>
              <a:rPr lang="en-US" altLang="zh-CN" dirty="0">
                <a:latin typeface="Trebuchet MS" pitchFamily="34" charset="0"/>
              </a:rPr>
              <a:t> </a:t>
            </a:r>
            <a:r>
              <a:rPr lang="en-US" altLang="zh-CN" dirty="0" smtClean="0">
                <a:latin typeface="Trebuchet MS" pitchFamily="34" charset="0"/>
              </a:rPr>
              <a:t>   </a:t>
            </a:r>
          </a:p>
          <a:p>
            <a:pPr marL="0" indent="0">
              <a:buNone/>
            </a:pPr>
            <a:r>
              <a:rPr lang="en-US" altLang="zh-CN" dirty="0">
                <a:latin typeface="Trebuchet MS" pitchFamily="34" charset="0"/>
              </a:rPr>
              <a:t> </a:t>
            </a:r>
            <a:r>
              <a:rPr lang="en-US" altLang="zh-CN" dirty="0" smtClean="0">
                <a:latin typeface="Trebuchet MS" pitchFamily="34" charset="0"/>
              </a:rPr>
              <a:t>      CCT</a:t>
            </a:r>
            <a:r>
              <a:rPr lang="en-US" altLang="zh-CN" dirty="0">
                <a:latin typeface="Trebuchet MS" pitchFamily="34" charset="0"/>
              </a:rPr>
              <a:t/>
            </a:r>
            <a:br>
              <a:rPr lang="en-US" altLang="zh-CN" dirty="0">
                <a:latin typeface="Trebuchet MS" pitchFamily="34" charset="0"/>
              </a:rPr>
            </a:br>
            <a:r>
              <a:rPr lang="en-US" altLang="zh-CN" dirty="0" smtClean="0">
                <a:latin typeface="Trebuchet MS" pitchFamily="34" charset="0"/>
              </a:rPr>
              <a:t>                          </a:t>
            </a:r>
            <a:endParaRPr lang="zh-CN" altLang="en-US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07904" y="1052736"/>
            <a:ext cx="4267796" cy="51251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451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8136904" cy="576064"/>
          </a:xfrm>
        </p:spPr>
        <p:txBody>
          <a:bodyPr/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How </a:t>
            </a:r>
            <a:r>
              <a:rPr lang="en-US" altLang="zh-CN" sz="2400" dirty="0">
                <a:solidFill>
                  <a:schemeClr val="bg1"/>
                </a:solidFill>
              </a:rPr>
              <a:t>to </a:t>
            </a:r>
            <a:r>
              <a:rPr lang="en-US" altLang="zh-CN" sz="2400" dirty="0" smtClean="0">
                <a:solidFill>
                  <a:schemeClr val="bg1"/>
                </a:solidFill>
              </a:rPr>
              <a:t>Convert </a:t>
            </a:r>
            <a:r>
              <a:rPr lang="en-US" altLang="zh-CN" sz="2400" dirty="0">
                <a:solidFill>
                  <a:schemeClr val="bg1"/>
                </a:solidFill>
              </a:rPr>
              <a:t>O</a:t>
            </a:r>
            <a:r>
              <a:rPr lang="en-US" altLang="zh-CN" sz="2400" dirty="0" smtClean="0">
                <a:solidFill>
                  <a:schemeClr val="bg1"/>
                </a:solidFill>
              </a:rPr>
              <a:t>ld Template </a:t>
            </a:r>
            <a:r>
              <a:rPr lang="en-US" altLang="zh-CN" sz="2400" dirty="0">
                <a:solidFill>
                  <a:schemeClr val="bg1"/>
                </a:solidFill>
              </a:rPr>
              <a:t>to </a:t>
            </a:r>
            <a:r>
              <a:rPr lang="en-US" altLang="zh-CN" sz="2400" dirty="0" smtClean="0">
                <a:solidFill>
                  <a:schemeClr val="bg1"/>
                </a:solidFill>
              </a:rPr>
              <a:t>New </a:t>
            </a:r>
            <a:r>
              <a:rPr lang="en-US" altLang="zh-CN" sz="2400" dirty="0">
                <a:solidFill>
                  <a:schemeClr val="bg1"/>
                </a:solidFill>
              </a:rPr>
              <a:t>M7 </a:t>
            </a:r>
            <a:r>
              <a:rPr lang="en-US" altLang="zh-CN" sz="2400" dirty="0" smtClean="0">
                <a:solidFill>
                  <a:schemeClr val="bg1"/>
                </a:solidFill>
              </a:rPr>
              <a:t>Template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p:pic>
        <p:nvPicPr>
          <p:cNvPr id="4" name="内容占位符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052736"/>
            <a:ext cx="4346300" cy="5217496"/>
          </a:xfrm>
        </p:spPr>
      </p:pic>
    </p:spTree>
    <p:extLst>
      <p:ext uri="{BB962C8B-B14F-4D97-AF65-F5344CB8AC3E}">
        <p14:creationId xmlns:p14="http://schemas.microsoft.com/office/powerpoint/2010/main" val="35103217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1230273" y="3532946"/>
            <a:ext cx="8114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defRPr/>
            </a:pPr>
            <a:r>
              <a:rPr lang="en-US" altLang="zh-CN" sz="2000" b="1" dirty="0" smtClean="0">
                <a:solidFill>
                  <a:srgbClr val="FF0000"/>
                </a:solidFill>
              </a:rPr>
              <a:t>Input</a:t>
            </a:r>
            <a:endParaRPr lang="en-US" altLang="zh-CN" sz="2000" b="1" dirty="0">
              <a:solidFill>
                <a:srgbClr val="FF0000"/>
              </a:solidFill>
            </a:endParaRPr>
          </a:p>
        </p:txBody>
      </p:sp>
      <p:sp>
        <p:nvSpPr>
          <p:cNvPr id="3" name="矩形 2"/>
          <p:cNvSpPr/>
          <p:nvPr/>
        </p:nvSpPr>
        <p:spPr>
          <a:xfrm>
            <a:off x="8172400" y="2812866"/>
            <a:ext cx="1024639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eaLnBrk="0" hangingPunct="0">
              <a:spcBef>
                <a:spcPct val="30000"/>
              </a:spcBef>
              <a:defRPr/>
            </a:pPr>
            <a:r>
              <a:rPr lang="en-US" altLang="zh-CN" sz="2000" b="1" dirty="0" smtClean="0">
                <a:solidFill>
                  <a:srgbClr val="FF0000"/>
                </a:solidFill>
              </a:rPr>
              <a:t>Output</a:t>
            </a:r>
            <a:endParaRPr lang="en-US" altLang="zh-CN" sz="2000" b="1" dirty="0">
              <a:solidFill>
                <a:srgbClr val="FF0000"/>
              </a:solidFill>
            </a:endParaRPr>
          </a:p>
        </p:txBody>
      </p:sp>
      <p:sp>
        <p:nvSpPr>
          <p:cNvPr id="4" name="右箭头 3"/>
          <p:cNvSpPr/>
          <p:nvPr/>
        </p:nvSpPr>
        <p:spPr>
          <a:xfrm>
            <a:off x="2411760" y="3592978"/>
            <a:ext cx="576064" cy="200055"/>
          </a:xfrm>
          <a:prstGeom prst="rightArrow">
            <a:avLst/>
          </a:prstGeom>
          <a:ln>
            <a:solidFill>
              <a:srgbClr val="00795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4527" y="1779288"/>
            <a:ext cx="1053603" cy="370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" name="图片 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59" y="2357424"/>
            <a:ext cx="3200997" cy="936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右箭头 9"/>
          <p:cNvSpPr/>
          <p:nvPr/>
        </p:nvSpPr>
        <p:spPr>
          <a:xfrm>
            <a:off x="7596336" y="2924944"/>
            <a:ext cx="576064" cy="200055"/>
          </a:xfrm>
          <a:prstGeom prst="rightArrow">
            <a:avLst/>
          </a:prstGeom>
          <a:ln>
            <a:solidFill>
              <a:srgbClr val="007955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2128" y="3212976"/>
            <a:ext cx="1355796" cy="3096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47593" y="1208256"/>
            <a:ext cx="4248743" cy="5115639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10859" y="885090"/>
            <a:ext cx="28502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dirty="0" smtClean="0">
                <a:latin typeface="Trebuchet MS" pitchFamily="34" charset="0"/>
              </a:rPr>
              <a:t>Generating </a:t>
            </a:r>
            <a:r>
              <a:rPr lang="en-US" altLang="zh-CN" sz="1800" dirty="0" err="1" smtClean="0">
                <a:latin typeface="Trebuchet MS" pitchFamily="34" charset="0"/>
              </a:rPr>
              <a:t>mac.cfg</a:t>
            </a:r>
            <a:r>
              <a:rPr lang="zh-CN" altLang="en-US" sz="1800" dirty="0" smtClean="0">
                <a:latin typeface="Trebuchet MS" pitchFamily="34" charset="0"/>
              </a:rPr>
              <a:t> </a:t>
            </a:r>
            <a:r>
              <a:rPr lang="en-US" altLang="zh-CN" sz="1800" dirty="0" smtClean="0">
                <a:latin typeface="Trebuchet MS" pitchFamily="34" charset="0"/>
              </a:rPr>
              <a:t>files in batch.</a:t>
            </a:r>
          </a:p>
        </p:txBody>
      </p:sp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224544" y="116632"/>
            <a:ext cx="8596109" cy="443561"/>
          </a:xfrm>
        </p:spPr>
        <p:txBody>
          <a:bodyPr/>
          <a:lstStyle/>
          <a:p>
            <a:r>
              <a:rPr lang="en-US" altLang="zh-CN" sz="2400" dirty="0" smtClean="0">
                <a:solidFill>
                  <a:schemeClr val="bg1"/>
                </a:solidFill>
              </a:rPr>
              <a:t>How to generate </a:t>
            </a:r>
            <a:r>
              <a:rPr lang="en-US" altLang="zh-CN" sz="2400" dirty="0" err="1" smtClean="0">
                <a:solidFill>
                  <a:schemeClr val="bg1"/>
                </a:solidFill>
              </a:rPr>
              <a:t>mac.cfg</a:t>
            </a:r>
            <a:r>
              <a:rPr lang="en-US" altLang="zh-CN" sz="2400" dirty="0" smtClean="0">
                <a:solidFill>
                  <a:schemeClr val="bg1"/>
                </a:solidFill>
              </a:rPr>
              <a:t> files automatically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237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华丽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26761</TotalTime>
  <Words>431</Words>
  <Application>Microsoft Office PowerPoint</Application>
  <PresentationFormat>全屏显示(4:3)</PresentationFormat>
  <Paragraphs>94</Paragraphs>
  <Slides>13</Slides>
  <Notes>13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14" baseType="lpstr"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Upgrade Process</vt:lpstr>
      <vt:lpstr>Yealink Configuration Conversion Tool</vt:lpstr>
      <vt:lpstr>How to Convert Old Template to New M7 Template</vt:lpstr>
      <vt:lpstr>How to generate mac.cfg files automatically</vt:lpstr>
      <vt:lpstr>PowerPoint 演示文稿</vt:lpstr>
      <vt:lpstr>PowerPoint 演示文稿</vt:lpstr>
      <vt:lpstr>PowerPoint 演示文稿</vt:lpstr>
      <vt:lpstr>PowerPoint 演示文稿</vt:lpstr>
    </vt:vector>
  </TitlesOfParts>
  <Company>番茄花园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番茄花园</dc:creator>
  <cp:lastModifiedBy>Cathy</cp:lastModifiedBy>
  <cp:revision>2366</cp:revision>
  <dcterms:created xsi:type="dcterms:W3CDTF">2009-09-16T07:37:35Z</dcterms:created>
  <dcterms:modified xsi:type="dcterms:W3CDTF">2012-07-04T11:20:06Z</dcterms:modified>
</cp:coreProperties>
</file>