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3">
  <p:sldMasterIdLst>
    <p:sldMasterId id="2147483672" r:id="rId1"/>
    <p:sldMasterId id="2147483768" r:id="rId2"/>
  </p:sldMasterIdLst>
  <p:notesMasterIdLst>
    <p:notesMasterId r:id="rId28"/>
  </p:notesMasterIdLst>
  <p:sldIdLst>
    <p:sldId id="579" r:id="rId3"/>
    <p:sldId id="640" r:id="rId4"/>
    <p:sldId id="582" r:id="rId5"/>
    <p:sldId id="641" r:id="rId6"/>
    <p:sldId id="642" r:id="rId7"/>
    <p:sldId id="643" r:id="rId8"/>
    <p:sldId id="644" r:id="rId9"/>
    <p:sldId id="645" r:id="rId10"/>
    <p:sldId id="635" r:id="rId11"/>
    <p:sldId id="646" r:id="rId12"/>
    <p:sldId id="532" r:id="rId13"/>
    <p:sldId id="647" r:id="rId14"/>
    <p:sldId id="648" r:id="rId15"/>
    <p:sldId id="649" r:id="rId16"/>
    <p:sldId id="591" r:id="rId17"/>
    <p:sldId id="650" r:id="rId18"/>
    <p:sldId id="651" r:id="rId19"/>
    <p:sldId id="632" r:id="rId20"/>
    <p:sldId id="633" r:id="rId21"/>
    <p:sldId id="634" r:id="rId22"/>
    <p:sldId id="636" r:id="rId23"/>
    <p:sldId id="637" r:id="rId24"/>
    <p:sldId id="638" r:id="rId25"/>
    <p:sldId id="639" r:id="rId26"/>
    <p:sldId id="631" r:id="rId27"/>
  </p:sldIdLst>
  <p:sldSz cx="9144000" cy="6858000" type="screen4x3"/>
  <p:notesSz cx="6858000" cy="9144000"/>
  <p:defaultTextStyle>
    <a:defPPr>
      <a:defRPr lang="zh-CN"/>
    </a:defPPr>
    <a:lvl1pPr algn="l" rtl="0" fontAlgn="base">
      <a:spcBef>
        <a:spcPct val="0"/>
      </a:spcBef>
      <a:spcAft>
        <a:spcPct val="0"/>
      </a:spcAft>
      <a:defRPr sz="1600" kern="1200">
        <a:solidFill>
          <a:schemeClr val="tx1"/>
        </a:solidFill>
        <a:latin typeface="Arial" charset="0"/>
        <a:ea typeface="宋体" charset="-122"/>
        <a:cs typeface="+mn-cs"/>
      </a:defRPr>
    </a:lvl1pPr>
    <a:lvl2pPr marL="457200" algn="l" rtl="0" fontAlgn="base">
      <a:spcBef>
        <a:spcPct val="0"/>
      </a:spcBef>
      <a:spcAft>
        <a:spcPct val="0"/>
      </a:spcAft>
      <a:defRPr sz="1600" kern="1200">
        <a:solidFill>
          <a:schemeClr val="tx1"/>
        </a:solidFill>
        <a:latin typeface="Arial" charset="0"/>
        <a:ea typeface="宋体" charset="-122"/>
        <a:cs typeface="+mn-cs"/>
      </a:defRPr>
    </a:lvl2pPr>
    <a:lvl3pPr marL="914400" algn="l" rtl="0" fontAlgn="base">
      <a:spcBef>
        <a:spcPct val="0"/>
      </a:spcBef>
      <a:spcAft>
        <a:spcPct val="0"/>
      </a:spcAft>
      <a:defRPr sz="1600" kern="1200">
        <a:solidFill>
          <a:schemeClr val="tx1"/>
        </a:solidFill>
        <a:latin typeface="Arial" charset="0"/>
        <a:ea typeface="宋体" charset="-122"/>
        <a:cs typeface="+mn-cs"/>
      </a:defRPr>
    </a:lvl3pPr>
    <a:lvl4pPr marL="1371600" algn="l" rtl="0" fontAlgn="base">
      <a:spcBef>
        <a:spcPct val="0"/>
      </a:spcBef>
      <a:spcAft>
        <a:spcPct val="0"/>
      </a:spcAft>
      <a:defRPr sz="1600" kern="1200">
        <a:solidFill>
          <a:schemeClr val="tx1"/>
        </a:solidFill>
        <a:latin typeface="Arial" charset="0"/>
        <a:ea typeface="宋体" charset="-122"/>
        <a:cs typeface="+mn-cs"/>
      </a:defRPr>
    </a:lvl4pPr>
    <a:lvl5pPr marL="1828800" algn="l" rtl="0" fontAlgn="base">
      <a:spcBef>
        <a:spcPct val="0"/>
      </a:spcBef>
      <a:spcAft>
        <a:spcPct val="0"/>
      </a:spcAft>
      <a:defRPr sz="1600" kern="1200">
        <a:solidFill>
          <a:schemeClr val="tx1"/>
        </a:solidFill>
        <a:latin typeface="Arial" charset="0"/>
        <a:ea typeface="宋体" charset="-122"/>
        <a:cs typeface="+mn-cs"/>
      </a:defRPr>
    </a:lvl5pPr>
    <a:lvl6pPr marL="2286000" algn="l" defTabSz="914400" rtl="0" eaLnBrk="1" latinLnBrk="0" hangingPunct="1">
      <a:defRPr sz="1600" kern="1200">
        <a:solidFill>
          <a:schemeClr val="tx1"/>
        </a:solidFill>
        <a:latin typeface="Arial" charset="0"/>
        <a:ea typeface="宋体" charset="-122"/>
        <a:cs typeface="+mn-cs"/>
      </a:defRPr>
    </a:lvl6pPr>
    <a:lvl7pPr marL="2743200" algn="l" defTabSz="914400" rtl="0" eaLnBrk="1" latinLnBrk="0" hangingPunct="1">
      <a:defRPr sz="1600" kern="1200">
        <a:solidFill>
          <a:schemeClr val="tx1"/>
        </a:solidFill>
        <a:latin typeface="Arial" charset="0"/>
        <a:ea typeface="宋体" charset="-122"/>
        <a:cs typeface="+mn-cs"/>
      </a:defRPr>
    </a:lvl7pPr>
    <a:lvl8pPr marL="3200400" algn="l" defTabSz="914400" rtl="0" eaLnBrk="1" latinLnBrk="0" hangingPunct="1">
      <a:defRPr sz="1600" kern="1200">
        <a:solidFill>
          <a:schemeClr val="tx1"/>
        </a:solidFill>
        <a:latin typeface="Arial" charset="0"/>
        <a:ea typeface="宋体" charset="-122"/>
        <a:cs typeface="+mn-cs"/>
      </a:defRPr>
    </a:lvl8pPr>
    <a:lvl9pPr marL="3657600" algn="l" defTabSz="914400" rtl="0" eaLnBrk="1" latinLnBrk="0" hangingPunct="1">
      <a:defRPr sz="1600" kern="1200">
        <a:solidFill>
          <a:schemeClr val="tx1"/>
        </a:solidFill>
        <a:latin typeface="Arial"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myWang" initials="karm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3C"/>
    <a:srgbClr val="F9E02B"/>
    <a:srgbClr val="79FBEF"/>
    <a:srgbClr val="FFC905"/>
    <a:srgbClr val="FFBE00"/>
    <a:srgbClr val="A0BE7D"/>
    <a:srgbClr val="64934A"/>
    <a:srgbClr val="407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12" autoAdjust="0"/>
    <p:restoredTop sz="79742" autoAdjust="0"/>
  </p:normalViewPr>
  <p:slideViewPr>
    <p:cSldViewPr>
      <p:cViewPr>
        <p:scale>
          <a:sx n="75" d="100"/>
          <a:sy n="75" d="100"/>
        </p:scale>
        <p:origin x="-1386" y="-72"/>
      </p:cViewPr>
      <p:guideLst>
        <p:guide orient="horz" pos="2160"/>
        <p:guide pos="2880"/>
      </p:guideLst>
    </p:cSldViewPr>
  </p:slideViewPr>
  <p:outlineViewPr>
    <p:cViewPr>
      <p:scale>
        <a:sx n="33" d="100"/>
        <a:sy n="33" d="100"/>
      </p:scale>
      <p:origin x="234" y="9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85773FBE-3B55-4B96-87E2-4BF8EE6FDBC0}" type="datetimeFigureOut">
              <a:rPr lang="zh-CN" altLang="en-US"/>
              <a:pPr>
                <a:defRPr/>
              </a:pPr>
              <a:t>2012/11/16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0E39CEB8-CF29-4BE2-83B3-7ECEFC761E11}" type="slidenum">
              <a:rPr lang="zh-CN" altLang="en-US"/>
              <a:pPr>
                <a:defRPr/>
              </a:pPr>
              <a:t>‹#›</a:t>
            </a:fld>
            <a:endParaRPr lang="zh-CN" altLang="en-US"/>
          </a:p>
        </p:txBody>
      </p:sp>
    </p:spTree>
    <p:extLst>
      <p:ext uri="{BB962C8B-B14F-4D97-AF65-F5344CB8AC3E}">
        <p14:creationId xmlns:p14="http://schemas.microsoft.com/office/powerpoint/2010/main" val="3959708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endParaRPr lang="zh-CN"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Replace rule is a solution to allow you to use a simple number to replace a complex number. </a:t>
            </a:r>
            <a:r>
              <a:rPr lang="en-US" altLang="zh-CN" dirty="0" smtClean="0"/>
              <a:t>This is setting page of replace rule in web page. The picture has shown the step</a:t>
            </a:r>
            <a:r>
              <a:rPr lang="en-US" altLang="zh-CN" baseline="0" dirty="0" smtClean="0"/>
              <a:t> to set </a:t>
            </a:r>
            <a:r>
              <a:rPr lang="en-US" altLang="zh-CN" baseline="0" dirty="0" err="1" smtClean="0"/>
              <a:t>DialPlan</a:t>
            </a:r>
            <a:r>
              <a:rPr lang="en-US" altLang="zh-CN" baseline="0" dirty="0" smtClean="0"/>
              <a:t>. There are two kinds of Replace Rule (Exact match and partial match). </a:t>
            </a:r>
            <a:r>
              <a:rPr lang="en-US" altLang="zh-CN" dirty="0" smtClean="0"/>
              <a:t>In order</a:t>
            </a:r>
            <a:r>
              <a:rPr lang="en-US" altLang="zh-CN" baseline="0" dirty="0" smtClean="0"/>
              <a:t> to make you clear about Replace Rule, I will use these two examples to introduce. First example is Exact match....second example is Partial match....(left bracket point right bracket). </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Now I will use the partial match as an example to explain. First step, you should fill in the prefix with 0(.), There are also some rule in the picture you can refer. “.” stands for ....</a:t>
            </a:r>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Secondly fill in the replace with 0086$1.$1 stands .....</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thirdly you can fill in the account with account number as you like. 1 stands for this .....</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After that you can press the Add button to add this rule. If you want to Edit or Delete, you should select the corresponding item firstly.</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Dial-now is a solution to make you send a call conveniently. </a:t>
            </a:r>
            <a:r>
              <a:rPr lang="en-US" altLang="zh-CN" dirty="0" smtClean="0"/>
              <a:t>Here</a:t>
            </a:r>
            <a:r>
              <a:rPr lang="en-US" altLang="zh-CN" baseline="0" dirty="0" smtClean="0"/>
              <a:t> we would like to use a example from YUK to explain. In the UK ...</a:t>
            </a:r>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15</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Before setting in Dial-now</a:t>
            </a:r>
            <a:r>
              <a:rPr lang="en-US" altLang="zh-CN" baseline="0" dirty="0" smtClean="0"/>
              <a:t> page, you should know this point. You can access to Phone-&gt;Feature to set the time out for Dial-now Rule. You can fill a number to decide when to dial out. There are some notes:....</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16</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a:t>
            </a:r>
            <a:r>
              <a:rPr lang="en-US" altLang="zh-CN" baseline="0" dirty="0" smtClean="0"/>
              <a:t> is the dial-now setting page, the setting steps is the same. Here is some rules you can refer.....</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17</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Area code is a solution to automatically add area code. </a:t>
            </a:r>
            <a:r>
              <a:rPr lang="en-US" altLang="zh-CN" dirty="0" smtClean="0"/>
              <a:t>This is setting page of area</a:t>
            </a:r>
            <a:r>
              <a:rPr lang="en-US" altLang="zh-CN" baseline="0" dirty="0" smtClean="0"/>
              <a:t> code</a:t>
            </a:r>
            <a:r>
              <a:rPr lang="en-US" altLang="zh-CN" dirty="0" smtClean="0"/>
              <a:t> in web page. For example</a:t>
            </a:r>
            <a:r>
              <a:rPr lang="en-US" altLang="zh-CN" baseline="0" dirty="0" smtClean="0"/>
              <a:t> ......</a:t>
            </a:r>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18</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Block out is a solution to allow you to forbid to dial out some numbers. </a:t>
            </a:r>
            <a:r>
              <a:rPr lang="en-US" altLang="zh-CN" dirty="0" smtClean="0"/>
              <a:t>For example</a:t>
            </a:r>
            <a:r>
              <a:rPr lang="en-US" altLang="zh-CN" baseline="0" dirty="0" smtClean="0"/>
              <a:t> ...... You can set this as the picture shows.</a:t>
            </a:r>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19</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bwMode="auto">
          <a:noFill/>
          <a:ln>
            <a:solidFill>
              <a:srgbClr val="000000"/>
            </a:solidFill>
            <a:miter lim="800000"/>
            <a:headEnd/>
            <a:tailEnd/>
          </a:ln>
        </p:spPr>
      </p:sp>
      <p:sp>
        <p:nvSpPr>
          <p:cNvPr id="17410" name="备注占位符 2"/>
          <p:cNvSpPr>
            <a:spLocks noGrp="1"/>
          </p:cNvSpPr>
          <p:nvPr>
            <p:ph type="body" idx="1"/>
          </p:nvPr>
        </p:nvSpPr>
        <p:spPr bwMode="auto">
          <a:noFill/>
        </p:spPr>
        <p:txBody>
          <a:bodyPr wrap="square" numCol="1" anchor="t" anchorCtr="0" compatLnSpc="1">
            <a:prstTxWarp prst="textNoShape">
              <a:avLst/>
            </a:prstTxWarp>
          </a:bodyPr>
          <a:lstStyle/>
          <a:p>
            <a:pPr marL="228600" indent="-228600">
              <a:buNone/>
            </a:pPr>
            <a:r>
              <a:rPr lang="en-US" altLang="zh-CN" dirty="0" smtClean="0">
                <a:solidFill>
                  <a:srgbClr val="FF0000"/>
                </a:solidFill>
              </a:rPr>
              <a:t>Here is</a:t>
            </a:r>
            <a:r>
              <a:rPr lang="zh-CN" altLang="en-US" baseline="0" dirty="0" smtClean="0">
                <a:solidFill>
                  <a:srgbClr val="FF0000"/>
                </a:solidFill>
              </a:rPr>
              <a:t> </a:t>
            </a:r>
            <a:r>
              <a:rPr lang="en-US" altLang="zh-CN" baseline="0" dirty="0" smtClean="0">
                <a:solidFill>
                  <a:srgbClr val="FF0000"/>
                </a:solidFill>
              </a:rPr>
              <a:t>the Agenda for today’s training. First of all I will make a brief introduction about what is Dial plan. Then I will tell you the reason why we use Dial Plan via some scenarios. The last but not least, I will teach you how to set Dial Plan via web page and </a:t>
            </a:r>
            <a:r>
              <a:rPr lang="en-US" altLang="zh-CN" baseline="0" dirty="0" err="1" smtClean="0">
                <a:solidFill>
                  <a:srgbClr val="FF0000"/>
                </a:solidFill>
              </a:rPr>
              <a:t>AutoP</a:t>
            </a:r>
            <a:r>
              <a:rPr lang="en-US" altLang="zh-CN" baseline="0" dirty="0" smtClean="0">
                <a:solidFill>
                  <a:srgbClr val="FF0000"/>
                </a:solidFill>
              </a:rPr>
              <a:t>. </a:t>
            </a:r>
            <a:endParaRPr lang="zh-CN" altLang="en-US" dirty="0" smtClean="0">
              <a:solidFill>
                <a:srgbClr val="FF0000"/>
              </a:solidFill>
            </a:endParaRPr>
          </a:p>
        </p:txBody>
      </p:sp>
      <p:sp>
        <p:nvSpPr>
          <p:cNvPr id="4" name="灯片编号占位符 3"/>
          <p:cNvSpPr>
            <a:spLocks noGrp="1"/>
          </p:cNvSpPr>
          <p:nvPr>
            <p:ph type="sldNum" sz="quarter" idx="5"/>
          </p:nvPr>
        </p:nvSpPr>
        <p:spPr/>
        <p:txBody>
          <a:bodyPr/>
          <a:lstStyle/>
          <a:p>
            <a:pPr>
              <a:defRPr/>
            </a:pPr>
            <a:fld id="{6E828335-D9D1-457B-AB4F-CA7294F72ECA}" type="slidenum">
              <a:rPr lang="zh-CN" altLang="en-US" smtClean="0">
                <a:solidFill>
                  <a:prstClr val="black"/>
                </a:solidFill>
              </a:rPr>
              <a:pPr>
                <a:defRPr/>
              </a:pPr>
              <a:t>2</a:t>
            </a:fld>
            <a:endParaRPr lang="zh-CN" altLang="en-U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In</a:t>
            </a:r>
            <a:r>
              <a:rPr lang="en-US" altLang="zh-CN" baseline="0" dirty="0" smtClean="0"/>
              <a:t> the following page of how to set dial plan via </a:t>
            </a:r>
            <a:r>
              <a:rPr lang="en-US" altLang="zh-CN" baseline="0" dirty="0" err="1" smtClean="0"/>
              <a:t>AutoP</a:t>
            </a:r>
            <a:r>
              <a:rPr lang="en-US" altLang="zh-CN" baseline="0" dirty="0" smtClean="0"/>
              <a:t>, I will show you different some template files for different models.</a:t>
            </a:r>
          </a:p>
          <a:p>
            <a:r>
              <a:rPr lang="en-US" altLang="zh-CN" baseline="0" dirty="0" smtClean="0"/>
              <a:t>You can refer to it if you will use </a:t>
            </a:r>
            <a:r>
              <a:rPr lang="en-US" altLang="zh-CN" baseline="0" dirty="0" err="1" smtClean="0"/>
              <a:t>autop</a:t>
            </a:r>
            <a:r>
              <a:rPr lang="en-US" altLang="zh-CN" baseline="0" dirty="0" smtClean="0"/>
              <a:t> later.</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20</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There are three parts in Replace</a:t>
            </a:r>
            <a:r>
              <a:rPr lang="en-US" altLang="zh-CN" baseline="0" dirty="0" smtClean="0"/>
              <a:t> Rule: CFG for T2x ,CFG for T3x, CFG for VP530.there is two points you should note, CFG used for T3x is different, we use XML file to set it. The first line of CFG for VP530 should not be deleted or modified.</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the CFG used</a:t>
            </a:r>
            <a:r>
              <a:rPr lang="en-US" altLang="zh-CN" baseline="0" dirty="0" smtClean="0"/>
              <a:t> for T2x/T3x/VP530 to set Dial-now, you should also note </a:t>
            </a:r>
            <a:r>
              <a:rPr lang="en-US" altLang="zh-CN" baseline="0" dirty="0" err="1" smtClean="0"/>
              <a:t>cfg</a:t>
            </a:r>
            <a:r>
              <a:rPr lang="en-US" altLang="zh-CN" baseline="0" dirty="0" smtClean="0"/>
              <a:t> for T3x and VP530</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22</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CFG for</a:t>
            </a:r>
            <a:r>
              <a:rPr lang="en-US" altLang="zh-CN" baseline="0" dirty="0" smtClean="0"/>
              <a:t> three models to set Area code, CFG used for T3x doesn’t need XML file.</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23</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a:t>
            </a:r>
            <a:r>
              <a:rPr lang="en-US" altLang="zh-CN" baseline="0" dirty="0" smtClean="0"/>
              <a:t> is for </a:t>
            </a:r>
            <a:r>
              <a:rPr lang="en-US" altLang="zh-CN" baseline="0" dirty="0" err="1" smtClean="0"/>
              <a:t>Blout</a:t>
            </a:r>
            <a:r>
              <a:rPr lang="en-US" altLang="zh-CN" baseline="0" dirty="0" smtClean="0"/>
              <a:t> </a:t>
            </a:r>
            <a:r>
              <a:rPr lang="en-US" altLang="zh-CN" baseline="0" dirty="0" err="1" smtClean="0"/>
              <a:t>Out.you</a:t>
            </a:r>
            <a:r>
              <a:rPr lang="en-US" altLang="zh-CN" baseline="0" dirty="0" smtClean="0"/>
              <a:t> can refer to it.</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24</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Do you have any question ,you can type on the screen or speak by </a:t>
            </a:r>
            <a:r>
              <a:rPr lang="en-US" altLang="zh-CN" baseline="0" dirty="0" err="1" smtClean="0"/>
              <a:t>mic</a:t>
            </a:r>
            <a:r>
              <a:rPr lang="en-US" altLang="zh-CN" baseline="0" dirty="0" smtClean="0"/>
              <a:t>  directly .</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pPr>
                <a:defRPr/>
              </a:pPr>
              <a:t>25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bwMode="auto">
          <a:noFill/>
          <a:ln>
            <a:solidFill>
              <a:srgbClr val="000000"/>
            </a:solidFill>
            <a:miter lim="800000"/>
            <a:headEnd/>
            <a:tailEnd/>
          </a:ln>
        </p:spPr>
      </p:sp>
      <p:sp>
        <p:nvSpPr>
          <p:cNvPr id="17410" name="备注占位符 2"/>
          <p:cNvSpPr>
            <a:spLocks noGrp="1"/>
          </p:cNvSpPr>
          <p:nvPr>
            <p:ph type="body" idx="1"/>
          </p:nvPr>
        </p:nvSpPr>
        <p:spPr bwMode="auto">
          <a:noFill/>
        </p:spPr>
        <p:txBody>
          <a:bodyPr wrap="square" numCol="1" anchor="t" anchorCtr="0" compatLnSpc="1">
            <a:prstTxWarp prst="textNoShape">
              <a:avLst/>
            </a:prstTxWarp>
          </a:bodyPr>
          <a:lstStyle/>
          <a:p>
            <a:pPr marL="228600" indent="-228600">
              <a:buNone/>
            </a:pPr>
            <a:r>
              <a:rPr lang="en-US" altLang="zh-CN" dirty="0" smtClean="0">
                <a:solidFill>
                  <a:srgbClr val="FF0000"/>
                </a:solidFill>
              </a:rPr>
              <a:t>So what is Dial plan? Dial plan is a plan for dialing numbers</a:t>
            </a:r>
            <a:r>
              <a:rPr lang="en-US" altLang="zh-CN" baseline="0" dirty="0" smtClean="0">
                <a:solidFill>
                  <a:srgbClr val="FF0000"/>
                </a:solidFill>
              </a:rPr>
              <a:t> aimed at making dialing intelligent, convenient and fast. Yealink provide four solution to make dial plan useful: Replace rule, dial-now, area code and block out.</a:t>
            </a:r>
          </a:p>
          <a:p>
            <a:pPr marL="228600" indent="-228600">
              <a:buNone/>
            </a:pPr>
            <a:endParaRPr lang="zh-CN" altLang="en-US" dirty="0" smtClean="0">
              <a:solidFill>
                <a:srgbClr val="FF0000"/>
              </a:solidFill>
            </a:endParaRPr>
          </a:p>
        </p:txBody>
      </p:sp>
      <p:sp>
        <p:nvSpPr>
          <p:cNvPr id="4" name="灯片编号占位符 3"/>
          <p:cNvSpPr>
            <a:spLocks noGrp="1"/>
          </p:cNvSpPr>
          <p:nvPr>
            <p:ph type="sldNum" sz="quarter" idx="5"/>
          </p:nvPr>
        </p:nvSpPr>
        <p:spPr/>
        <p:txBody>
          <a:bodyPr/>
          <a:lstStyle/>
          <a:p>
            <a:pPr>
              <a:defRPr/>
            </a:pPr>
            <a:fld id="{6E828335-D9D1-457B-AB4F-CA7294F72ECA}" type="slidenum">
              <a:rPr lang="zh-CN" altLang="en-US" smtClean="0">
                <a:solidFill>
                  <a:prstClr val="black"/>
                </a:solidFill>
              </a:rPr>
              <a:pPr>
                <a:defRPr/>
              </a:pPr>
              <a:t>3</a:t>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New customers will ask</a:t>
            </a:r>
            <a:r>
              <a:rPr lang="en-US" altLang="zh-CN" baseline="0" dirty="0" smtClean="0"/>
              <a:t> this question before they decide to use Yealink Phone : why do we use Dial Plan?</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4</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t>These are the reasons,</a:t>
            </a:r>
            <a:r>
              <a:rPr lang="en-US" altLang="zh-CN" sz="1200" baseline="0" dirty="0" smtClean="0"/>
              <a:t> for old people, it is very difficult for them to remember some complex numbers. Replace Rule is a plan that allows you to replace complex number with simple number. so Replace Rule can solve this issue.</a:t>
            </a:r>
            <a:endParaRPr lang="en-US" altLang="zh-CN" sz="1200" dirty="0" smtClean="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5</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t>If some</a:t>
            </a:r>
            <a:r>
              <a:rPr lang="en-US" altLang="zh-CN" sz="1200" baseline="0" dirty="0" smtClean="0"/>
              <a:t> people want to make a call without pressing “send”, we can use Dial-now to solve it.</a:t>
            </a:r>
            <a:r>
              <a:rPr lang="en-US" altLang="zh-CN" sz="1200" dirty="0" smtClean="0"/>
              <a:t> Dial-now can help you dial number without pressing ‘send’.</a:t>
            </a:r>
            <a:endParaRPr lang="zh-CN" altLang="en-US" sz="1200" dirty="0" smtClean="0"/>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6</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dirty="0" smtClean="0"/>
              <a:t>Many people like businessman feel that it is inconvenient</a:t>
            </a:r>
            <a:r>
              <a:rPr lang="en-US" altLang="zh-CN" sz="1200" baseline="0" dirty="0" smtClean="0"/>
              <a:t> </a:t>
            </a:r>
            <a:r>
              <a:rPr lang="en-US" altLang="zh-CN" sz="1200" dirty="0" smtClean="0"/>
              <a:t>to add correct area code before making a call to different areas.</a:t>
            </a:r>
          </a:p>
          <a:p>
            <a:r>
              <a:rPr lang="en-US" altLang="zh-CN" sz="1200" dirty="0" smtClean="0">
                <a:solidFill>
                  <a:srgbClr val="FF0000"/>
                </a:solidFill>
              </a:rPr>
              <a:t>Area Code</a:t>
            </a:r>
            <a:r>
              <a:rPr lang="en-US" altLang="zh-CN" sz="1200" baseline="0" dirty="0" smtClean="0">
                <a:solidFill>
                  <a:schemeClr val="tx1"/>
                </a:solidFill>
              </a:rPr>
              <a:t> </a:t>
            </a:r>
            <a:r>
              <a:rPr lang="en-US" altLang="zh-CN" sz="1200" dirty="0" smtClean="0"/>
              <a:t>can help them dial numbers adding correct area code automatically.</a:t>
            </a:r>
            <a:endParaRPr lang="zh-CN" altLang="en-US" sz="1200" dirty="0" smtClean="0"/>
          </a:p>
          <a:p>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7</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t>This</a:t>
            </a:r>
            <a:r>
              <a:rPr lang="en-US" altLang="zh-CN" sz="1200" baseline="0" dirty="0" smtClean="0"/>
              <a:t> is a boss, he</a:t>
            </a:r>
            <a:r>
              <a:rPr lang="en-US" altLang="zh-CN" sz="1200" dirty="0" smtClean="0"/>
              <a:t> don’t want his staffs to dial forbidden numbers.</a:t>
            </a:r>
          </a:p>
          <a:p>
            <a:r>
              <a:rPr lang="en-US" altLang="zh-CN" sz="1200" dirty="0" smtClean="0"/>
              <a:t>We can tell</a:t>
            </a:r>
            <a:r>
              <a:rPr lang="en-US" altLang="zh-CN" sz="1200" baseline="0" dirty="0" smtClean="0"/>
              <a:t> him to use </a:t>
            </a:r>
            <a:r>
              <a:rPr lang="en-US" altLang="zh-CN" sz="1200" dirty="0" smtClean="0">
                <a:solidFill>
                  <a:srgbClr val="FF0000"/>
                </a:solidFill>
              </a:rPr>
              <a:t>Block Out</a:t>
            </a:r>
            <a:r>
              <a:rPr lang="en-US" altLang="zh-CN" sz="1200" dirty="0" smtClean="0"/>
              <a:t>, it can help him forbid to dial some numbers.</a:t>
            </a:r>
            <a:endParaRPr lang="zh-CN" altLang="en-US" sz="1200" dirty="0" smtClean="0"/>
          </a:p>
          <a:p>
            <a:r>
              <a:rPr lang="en-US" altLang="zh-CN" dirty="0" smtClean="0"/>
              <a:t>So this is all</a:t>
            </a:r>
            <a:r>
              <a:rPr lang="en-US" altLang="zh-CN" baseline="0" dirty="0" smtClean="0"/>
              <a:t> reasons why we use Dial Plan.</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8</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Next</a:t>
            </a:r>
            <a:r>
              <a:rPr lang="en-US" altLang="zh-CN" baseline="0" dirty="0" smtClean="0"/>
              <a:t> </a:t>
            </a:r>
            <a:r>
              <a:rPr lang="en-US" altLang="zh-CN" dirty="0" smtClean="0"/>
              <a:t>I will use the following page to tell you what</a:t>
            </a:r>
            <a:r>
              <a:rPr lang="en-US" altLang="zh-CN" baseline="0" dirty="0" smtClean="0"/>
              <a:t> is </a:t>
            </a:r>
            <a:r>
              <a:rPr lang="en-US" altLang="zh-CN" baseline="0" dirty="0" smtClean="0">
                <a:solidFill>
                  <a:srgbClr val="FF0000"/>
                </a:solidFill>
              </a:rPr>
              <a:t>Replace rule, dial-now, area code and block out. And also how to set these via web page and </a:t>
            </a:r>
            <a:r>
              <a:rPr lang="en-US" altLang="zh-CN" baseline="0" dirty="0" err="1" smtClean="0">
                <a:solidFill>
                  <a:srgbClr val="FF0000"/>
                </a:solidFill>
              </a:rPr>
              <a:t>AutoP</a:t>
            </a:r>
            <a:r>
              <a:rPr lang="en-US" altLang="zh-CN" baseline="0" dirty="0" smtClean="0">
                <a:solidFill>
                  <a:srgbClr val="FF0000"/>
                </a:solidFill>
              </a:rPr>
              <a:t>. Let us begin first topic how to set Dial Plan via web page.</a:t>
            </a:r>
            <a:endParaRPr lang="zh-CN" altLang="en-US" dirty="0"/>
          </a:p>
        </p:txBody>
      </p:sp>
      <p:sp>
        <p:nvSpPr>
          <p:cNvPr id="4" name="灯片编号占位符 3"/>
          <p:cNvSpPr>
            <a:spLocks noGrp="1"/>
          </p:cNvSpPr>
          <p:nvPr>
            <p:ph type="sldNum" sz="quarter" idx="10"/>
          </p:nvPr>
        </p:nvSpPr>
        <p:spPr/>
        <p:txBody>
          <a:bodyPr/>
          <a:lstStyle/>
          <a:p>
            <a:pPr>
              <a:defRPr/>
            </a:pPr>
            <a:fld id="{0E39CEB8-CF29-4BE2-83B3-7ECEFC761E11}" type="slidenum">
              <a:rPr lang="zh-CN" altLang="en-US" smtClean="0">
                <a:solidFill>
                  <a:prstClr val="black"/>
                </a:solidFill>
              </a:rPr>
              <a:pPr>
                <a:defRPr/>
              </a:pPr>
              <a:t>9</a:t>
            </a:fld>
            <a:endParaRPr lang="zh-CN" altLang="en-US">
              <a:solidFill>
                <a:prstClr val="black"/>
              </a:solidFill>
            </a:endParaRPr>
          </a:p>
        </p:txBody>
      </p:sp>
    </p:spTree>
    <p:extLst>
      <p:ext uri="{BB962C8B-B14F-4D97-AF65-F5344CB8AC3E}">
        <p14:creationId xmlns:p14="http://schemas.microsoft.com/office/powerpoint/2010/main" val="3016575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FA2C7717-C318-4DCF-B9F9-F070D827812B}"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697FED9D-2B1C-4C7D-8258-53708B199F59}"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227838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38396277-09AE-4E41-A5A3-21E344C9A4F0}"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CE5F599C-13AF-4A74-9F80-701BACA7FABB}"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890480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0F19E2FB-C4EF-4CB0-A5DE-9A8D8B4BC710}"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24F66339-96B6-4DB8-BA25-66F1E3924FD7}"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737951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FA2C7717-C318-4DCF-B9F9-F070D827812B}"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697FED9D-2B1C-4C7D-8258-53708B199F59}"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508624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C3C7FD6E-C2B3-4C06-AEA2-714944E5F32A}"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D5D4FDEC-AA91-4597-9177-15074E1FE496}"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661673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C2655E95-3150-4361-803A-462E75503376}"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09388CC7-CA06-4F5C-8C5A-17635BDC344A}"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808363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A2354CBA-B2B4-4075-BF44-D239D6575721}"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5D1802C0-5951-4E62-AE81-1A300FEE3294}"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01370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E291F4E5-778B-473A-8A16-BF19C78ECC3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pPr>
              <a:defRPr/>
            </a:pPr>
            <a:fld id="{564DB3C6-7E0F-456C-B470-AB1A8CF67CAC}"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889356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542165B8-186C-4C7B-A39A-065EA4E08162}"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pPr>
              <a:defRPr/>
            </a:pPr>
            <a:fld id="{F0A7492C-5981-42D0-B7AC-AA5E3521B7AD}"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15250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73DD01E-A3AE-4FFF-9F02-083F350AFD67}"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pPr>
              <a:defRPr/>
            </a:pPr>
            <a:fld id="{4B1F1D32-E798-4FFB-8D0D-5F8E53C0BDA9}"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6820577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3EF2EE0C-C61B-4ED5-BD45-CF342A17A19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F357044B-8113-4537-A75C-F68D24F344EE}"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351333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C3C7FD6E-C2B3-4C06-AEA2-714944E5F32A}"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D5D4FDEC-AA91-4597-9177-15074E1FE496}"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616781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46932783-2C6B-45E6-A3CE-C09A7D333916}"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A9CF808A-80A5-4481-9F18-8B5D8319BE57}"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580518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38396277-09AE-4E41-A5A3-21E344C9A4F0}"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CE5F599C-13AF-4A74-9F80-701BACA7FABB}"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726538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0F19E2FB-C4EF-4CB0-A5DE-9A8D8B4BC710}"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24F66339-96B6-4DB8-BA25-66F1E3924FD7}"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4040917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C2655E95-3150-4361-803A-462E75503376}"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a:defRPr/>
            </a:pPr>
            <a:fld id="{09388CC7-CA06-4F5C-8C5A-17635BDC344A}"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82665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A2354CBA-B2B4-4075-BF44-D239D6575721}"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5D1802C0-5951-4E62-AE81-1A300FEE3294}"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8311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E291F4E5-778B-473A-8A16-BF19C78ECC3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pPr>
              <a:defRPr/>
            </a:pPr>
            <a:fld id="{564DB3C6-7E0F-456C-B470-AB1A8CF67CAC}"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938975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542165B8-186C-4C7B-A39A-065EA4E08162}"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pPr>
              <a:defRPr/>
            </a:pPr>
            <a:fld id="{F0A7492C-5981-42D0-B7AC-AA5E3521B7AD}"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41832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73DD01E-A3AE-4FFF-9F02-083F350AFD67}"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pPr>
              <a:defRPr/>
            </a:pPr>
            <a:fld id="{4B1F1D32-E798-4FFB-8D0D-5F8E53C0BDA9}"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15783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3EF2EE0C-C61B-4ED5-BD45-CF342A17A19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F357044B-8113-4537-A75C-F68D24F344EE}"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8155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46932783-2C6B-45E6-A3CE-C09A7D333916}"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pPr>
              <a:defRPr/>
            </a:pPr>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pPr>
              <a:defRPr/>
            </a:pPr>
            <a:fld id="{A9CF808A-80A5-4481-9F18-8B5D8319BE57}"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308904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E075F43-F310-4ADE-8EFA-4514C016B7B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B68DF2-A387-461D-A4BA-9646E5DFDE4C}"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535102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E075F43-F310-4ADE-8EFA-4514C016B7BD}" type="datetimeFigureOut">
              <a:rPr lang="zh-CN" altLang="en-US" smtClean="0">
                <a:solidFill>
                  <a:prstClr val="black">
                    <a:tint val="75000"/>
                  </a:prstClr>
                </a:solidFill>
              </a:rPr>
              <a:pPr>
                <a:defRPr/>
              </a:pPr>
              <a:t>2012/11/16</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B68DF2-A387-461D-A4BA-9646E5DFDE4C}" type="slidenum">
              <a:rPr lang="zh-CN" altLang="en-US" smtClean="0">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0014624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1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image" Target="../media/image16.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17.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8.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矩形 2"/>
          <p:cNvSpPr/>
          <p:nvPr/>
        </p:nvSpPr>
        <p:spPr>
          <a:xfrm>
            <a:off x="31552" y="2204863"/>
            <a:ext cx="5476552" cy="1661993"/>
          </a:xfrm>
          <a:prstGeom prst="rect">
            <a:avLst/>
          </a:prstGeom>
        </p:spPr>
        <p:txBody>
          <a:bodyPr wrap="square">
            <a:spAutoFit/>
          </a:bodyPr>
          <a:lstStyle/>
          <a:p>
            <a:pPr algn="ctr">
              <a:lnSpc>
                <a:spcPct val="150000"/>
              </a:lnSpc>
            </a:pPr>
            <a:r>
              <a:rPr lang="en-US" altLang="zh-CN" sz="3600" b="1" dirty="0" smtClean="0">
                <a:solidFill>
                  <a:prstClr val="white"/>
                </a:solidFill>
                <a:latin typeface="Tahoma" pitchFamily="34" charset="0"/>
                <a:cs typeface="Tahoma" pitchFamily="34" charset="0"/>
              </a:rPr>
              <a:t>Dial Plan</a:t>
            </a:r>
          </a:p>
          <a:p>
            <a:pPr algn="ctr">
              <a:lnSpc>
                <a:spcPct val="150000"/>
              </a:lnSpc>
            </a:pPr>
            <a:endParaRPr lang="en-US" altLang="zh-CN" b="1" dirty="0" smtClean="0">
              <a:solidFill>
                <a:prstClr val="white"/>
              </a:solidFill>
              <a:latin typeface="Tahoma" pitchFamily="34" charset="0"/>
              <a:cs typeface="Tahoma" pitchFamily="34" charset="0"/>
            </a:endParaRPr>
          </a:p>
          <a:p>
            <a:pPr algn="ctr">
              <a:lnSpc>
                <a:spcPct val="150000"/>
              </a:lnSpc>
            </a:pPr>
            <a:r>
              <a:rPr lang="en-US" altLang="zh-CN" b="1" dirty="0">
                <a:solidFill>
                  <a:prstClr val="white"/>
                </a:solidFill>
                <a:latin typeface="Tahoma" pitchFamily="34" charset="0"/>
                <a:cs typeface="Tahoma" pitchFamily="34" charset="0"/>
              </a:rPr>
              <a:t> </a:t>
            </a:r>
            <a:r>
              <a:rPr lang="en-US" altLang="zh-CN" b="1" dirty="0" smtClean="0">
                <a:solidFill>
                  <a:prstClr val="white"/>
                </a:solidFill>
                <a:latin typeface="Tahoma" pitchFamily="34" charset="0"/>
                <a:cs typeface="Tahoma" pitchFamily="34" charset="0"/>
              </a:rPr>
              <a:t>                                                           </a:t>
            </a:r>
          </a:p>
        </p:txBody>
      </p:sp>
      <p:sp>
        <p:nvSpPr>
          <p:cNvPr id="2" name="TextBox 1"/>
          <p:cNvSpPr txBox="1"/>
          <p:nvPr/>
        </p:nvSpPr>
        <p:spPr>
          <a:xfrm>
            <a:off x="6084168" y="5877272"/>
            <a:ext cx="2808312" cy="338554"/>
          </a:xfrm>
          <a:prstGeom prst="rect">
            <a:avLst/>
          </a:prstGeom>
          <a:noFill/>
        </p:spPr>
        <p:txBody>
          <a:bodyPr wrap="square" rtlCol="0">
            <a:spAutoFit/>
          </a:bodyPr>
          <a:lstStyle/>
          <a:p>
            <a:r>
              <a:rPr lang="en-US" altLang="zh-CN" smtClean="0"/>
              <a:t>5</a:t>
            </a:r>
            <a:r>
              <a:rPr lang="en-US" altLang="zh-CN" baseline="30000" smtClean="0"/>
              <a:t>th</a:t>
            </a:r>
            <a:r>
              <a:rPr lang="en-US" altLang="zh-CN" smtClean="0"/>
              <a:t> </a:t>
            </a:r>
            <a:r>
              <a:rPr lang="en-US" altLang="zh-CN" dirty="0"/>
              <a:t>September</a:t>
            </a:r>
            <a:r>
              <a:rPr lang="en-US" altLang="zh-CN" dirty="0" smtClean="0"/>
              <a:t>, 2012</a:t>
            </a:r>
            <a:endParaRPr lang="zh-CN" altLang="en-US" dirty="0"/>
          </a:p>
        </p:txBody>
      </p:sp>
    </p:spTree>
    <p:extLst>
      <p:ext uri="{BB962C8B-B14F-4D97-AF65-F5344CB8AC3E}">
        <p14:creationId xmlns:p14="http://schemas.microsoft.com/office/powerpoint/2010/main" val="1654852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fontScale="90000"/>
          </a:bodyPr>
          <a:lstStyle/>
          <a:p>
            <a:pPr algn="l" eaLnBrk="1" hangingPunct="1"/>
            <a:r>
              <a:rPr lang="en-US" altLang="zh-CN" sz="2500" b="1" dirty="0" smtClean="0">
                <a:solidFill>
                  <a:schemeClr val="bg1"/>
                </a:solidFill>
                <a:latin typeface="Tahoma" pitchFamily="34" charset="0"/>
                <a:cs typeface="Tahoma" pitchFamily="34" charset="0"/>
              </a:rPr>
              <a:t>Setting via web page ——  Replace Rule</a:t>
            </a:r>
            <a:endParaRPr lang="en-US" altLang="zh-CN" sz="2500" b="1" dirty="0" smtClean="0">
              <a:solidFill>
                <a:schemeClr val="bg1"/>
              </a:solidFill>
              <a:latin typeface="Tahoma" pitchFamily="34" charset="0"/>
              <a:ea typeface="黑体" pitchFamily="2" charset="-122"/>
            </a:endParaRPr>
          </a:p>
        </p:txBody>
      </p:sp>
      <p:sp>
        <p:nvSpPr>
          <p:cNvPr id="5" name="TextBox 4"/>
          <p:cNvSpPr txBox="1"/>
          <p:nvPr/>
        </p:nvSpPr>
        <p:spPr>
          <a:xfrm>
            <a:off x="1159204" y="856997"/>
            <a:ext cx="7488832" cy="2585323"/>
          </a:xfrm>
          <a:prstGeom prst="rect">
            <a:avLst/>
          </a:prstGeom>
          <a:noFill/>
        </p:spPr>
        <p:txBody>
          <a:bodyPr wrap="square" rtlCol="0">
            <a:spAutoFit/>
          </a:bodyPr>
          <a:lstStyle/>
          <a:p>
            <a:r>
              <a:rPr lang="en-US" altLang="zh-CN" sz="2000" b="1" dirty="0" smtClean="0"/>
              <a:t>There are two kinds of Replace Rule:</a:t>
            </a:r>
            <a:endParaRPr lang="en-US" altLang="zh-CN" sz="2000" dirty="0" smtClean="0"/>
          </a:p>
          <a:p>
            <a:r>
              <a:rPr lang="en-US" altLang="zh-CN" sz="1800" b="1" dirty="0" smtClean="0">
                <a:solidFill>
                  <a:srgbClr val="FF0000"/>
                </a:solidFill>
              </a:rPr>
              <a:t>Exact match: </a:t>
            </a:r>
            <a:r>
              <a:rPr lang="en-US" altLang="zh-CN" sz="1800" dirty="0" smtClean="0"/>
              <a:t>If </a:t>
            </a:r>
            <a:r>
              <a:rPr lang="en-US" altLang="zh-CN" sz="1800" dirty="0"/>
              <a:t>you </a:t>
            </a:r>
            <a:r>
              <a:rPr lang="en-US" altLang="zh-CN" sz="1800" dirty="0" smtClean="0"/>
              <a:t>set the </a:t>
            </a:r>
            <a:r>
              <a:rPr lang="en-US" altLang="zh-CN" sz="1800" b="1" dirty="0" smtClean="0"/>
              <a:t>Prefix</a:t>
            </a:r>
            <a:r>
              <a:rPr lang="en-US" altLang="zh-CN" sz="1800" dirty="0" smtClean="0"/>
              <a:t> as 5 and </a:t>
            </a:r>
            <a:r>
              <a:rPr lang="en-US" altLang="zh-CN" sz="1800" b="1" dirty="0"/>
              <a:t>R</a:t>
            </a:r>
            <a:r>
              <a:rPr lang="en-US" altLang="zh-CN" sz="1800" b="1" dirty="0" smtClean="0"/>
              <a:t>eplace</a:t>
            </a:r>
            <a:r>
              <a:rPr lang="en-US" altLang="zh-CN" sz="1800" dirty="0" smtClean="0"/>
              <a:t> as 5702000, when you dial 5 out</a:t>
            </a:r>
            <a:r>
              <a:rPr lang="en-US" altLang="zh-CN" sz="1800" dirty="0"/>
              <a:t>, the phone will dial out </a:t>
            </a:r>
            <a:r>
              <a:rPr lang="en-US" altLang="zh-CN" sz="1800" dirty="0" smtClean="0"/>
              <a:t>5702000 </a:t>
            </a:r>
            <a:r>
              <a:rPr lang="en-US" altLang="zh-CN" sz="1800" dirty="0"/>
              <a:t>automatically</a:t>
            </a:r>
            <a:r>
              <a:rPr lang="en-US" altLang="zh-CN" sz="1800" dirty="0" smtClean="0"/>
              <a:t>.</a:t>
            </a:r>
          </a:p>
          <a:p>
            <a:endParaRPr lang="zh-CN" altLang="zh-CN" dirty="0"/>
          </a:p>
          <a:p>
            <a:r>
              <a:rPr lang="en-US" altLang="zh-CN" sz="1800" b="1" dirty="0" smtClean="0">
                <a:solidFill>
                  <a:srgbClr val="FF0000"/>
                </a:solidFill>
              </a:rPr>
              <a:t>Partial match: </a:t>
            </a:r>
            <a:r>
              <a:rPr lang="en-US" altLang="zh-CN" sz="1800" dirty="0" smtClean="0"/>
              <a:t>If </a:t>
            </a:r>
            <a:r>
              <a:rPr lang="en-US" altLang="zh-CN" sz="1800" dirty="0"/>
              <a:t>you </a:t>
            </a:r>
            <a:r>
              <a:rPr lang="en-US" altLang="zh-CN" sz="1800" dirty="0" smtClean="0"/>
              <a:t>need to replace the unknown contents, you can use (.) or (x), </a:t>
            </a:r>
          </a:p>
          <a:p>
            <a:r>
              <a:rPr lang="en-US" altLang="zh-CN" sz="1800" b="1" dirty="0" smtClean="0"/>
              <a:t>Prefix</a:t>
            </a:r>
            <a:r>
              <a:rPr lang="en-US" altLang="zh-CN" sz="1800" dirty="0" smtClean="0"/>
              <a:t> 0(.) and </a:t>
            </a:r>
            <a:r>
              <a:rPr lang="en-US" altLang="zh-CN" sz="1800" b="1" dirty="0"/>
              <a:t>R</a:t>
            </a:r>
            <a:r>
              <a:rPr lang="en-US" altLang="zh-CN" sz="1800" b="1" dirty="0" smtClean="0"/>
              <a:t>eplace</a:t>
            </a:r>
            <a:r>
              <a:rPr lang="en-US" altLang="zh-CN" sz="1800" dirty="0" smtClean="0"/>
              <a:t> as 0086(.), when you dial 05702000 out</a:t>
            </a:r>
            <a:r>
              <a:rPr lang="en-US" altLang="zh-CN" sz="1800" dirty="0"/>
              <a:t>, the phone will dial </a:t>
            </a:r>
            <a:r>
              <a:rPr lang="en-US" altLang="zh-CN" sz="1800" dirty="0" smtClean="0"/>
              <a:t>out 00865702000 </a:t>
            </a:r>
            <a:r>
              <a:rPr lang="en-US" altLang="zh-CN" sz="1800" dirty="0"/>
              <a:t>automatically.</a:t>
            </a:r>
            <a:endParaRPr lang="zh-CN" altLang="zh-CN" sz="1800" dirty="0"/>
          </a:p>
          <a:p>
            <a:r>
              <a:rPr lang="en-US" altLang="zh-CN" sz="1800" dirty="0" smtClean="0"/>
              <a:t> </a:t>
            </a:r>
            <a:endParaRPr lang="zh-CN" altLang="en-US" sz="1800" dirty="0"/>
          </a:p>
        </p:txBody>
      </p:sp>
      <p:pic>
        <p:nvPicPr>
          <p:cNvPr id="7" name="Picture 2" descr="C:\Documents and Settings\Administrator\桌面\Y.png"/>
          <p:cNvPicPr>
            <a:picLocks noChangeAspect="1" noChangeArrowheads="1"/>
          </p:cNvPicPr>
          <p:nvPr/>
        </p:nvPicPr>
        <p:blipFill>
          <a:blip r:embed="rId3" cstate="print"/>
          <a:srcRect/>
          <a:stretch>
            <a:fillRect/>
          </a:stretch>
        </p:blipFill>
        <p:spPr bwMode="auto">
          <a:xfrm>
            <a:off x="916036" y="1208910"/>
            <a:ext cx="243168" cy="244211"/>
          </a:xfrm>
          <a:prstGeom prst="rect">
            <a:avLst/>
          </a:prstGeom>
          <a:noFill/>
        </p:spPr>
      </p:pic>
      <p:pic>
        <p:nvPicPr>
          <p:cNvPr id="8" name="Picture 2" descr="C:\Documents and Settings\Administrator\桌面\Y.png"/>
          <p:cNvPicPr>
            <a:picLocks noChangeAspect="1" noChangeArrowheads="1"/>
          </p:cNvPicPr>
          <p:nvPr/>
        </p:nvPicPr>
        <p:blipFill>
          <a:blip r:embed="rId3" cstate="print"/>
          <a:srcRect/>
          <a:stretch>
            <a:fillRect/>
          </a:stretch>
        </p:blipFill>
        <p:spPr bwMode="auto">
          <a:xfrm>
            <a:off x="916036" y="2012163"/>
            <a:ext cx="243168" cy="244211"/>
          </a:xfrm>
          <a:prstGeom prst="rect">
            <a:avLst/>
          </a:prstGeom>
          <a:noFill/>
        </p:spPr>
      </p:pic>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2734" y="3291644"/>
            <a:ext cx="6353162" cy="3024336"/>
          </a:xfrm>
          <a:prstGeom prst="rect">
            <a:avLst/>
          </a:prstGeom>
        </p:spPr>
      </p:pic>
    </p:spTree>
    <p:extLst>
      <p:ext uri="{BB962C8B-B14F-4D97-AF65-F5344CB8AC3E}">
        <p14:creationId xmlns:p14="http://schemas.microsoft.com/office/powerpoint/2010/main" val="2519926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fontScale="90000"/>
          </a:bodyPr>
          <a:lstStyle/>
          <a:p>
            <a:pPr algn="l" eaLnBrk="1" hangingPunct="1"/>
            <a:r>
              <a:rPr lang="en-US" altLang="zh-CN" sz="2500" b="1" dirty="0" smtClean="0">
                <a:solidFill>
                  <a:schemeClr val="bg1"/>
                </a:solidFill>
                <a:latin typeface="Tahoma" pitchFamily="34" charset="0"/>
                <a:cs typeface="Tahoma" pitchFamily="34" charset="0"/>
              </a:rPr>
              <a:t>Setting via web page ——  Replace Rule</a:t>
            </a:r>
            <a:endParaRPr lang="en-US" altLang="zh-CN" sz="2500" b="1" dirty="0" smtClean="0">
              <a:solidFill>
                <a:schemeClr val="bg1"/>
              </a:solidFill>
              <a:latin typeface="Tahoma" pitchFamily="34" charset="0"/>
              <a:ea typeface="黑体" pitchFamily="2" charset="-122"/>
            </a:endParaRPr>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492" y="2420888"/>
            <a:ext cx="6842435" cy="3456384"/>
          </a:xfrm>
          <a:prstGeom prst="rect">
            <a:avLst/>
          </a:prstGeom>
        </p:spPr>
      </p:pic>
      <p:sp>
        <p:nvSpPr>
          <p:cNvPr id="6" name="TextBox 5"/>
          <p:cNvSpPr txBox="1"/>
          <p:nvPr/>
        </p:nvSpPr>
        <p:spPr>
          <a:xfrm>
            <a:off x="993528" y="1837925"/>
            <a:ext cx="2664296" cy="369332"/>
          </a:xfrm>
          <a:prstGeom prst="rect">
            <a:avLst/>
          </a:prstGeom>
          <a:noFill/>
        </p:spPr>
        <p:txBody>
          <a:bodyPr wrap="square" rtlCol="0">
            <a:spAutoFit/>
          </a:bodyPr>
          <a:lstStyle/>
          <a:p>
            <a:r>
              <a:rPr lang="en-US" altLang="zh-CN" sz="1800" b="1" dirty="0" smtClean="0"/>
              <a:t>First step --- Prefix</a:t>
            </a:r>
            <a:endParaRPr lang="zh-CN" altLang="en-US" sz="1800" b="1" dirty="0"/>
          </a:p>
        </p:txBody>
      </p:sp>
      <p:pic>
        <p:nvPicPr>
          <p:cNvPr id="7" name="Picture 2" descr="C:\Documents and Settings\Administrator\桌面\Y.png"/>
          <p:cNvPicPr>
            <a:picLocks noChangeAspect="1" noChangeArrowheads="1"/>
          </p:cNvPicPr>
          <p:nvPr/>
        </p:nvPicPr>
        <p:blipFill>
          <a:blip r:embed="rId4" cstate="print"/>
          <a:srcRect/>
          <a:stretch>
            <a:fillRect/>
          </a:stretch>
        </p:blipFill>
        <p:spPr bwMode="auto">
          <a:xfrm>
            <a:off x="729244" y="1088066"/>
            <a:ext cx="243168" cy="244211"/>
          </a:xfrm>
          <a:prstGeom prst="rect">
            <a:avLst/>
          </a:prstGeom>
          <a:noFill/>
        </p:spPr>
      </p:pic>
      <p:sp>
        <p:nvSpPr>
          <p:cNvPr id="2" name="TextBox 1"/>
          <p:cNvSpPr txBox="1"/>
          <p:nvPr/>
        </p:nvSpPr>
        <p:spPr>
          <a:xfrm>
            <a:off x="993528" y="980728"/>
            <a:ext cx="6842435" cy="892552"/>
          </a:xfrm>
          <a:prstGeom prst="rect">
            <a:avLst/>
          </a:prstGeom>
          <a:noFill/>
        </p:spPr>
        <p:txBody>
          <a:bodyPr wrap="square" rtlCol="0">
            <a:spAutoFit/>
          </a:bodyPr>
          <a:lstStyle/>
          <a:p>
            <a:r>
              <a:rPr lang="en-US" altLang="zh-CN" sz="1800" dirty="0" smtClean="0"/>
              <a:t>If you set </a:t>
            </a:r>
            <a:r>
              <a:rPr lang="en-US" altLang="zh-CN" sz="1800" b="1" dirty="0" smtClean="0"/>
              <a:t>Prefix</a:t>
            </a:r>
            <a:r>
              <a:rPr lang="en-US" altLang="zh-CN" sz="1800" dirty="0" smtClean="0"/>
              <a:t>  as 0</a:t>
            </a:r>
            <a:r>
              <a:rPr lang="en-US" altLang="zh-CN" sz="1800" dirty="0"/>
              <a:t>(.) and </a:t>
            </a:r>
            <a:r>
              <a:rPr lang="en-US" altLang="zh-CN" sz="1800" b="1" dirty="0"/>
              <a:t>Replace</a:t>
            </a:r>
            <a:r>
              <a:rPr lang="en-US" altLang="zh-CN" sz="1800" dirty="0"/>
              <a:t> as 0086(.), when you dial 05702000 out, the phone will dial out 00865702000 automatically.</a:t>
            </a:r>
            <a:endParaRPr lang="zh-CN" altLang="zh-CN" sz="1800" dirty="0"/>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fontScale="90000"/>
          </a:bodyPr>
          <a:lstStyle/>
          <a:p>
            <a:pPr algn="l" eaLnBrk="1" hangingPunct="1"/>
            <a:r>
              <a:rPr lang="en-US" altLang="zh-CN" sz="2500" b="1" dirty="0" smtClean="0">
                <a:solidFill>
                  <a:schemeClr val="bg1"/>
                </a:solidFill>
                <a:latin typeface="Tahoma" pitchFamily="34" charset="0"/>
                <a:cs typeface="Tahoma" pitchFamily="34" charset="0"/>
              </a:rPr>
              <a:t>Setting via web page ——  Replace Rule</a:t>
            </a:r>
            <a:endParaRPr lang="en-US" altLang="zh-CN" sz="2500" b="1" dirty="0" smtClean="0">
              <a:solidFill>
                <a:schemeClr val="bg1"/>
              </a:solidFill>
              <a:latin typeface="Tahoma" pitchFamily="34" charset="0"/>
              <a:ea typeface="黑体" pitchFamily="2" charset="-122"/>
            </a:endParaRPr>
          </a:p>
        </p:txBody>
      </p:sp>
      <p:sp>
        <p:nvSpPr>
          <p:cNvPr id="4" name="TextBox 3"/>
          <p:cNvSpPr txBox="1"/>
          <p:nvPr/>
        </p:nvSpPr>
        <p:spPr>
          <a:xfrm>
            <a:off x="1020539" y="1895004"/>
            <a:ext cx="3047404" cy="369332"/>
          </a:xfrm>
          <a:prstGeom prst="rect">
            <a:avLst/>
          </a:prstGeom>
          <a:noFill/>
        </p:spPr>
        <p:txBody>
          <a:bodyPr wrap="square" rtlCol="0">
            <a:spAutoFit/>
          </a:bodyPr>
          <a:lstStyle/>
          <a:p>
            <a:r>
              <a:rPr lang="en-US" altLang="zh-CN" sz="1800" b="1" dirty="0" smtClean="0"/>
              <a:t>Second </a:t>
            </a:r>
            <a:r>
              <a:rPr lang="en-US" altLang="zh-CN" sz="1800" b="1" dirty="0"/>
              <a:t>s</a:t>
            </a:r>
            <a:r>
              <a:rPr lang="en-US" altLang="zh-CN" sz="1800" b="1" dirty="0" smtClean="0"/>
              <a:t>tep --- Replace</a:t>
            </a:r>
            <a:endParaRPr lang="zh-CN" altLang="en-US" sz="1800" b="1" dirty="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4495" y="2492896"/>
            <a:ext cx="6949581" cy="3510508"/>
          </a:xfrm>
          <a:prstGeom prst="rect">
            <a:avLst/>
          </a:prstGeom>
        </p:spPr>
      </p:pic>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691072" y="1088066"/>
            <a:ext cx="243168" cy="244211"/>
          </a:xfrm>
          <a:prstGeom prst="rect">
            <a:avLst/>
          </a:prstGeom>
          <a:noFill/>
        </p:spPr>
      </p:pic>
      <p:sp>
        <p:nvSpPr>
          <p:cNvPr id="7" name="TextBox 6"/>
          <p:cNvSpPr txBox="1"/>
          <p:nvPr/>
        </p:nvSpPr>
        <p:spPr>
          <a:xfrm>
            <a:off x="955356" y="980728"/>
            <a:ext cx="6842435" cy="892552"/>
          </a:xfrm>
          <a:prstGeom prst="rect">
            <a:avLst/>
          </a:prstGeom>
          <a:noFill/>
        </p:spPr>
        <p:txBody>
          <a:bodyPr wrap="square" rtlCol="0">
            <a:spAutoFit/>
          </a:bodyPr>
          <a:lstStyle/>
          <a:p>
            <a:r>
              <a:rPr lang="en-US" altLang="zh-CN" sz="1800" dirty="0" smtClean="0"/>
              <a:t>If you set </a:t>
            </a:r>
            <a:r>
              <a:rPr lang="en-US" altLang="zh-CN" sz="1800" b="1" dirty="0" smtClean="0"/>
              <a:t>Prefix</a:t>
            </a:r>
            <a:r>
              <a:rPr lang="en-US" altLang="zh-CN" sz="1800" dirty="0" smtClean="0"/>
              <a:t>  as 0</a:t>
            </a:r>
            <a:r>
              <a:rPr lang="en-US" altLang="zh-CN" sz="1800" dirty="0"/>
              <a:t>(.) and </a:t>
            </a:r>
            <a:r>
              <a:rPr lang="en-US" altLang="zh-CN" sz="1800" b="1" dirty="0"/>
              <a:t>Replace</a:t>
            </a:r>
            <a:r>
              <a:rPr lang="en-US" altLang="zh-CN" sz="1800" dirty="0"/>
              <a:t> as 0086(.), when you dial 05702000 out, the phone will dial out 00865702000 automatically.</a:t>
            </a:r>
            <a:endParaRPr lang="zh-CN" altLang="zh-CN" sz="1800" dirty="0"/>
          </a:p>
          <a:p>
            <a:endParaRPr lang="zh-CN" altLang="en-US" dirty="0"/>
          </a:p>
        </p:txBody>
      </p:sp>
    </p:spTree>
    <p:extLst>
      <p:ext uri="{BB962C8B-B14F-4D97-AF65-F5344CB8AC3E}">
        <p14:creationId xmlns:p14="http://schemas.microsoft.com/office/powerpoint/2010/main" val="2450122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fontScale="90000"/>
          </a:bodyPr>
          <a:lstStyle/>
          <a:p>
            <a:pPr algn="l" eaLnBrk="1" hangingPunct="1"/>
            <a:r>
              <a:rPr lang="en-US" altLang="zh-CN" sz="2500" b="1" dirty="0" smtClean="0">
                <a:solidFill>
                  <a:schemeClr val="bg1"/>
                </a:solidFill>
                <a:latin typeface="Tahoma" pitchFamily="34" charset="0"/>
                <a:cs typeface="Tahoma" pitchFamily="34" charset="0"/>
              </a:rPr>
              <a:t>Setting via web page ——  Replace Rule</a:t>
            </a:r>
            <a:endParaRPr lang="en-US" altLang="zh-CN" sz="2500" b="1" dirty="0" smtClean="0">
              <a:solidFill>
                <a:schemeClr val="bg1"/>
              </a:solidFill>
              <a:latin typeface="Tahoma" pitchFamily="34" charset="0"/>
              <a:ea typeface="黑体" pitchFamily="2" charset="-122"/>
            </a:endParaRPr>
          </a:p>
        </p:txBody>
      </p:sp>
      <p:sp>
        <p:nvSpPr>
          <p:cNvPr id="4" name="TextBox 3"/>
          <p:cNvSpPr txBox="1"/>
          <p:nvPr/>
        </p:nvSpPr>
        <p:spPr>
          <a:xfrm>
            <a:off x="1043196" y="1952050"/>
            <a:ext cx="2664296" cy="369332"/>
          </a:xfrm>
          <a:prstGeom prst="rect">
            <a:avLst/>
          </a:prstGeom>
          <a:noFill/>
        </p:spPr>
        <p:txBody>
          <a:bodyPr wrap="square" rtlCol="0">
            <a:spAutoFit/>
          </a:bodyPr>
          <a:lstStyle/>
          <a:p>
            <a:r>
              <a:rPr lang="en-US" altLang="zh-CN" sz="1800" b="1" dirty="0" smtClean="0"/>
              <a:t>Third </a:t>
            </a:r>
            <a:r>
              <a:rPr lang="en-US" altLang="zh-CN" sz="1800" b="1" dirty="0"/>
              <a:t>s</a:t>
            </a:r>
            <a:r>
              <a:rPr lang="en-US" altLang="zh-CN" sz="1800" b="1" dirty="0" smtClean="0"/>
              <a:t>tep --- Account</a:t>
            </a:r>
            <a:endParaRPr lang="zh-CN" altLang="en-US" sz="1800" b="1" dirty="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8272" y="2492896"/>
            <a:ext cx="6949581" cy="3510508"/>
          </a:xfrm>
          <a:prstGeom prst="rect">
            <a:avLst/>
          </a:prstGeom>
        </p:spPr>
      </p:pic>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729244" y="1088066"/>
            <a:ext cx="243168" cy="244211"/>
          </a:xfrm>
          <a:prstGeom prst="rect">
            <a:avLst/>
          </a:prstGeom>
          <a:noFill/>
        </p:spPr>
      </p:pic>
      <p:sp>
        <p:nvSpPr>
          <p:cNvPr id="7" name="TextBox 6"/>
          <p:cNvSpPr txBox="1"/>
          <p:nvPr/>
        </p:nvSpPr>
        <p:spPr>
          <a:xfrm>
            <a:off x="993528" y="980728"/>
            <a:ext cx="6842435" cy="892552"/>
          </a:xfrm>
          <a:prstGeom prst="rect">
            <a:avLst/>
          </a:prstGeom>
          <a:noFill/>
        </p:spPr>
        <p:txBody>
          <a:bodyPr wrap="square" rtlCol="0">
            <a:spAutoFit/>
          </a:bodyPr>
          <a:lstStyle/>
          <a:p>
            <a:r>
              <a:rPr lang="en-US" altLang="zh-CN" sz="1800" dirty="0" smtClean="0"/>
              <a:t>If you set </a:t>
            </a:r>
            <a:r>
              <a:rPr lang="en-US" altLang="zh-CN" sz="1800" b="1" dirty="0" smtClean="0"/>
              <a:t>Prefix</a:t>
            </a:r>
            <a:r>
              <a:rPr lang="en-US" altLang="zh-CN" sz="1800" dirty="0" smtClean="0"/>
              <a:t>  as 0</a:t>
            </a:r>
            <a:r>
              <a:rPr lang="en-US" altLang="zh-CN" sz="1800" dirty="0"/>
              <a:t>(.) and </a:t>
            </a:r>
            <a:r>
              <a:rPr lang="en-US" altLang="zh-CN" sz="1800" b="1" dirty="0"/>
              <a:t>Replace</a:t>
            </a:r>
            <a:r>
              <a:rPr lang="en-US" altLang="zh-CN" sz="1800" dirty="0"/>
              <a:t> as 0086(.), when you dial 05702000 out, the phone will dial out 00865702000 automatically.</a:t>
            </a:r>
            <a:endParaRPr lang="zh-CN" altLang="zh-CN" sz="1800" dirty="0"/>
          </a:p>
          <a:p>
            <a:endParaRPr lang="zh-CN" altLang="en-US" dirty="0"/>
          </a:p>
        </p:txBody>
      </p:sp>
    </p:spTree>
    <p:extLst>
      <p:ext uri="{BB962C8B-B14F-4D97-AF65-F5344CB8AC3E}">
        <p14:creationId xmlns:p14="http://schemas.microsoft.com/office/powerpoint/2010/main" val="2450122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fontScale="90000"/>
          </a:bodyPr>
          <a:lstStyle/>
          <a:p>
            <a:pPr algn="l" eaLnBrk="1" hangingPunct="1"/>
            <a:r>
              <a:rPr lang="en-US" altLang="zh-CN" sz="2500" b="1" dirty="0" smtClean="0">
                <a:solidFill>
                  <a:schemeClr val="bg1"/>
                </a:solidFill>
                <a:latin typeface="Tahoma" pitchFamily="34" charset="0"/>
                <a:cs typeface="Tahoma" pitchFamily="34" charset="0"/>
              </a:rPr>
              <a:t>Setting via web page ——  Replace Rule</a:t>
            </a:r>
            <a:endParaRPr lang="en-US" altLang="zh-CN" sz="2500" b="1" dirty="0" smtClean="0">
              <a:solidFill>
                <a:schemeClr val="bg1"/>
              </a:solidFill>
              <a:latin typeface="Tahoma" pitchFamily="34" charset="0"/>
              <a:ea typeface="黑体" pitchFamily="2" charset="-122"/>
            </a:endParaRPr>
          </a:p>
        </p:txBody>
      </p:sp>
      <p:sp>
        <p:nvSpPr>
          <p:cNvPr id="4" name="TextBox 3"/>
          <p:cNvSpPr txBox="1"/>
          <p:nvPr/>
        </p:nvSpPr>
        <p:spPr>
          <a:xfrm>
            <a:off x="1020540" y="1844824"/>
            <a:ext cx="2975396" cy="369332"/>
          </a:xfrm>
          <a:prstGeom prst="rect">
            <a:avLst/>
          </a:prstGeom>
          <a:noFill/>
        </p:spPr>
        <p:txBody>
          <a:bodyPr wrap="square" rtlCol="0">
            <a:spAutoFit/>
          </a:bodyPr>
          <a:lstStyle/>
          <a:p>
            <a:r>
              <a:rPr lang="en-US" altLang="zh-CN" sz="1800" b="1" dirty="0" smtClean="0"/>
              <a:t>Fourth </a:t>
            </a:r>
            <a:r>
              <a:rPr lang="en-US" altLang="zh-CN" sz="1800" b="1" dirty="0"/>
              <a:t>s</a:t>
            </a:r>
            <a:r>
              <a:rPr lang="en-US" altLang="zh-CN" sz="1800" b="1" dirty="0" smtClean="0"/>
              <a:t>tep --- Add </a:t>
            </a:r>
            <a:endParaRPr lang="zh-CN" altLang="en-US" sz="1800" b="1" dirty="0"/>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748" y="2492896"/>
            <a:ext cx="7092132" cy="3582516"/>
          </a:xfrm>
          <a:prstGeom prst="rect">
            <a:avLst/>
          </a:prstGeom>
        </p:spPr>
      </p:pic>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729244" y="1088066"/>
            <a:ext cx="243168" cy="244211"/>
          </a:xfrm>
          <a:prstGeom prst="rect">
            <a:avLst/>
          </a:prstGeom>
          <a:noFill/>
        </p:spPr>
      </p:pic>
      <p:sp>
        <p:nvSpPr>
          <p:cNvPr id="7" name="TextBox 6"/>
          <p:cNvSpPr txBox="1"/>
          <p:nvPr/>
        </p:nvSpPr>
        <p:spPr>
          <a:xfrm>
            <a:off x="993528" y="980728"/>
            <a:ext cx="6842435" cy="892552"/>
          </a:xfrm>
          <a:prstGeom prst="rect">
            <a:avLst/>
          </a:prstGeom>
          <a:noFill/>
        </p:spPr>
        <p:txBody>
          <a:bodyPr wrap="square" rtlCol="0">
            <a:spAutoFit/>
          </a:bodyPr>
          <a:lstStyle/>
          <a:p>
            <a:r>
              <a:rPr lang="en-US" altLang="zh-CN" sz="1800" dirty="0" smtClean="0"/>
              <a:t>If you set </a:t>
            </a:r>
            <a:r>
              <a:rPr lang="en-US" altLang="zh-CN" sz="1800" b="1" dirty="0" smtClean="0"/>
              <a:t>Prefix</a:t>
            </a:r>
            <a:r>
              <a:rPr lang="en-US" altLang="zh-CN" sz="1800" dirty="0" smtClean="0"/>
              <a:t>  as 0</a:t>
            </a:r>
            <a:r>
              <a:rPr lang="en-US" altLang="zh-CN" sz="1800" dirty="0"/>
              <a:t>(.) and </a:t>
            </a:r>
            <a:r>
              <a:rPr lang="en-US" altLang="zh-CN" sz="1800" b="1" dirty="0"/>
              <a:t>Replace</a:t>
            </a:r>
            <a:r>
              <a:rPr lang="en-US" altLang="zh-CN" sz="1800" dirty="0"/>
              <a:t> as 0086(.), when you dial 05702000 out, the phone will dial out 00865702000 automatically.</a:t>
            </a:r>
            <a:endParaRPr lang="zh-CN" altLang="zh-CN" sz="1800" dirty="0"/>
          </a:p>
          <a:p>
            <a:endParaRPr lang="zh-CN" altLang="en-US" dirty="0"/>
          </a:p>
        </p:txBody>
      </p:sp>
    </p:spTree>
    <p:extLst>
      <p:ext uri="{BB962C8B-B14F-4D97-AF65-F5344CB8AC3E}">
        <p14:creationId xmlns:p14="http://schemas.microsoft.com/office/powerpoint/2010/main" val="2450122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2143108" y="2786058"/>
            <a:ext cx="5472608" cy="707886"/>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a:t>
            </a: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90230"/>
            <a:ext cx="839007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Dial-now</a:t>
            </a:r>
            <a:endParaRPr lang="zh-CN" altLang="en-US" sz="2400" b="1" dirty="0">
              <a:solidFill>
                <a:schemeClr val="bg1"/>
              </a:solidFill>
              <a:latin typeface="Tahoma" pitchFamily="34" charset="0"/>
              <a:cs typeface="Tahoma" pitchFamily="34" charset="0"/>
            </a:endParaRPr>
          </a:p>
        </p:txBody>
      </p:sp>
      <p:sp>
        <p:nvSpPr>
          <p:cNvPr id="3" name="矩形 2"/>
          <p:cNvSpPr/>
          <p:nvPr/>
        </p:nvSpPr>
        <p:spPr>
          <a:xfrm>
            <a:off x="1034471" y="885125"/>
            <a:ext cx="7209937" cy="1200329"/>
          </a:xfrm>
          <a:prstGeom prst="rect">
            <a:avLst/>
          </a:prstGeom>
        </p:spPr>
        <p:txBody>
          <a:bodyPr wrap="square">
            <a:spAutoFit/>
          </a:bodyPr>
          <a:lstStyle/>
          <a:p>
            <a:r>
              <a:rPr lang="en-US" altLang="zh-CN" sz="1800" dirty="0"/>
              <a:t>In the UK all number start 01 - 09 and are 11 digits </a:t>
            </a:r>
            <a:r>
              <a:rPr lang="en-US" altLang="zh-CN" sz="1800" dirty="0" smtClean="0"/>
              <a:t>long. If we set it like below, when</a:t>
            </a:r>
            <a:r>
              <a:rPr lang="en-US" altLang="zh-CN" sz="1800" dirty="0"/>
              <a:t> </a:t>
            </a:r>
            <a:r>
              <a:rPr lang="en-US" altLang="zh-CN" sz="1800" dirty="0" smtClean="0"/>
              <a:t>you dial a UK number, </a:t>
            </a:r>
            <a:r>
              <a:rPr lang="en-US" altLang="zh-CN" sz="1800" dirty="0"/>
              <a:t>the phone will dial out the number </a:t>
            </a:r>
            <a:r>
              <a:rPr lang="en-US" altLang="zh-CN" sz="1800" dirty="0" smtClean="0"/>
              <a:t>after 4s.</a:t>
            </a:r>
            <a:endParaRPr lang="zh-CN" altLang="zh-CN" sz="1800" dirty="0"/>
          </a:p>
          <a:p>
            <a:endParaRPr lang="zh-CN" altLang="en-US" sz="1800" dirty="0"/>
          </a:p>
        </p:txBody>
      </p:sp>
      <p:pic>
        <p:nvPicPr>
          <p:cNvPr id="7" name="Picture 2" descr="C:\Documents and Settings\Administrator\桌面\Y.png"/>
          <p:cNvPicPr>
            <a:picLocks noChangeAspect="1" noChangeArrowheads="1"/>
          </p:cNvPicPr>
          <p:nvPr/>
        </p:nvPicPr>
        <p:blipFill>
          <a:blip r:embed="rId4" cstate="print"/>
          <a:srcRect/>
          <a:stretch>
            <a:fillRect/>
          </a:stretch>
        </p:blipFill>
        <p:spPr bwMode="auto">
          <a:xfrm>
            <a:off x="710344" y="980473"/>
            <a:ext cx="243168" cy="244211"/>
          </a:xfrm>
          <a:prstGeom prst="rect">
            <a:avLst/>
          </a:prstGeom>
          <a:noFill/>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800" y="1909642"/>
            <a:ext cx="5286913" cy="351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40108" y="1891934"/>
            <a:ext cx="2175708" cy="369332"/>
          </a:xfrm>
          <a:prstGeom prst="rect">
            <a:avLst/>
          </a:prstGeom>
          <a:noFill/>
        </p:spPr>
        <p:txBody>
          <a:bodyPr wrap="square" rtlCol="0">
            <a:spAutoFit/>
          </a:bodyPr>
          <a:lstStyle/>
          <a:p>
            <a:r>
              <a:rPr lang="en-US" altLang="zh-CN" sz="1800" b="1" dirty="0" smtClean="0"/>
              <a:t>Phone-&gt;Features</a:t>
            </a:r>
            <a:endParaRPr lang="zh-CN" altLang="en-US" sz="1800" b="1" dirty="0"/>
          </a:p>
        </p:txBody>
      </p:sp>
      <p:pic>
        <p:nvPicPr>
          <p:cNvPr id="5" name="图片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14610" y="2564903"/>
            <a:ext cx="6836949" cy="3463653"/>
          </a:xfrm>
          <a:prstGeom prst="rect">
            <a:avLst/>
          </a:prstGeom>
        </p:spPr>
      </p:pic>
    </p:spTree>
    <p:extLst>
      <p:ext uri="{BB962C8B-B14F-4D97-AF65-F5344CB8AC3E}">
        <p14:creationId xmlns:p14="http://schemas.microsoft.com/office/powerpoint/2010/main" val="516628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885897" y="3789040"/>
            <a:ext cx="8424935" cy="1015663"/>
          </a:xfrm>
          <a:prstGeom prst="rect">
            <a:avLst/>
          </a:prstGeom>
          <a:noFill/>
        </p:spPr>
        <p:txBody>
          <a:bodyPr wrap="square" rtlCol="0">
            <a:spAutoFit/>
          </a:bodyPr>
          <a:lstStyle/>
          <a:p>
            <a:pPr latinLnBrk="1"/>
            <a:r>
              <a:rPr lang="en-US" altLang="zh-CN" sz="2000" dirty="0">
                <a:solidFill>
                  <a:srgbClr val="FF0000"/>
                </a:solidFill>
              </a:rPr>
              <a:t>NOTE:</a:t>
            </a:r>
            <a:endParaRPr lang="zh-CN" altLang="zh-CN" sz="2000" dirty="0">
              <a:solidFill>
                <a:srgbClr val="FF0000"/>
              </a:solidFill>
            </a:endParaRPr>
          </a:p>
          <a:p>
            <a:pPr lvl="0" latinLnBrk="1"/>
            <a:r>
              <a:rPr lang="en-US" altLang="zh-CN" sz="2000" dirty="0" smtClean="0"/>
              <a:t>1.   By </a:t>
            </a:r>
            <a:r>
              <a:rPr lang="en-US" altLang="zh-CN" sz="2000" dirty="0"/>
              <a:t>default, the delay time for Dial-now would be 1 </a:t>
            </a:r>
            <a:r>
              <a:rPr lang="en-US" altLang="zh-CN" sz="2000" dirty="0" smtClean="0"/>
              <a:t>second;</a:t>
            </a:r>
            <a:endParaRPr lang="zh-CN" altLang="zh-CN" sz="2000" dirty="0"/>
          </a:p>
          <a:p>
            <a:pPr lvl="0" latinLnBrk="1"/>
            <a:r>
              <a:rPr lang="en-US" altLang="zh-CN" sz="2000" dirty="0" smtClean="0"/>
              <a:t>2.   Valid </a:t>
            </a:r>
            <a:r>
              <a:rPr lang="en-US" altLang="zh-CN" sz="2000" dirty="0"/>
              <a:t>time value would be 0~14 seconds.</a:t>
            </a:r>
            <a:endParaRPr lang="zh-CN" altLang="zh-CN" sz="2000" dirty="0"/>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90230"/>
            <a:ext cx="839007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Dial-now</a:t>
            </a:r>
            <a:endParaRPr lang="zh-CN" altLang="en-US" sz="2400" b="1" dirty="0">
              <a:solidFill>
                <a:schemeClr val="bg1"/>
              </a:solidFill>
              <a:latin typeface="Tahoma" pitchFamily="34" charset="0"/>
              <a:cs typeface="Tahoma" pitchFamily="34" charset="0"/>
            </a:endParaRPr>
          </a:p>
        </p:txBody>
      </p:sp>
      <p:pic>
        <p:nvPicPr>
          <p:cNvPr id="7" name="Picture 2" descr="C:\Documents and Settings\Administrator\桌面\Y.png"/>
          <p:cNvPicPr>
            <a:picLocks noChangeAspect="1" noChangeArrowheads="1"/>
          </p:cNvPicPr>
          <p:nvPr/>
        </p:nvPicPr>
        <p:blipFill>
          <a:blip r:embed="rId4" cstate="print"/>
          <a:srcRect/>
          <a:stretch>
            <a:fillRect/>
          </a:stretch>
        </p:blipFill>
        <p:spPr bwMode="auto">
          <a:xfrm>
            <a:off x="459036" y="1914472"/>
            <a:ext cx="243168" cy="244211"/>
          </a:xfrm>
          <a:prstGeom prst="rect">
            <a:avLst/>
          </a:prstGeom>
          <a:noFill/>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453" y="2418528"/>
            <a:ext cx="7272808" cy="483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83676" y="1851911"/>
            <a:ext cx="2175708" cy="369332"/>
          </a:xfrm>
          <a:prstGeom prst="rect">
            <a:avLst/>
          </a:prstGeom>
          <a:noFill/>
        </p:spPr>
        <p:txBody>
          <a:bodyPr wrap="square" rtlCol="0">
            <a:spAutoFit/>
          </a:bodyPr>
          <a:lstStyle/>
          <a:p>
            <a:r>
              <a:rPr lang="en-US" altLang="zh-CN" sz="1800" b="1" dirty="0" smtClean="0"/>
              <a:t>Phone-&gt;Features</a:t>
            </a:r>
            <a:endParaRPr lang="zh-CN" altLang="en-US" sz="1800" b="1" dirty="0"/>
          </a:p>
        </p:txBody>
      </p:sp>
    </p:spTree>
    <p:extLst>
      <p:ext uri="{BB962C8B-B14F-4D97-AF65-F5344CB8AC3E}">
        <p14:creationId xmlns:p14="http://schemas.microsoft.com/office/powerpoint/2010/main" val="170528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90230"/>
            <a:ext cx="839007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Dial-now</a:t>
            </a:r>
            <a:endParaRPr lang="zh-CN" altLang="en-US" sz="2400" b="1" dirty="0">
              <a:solidFill>
                <a:schemeClr val="bg1"/>
              </a:solidFill>
              <a:latin typeface="Tahoma" pitchFamily="34" charset="0"/>
              <a:cs typeface="Tahoma" pitchFamily="34" charset="0"/>
            </a:endParaRPr>
          </a:p>
        </p:txBody>
      </p:sp>
      <p:pic>
        <p:nvPicPr>
          <p:cNvPr id="7" name="Picture 2" descr="C:\Documents and Settings\Administrator\桌面\Y.png"/>
          <p:cNvPicPr>
            <a:picLocks noChangeAspect="1" noChangeArrowheads="1"/>
          </p:cNvPicPr>
          <p:nvPr/>
        </p:nvPicPr>
        <p:blipFill>
          <a:blip r:embed="rId4" cstate="print"/>
          <a:srcRect/>
          <a:stretch>
            <a:fillRect/>
          </a:stretch>
        </p:blipFill>
        <p:spPr bwMode="auto">
          <a:xfrm>
            <a:off x="702204" y="1443978"/>
            <a:ext cx="243168" cy="244211"/>
          </a:xfrm>
          <a:prstGeom prst="rect">
            <a:avLst/>
          </a:prstGeom>
          <a:noFill/>
        </p:spPr>
      </p:pic>
      <p:sp>
        <p:nvSpPr>
          <p:cNvPr id="8" name="TextBox 7"/>
          <p:cNvSpPr txBox="1"/>
          <p:nvPr/>
        </p:nvSpPr>
        <p:spPr>
          <a:xfrm>
            <a:off x="1005980" y="1347209"/>
            <a:ext cx="2975396" cy="369332"/>
          </a:xfrm>
          <a:prstGeom prst="rect">
            <a:avLst/>
          </a:prstGeom>
          <a:noFill/>
        </p:spPr>
        <p:txBody>
          <a:bodyPr wrap="square" rtlCol="0">
            <a:spAutoFit/>
          </a:bodyPr>
          <a:lstStyle/>
          <a:p>
            <a:r>
              <a:rPr lang="en-US" altLang="zh-CN" sz="1800" b="1" dirty="0" smtClean="0"/>
              <a:t>Some rules: </a:t>
            </a:r>
            <a:endParaRPr lang="zh-CN" altLang="en-US" sz="1800" b="1" dirty="0"/>
          </a:p>
        </p:txBody>
      </p:sp>
      <p:pic>
        <p:nvPicPr>
          <p:cNvPr id="3" name="图片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1180" y="2060848"/>
            <a:ext cx="7165417" cy="3672408"/>
          </a:xfrm>
          <a:prstGeom prst="rect">
            <a:avLst/>
          </a:prstGeom>
        </p:spPr>
      </p:pic>
    </p:spTree>
    <p:extLst>
      <p:ext uri="{BB962C8B-B14F-4D97-AF65-F5344CB8AC3E}">
        <p14:creationId xmlns:p14="http://schemas.microsoft.com/office/powerpoint/2010/main" val="4026228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2143108" y="2786058"/>
            <a:ext cx="5472608" cy="707886"/>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a:t>
            </a: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5180" y="69880"/>
            <a:ext cx="900163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Area Code</a:t>
            </a:r>
            <a:endParaRPr lang="zh-CN" altLang="en-US" sz="2400" b="1" dirty="0">
              <a:solidFill>
                <a:schemeClr val="bg1"/>
              </a:solidFill>
              <a:latin typeface="Tahoma" pitchFamily="34" charset="0"/>
              <a:cs typeface="Tahoma" pitchFamily="34" charset="0"/>
            </a:endParaRPr>
          </a:p>
        </p:txBody>
      </p:sp>
      <p:sp>
        <p:nvSpPr>
          <p:cNvPr id="3" name="TextBox 2"/>
          <p:cNvSpPr txBox="1"/>
          <p:nvPr/>
        </p:nvSpPr>
        <p:spPr>
          <a:xfrm>
            <a:off x="755576" y="1280954"/>
            <a:ext cx="8230876" cy="707886"/>
          </a:xfrm>
          <a:prstGeom prst="rect">
            <a:avLst/>
          </a:prstGeom>
          <a:noFill/>
        </p:spPr>
        <p:txBody>
          <a:bodyPr wrap="square" rtlCol="0">
            <a:spAutoFit/>
          </a:bodyPr>
          <a:lstStyle/>
          <a:p>
            <a:r>
              <a:rPr lang="en-US" altLang="zh-CN" sz="2000" dirty="0" smtClean="0"/>
              <a:t>If </a:t>
            </a:r>
            <a:r>
              <a:rPr lang="en-US" altLang="zh-CN" sz="2000" dirty="0"/>
              <a:t>you set the Code as 86592, then dial the </a:t>
            </a:r>
            <a:r>
              <a:rPr lang="en-US" altLang="zh-CN" sz="2000" dirty="0" smtClean="0"/>
              <a:t>5702000 out, </a:t>
            </a:r>
            <a:r>
              <a:rPr lang="en-US" altLang="zh-CN" sz="2000" dirty="0"/>
              <a:t>the phone will dial out the 865925702000 automatically.</a:t>
            </a:r>
            <a:endParaRPr lang="zh-CN" altLang="en-US" sz="2000" dirty="0"/>
          </a:p>
        </p:txBody>
      </p:sp>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478716" y="1443414"/>
            <a:ext cx="243168" cy="244211"/>
          </a:xfrm>
          <a:prstGeom prst="rect">
            <a:avLst/>
          </a:prstGeom>
          <a:noFill/>
        </p:spPr>
      </p:pic>
      <p:pic>
        <p:nvPicPr>
          <p:cNvPr id="4" name="图片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0476" y="2497708"/>
            <a:ext cx="7508470" cy="2664296"/>
          </a:xfrm>
          <a:prstGeom prst="rect">
            <a:avLst/>
          </a:prstGeom>
        </p:spPr>
      </p:pic>
    </p:spTree>
    <p:extLst>
      <p:ext uri="{BB962C8B-B14F-4D97-AF65-F5344CB8AC3E}">
        <p14:creationId xmlns:p14="http://schemas.microsoft.com/office/powerpoint/2010/main" val="3728216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Block Out</a:t>
            </a:r>
            <a:endParaRPr lang="zh-CN" altLang="en-US" sz="2400" b="1" dirty="0">
              <a:solidFill>
                <a:schemeClr val="bg1"/>
              </a:solidFill>
              <a:latin typeface="Tahoma" pitchFamily="34" charset="0"/>
              <a:cs typeface="Tahoma" pitchFamily="34" charset="0"/>
            </a:endParaRPr>
          </a:p>
        </p:txBody>
      </p:sp>
      <p:sp>
        <p:nvSpPr>
          <p:cNvPr id="3" name="矩形 2"/>
          <p:cNvSpPr/>
          <p:nvPr/>
        </p:nvSpPr>
        <p:spPr>
          <a:xfrm>
            <a:off x="721884" y="1198493"/>
            <a:ext cx="8422116" cy="707886"/>
          </a:xfrm>
          <a:prstGeom prst="rect">
            <a:avLst/>
          </a:prstGeom>
        </p:spPr>
        <p:txBody>
          <a:bodyPr wrap="square">
            <a:spAutoFit/>
          </a:bodyPr>
          <a:lstStyle/>
          <a:p>
            <a:r>
              <a:rPr lang="en-US" altLang="zh-CN" sz="2000" dirty="0" smtClean="0"/>
              <a:t>If </a:t>
            </a:r>
            <a:r>
              <a:rPr lang="en-US" altLang="zh-CN" sz="2000" dirty="0"/>
              <a:t>you set the number </a:t>
            </a:r>
            <a:r>
              <a:rPr lang="en-US" altLang="zh-CN" sz="2000" dirty="0" smtClean="0"/>
              <a:t>8518 </a:t>
            </a:r>
            <a:r>
              <a:rPr lang="en-US" altLang="zh-CN" sz="2000" dirty="0"/>
              <a:t>to the Block </a:t>
            </a:r>
            <a:r>
              <a:rPr lang="en-US" altLang="zh-CN" sz="2000" dirty="0" smtClean="0"/>
              <a:t>Out, when </a:t>
            </a:r>
            <a:r>
              <a:rPr lang="en-US" altLang="zh-CN" sz="2000" dirty="0"/>
              <a:t>you dial out the </a:t>
            </a:r>
            <a:r>
              <a:rPr lang="en-US" altLang="zh-CN" sz="2000" dirty="0" smtClean="0"/>
              <a:t>8518, </a:t>
            </a:r>
            <a:r>
              <a:rPr lang="en-US" altLang="zh-CN" sz="2000" dirty="0"/>
              <a:t>the phone will indicate “Forbidden number” and </a:t>
            </a:r>
            <a:r>
              <a:rPr lang="en-US" altLang="zh-CN" sz="2000" dirty="0" smtClean="0"/>
              <a:t>forbid </a:t>
            </a:r>
            <a:r>
              <a:rPr lang="en-US" altLang="zh-CN" sz="2000" dirty="0"/>
              <a:t>the outgoing call.</a:t>
            </a:r>
            <a:endParaRPr lang="zh-CN" altLang="zh-CN" sz="2000" dirty="0"/>
          </a:p>
        </p:txBody>
      </p:sp>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425416" y="1369331"/>
            <a:ext cx="243168" cy="244211"/>
          </a:xfrm>
          <a:prstGeom prst="rect">
            <a:avLst/>
          </a:prstGeom>
          <a:noFill/>
        </p:spPr>
      </p:pic>
      <p:pic>
        <p:nvPicPr>
          <p:cNvPr id="4" name="图片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5616" y="2564904"/>
            <a:ext cx="7200800" cy="3246176"/>
          </a:xfrm>
          <a:prstGeom prst="rect">
            <a:avLst/>
          </a:prstGeom>
        </p:spPr>
      </p:pic>
    </p:spTree>
    <p:extLst>
      <p:ext uri="{BB962C8B-B14F-4D97-AF65-F5344CB8AC3E}">
        <p14:creationId xmlns:p14="http://schemas.microsoft.com/office/powerpoint/2010/main" val="3728216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4"/>
          <p:cNvSpPr txBox="1">
            <a:spLocks noChangeArrowheads="1"/>
          </p:cNvSpPr>
          <p:nvPr/>
        </p:nvSpPr>
        <p:spPr bwMode="auto">
          <a:xfrm>
            <a:off x="34925" y="44450"/>
            <a:ext cx="1873250" cy="553998"/>
          </a:xfrm>
          <a:prstGeom prst="rect">
            <a:avLst/>
          </a:prstGeom>
          <a:noFill/>
          <a:ln w="9525">
            <a:noFill/>
            <a:miter lim="800000"/>
            <a:headEnd/>
            <a:tailEnd/>
          </a:ln>
        </p:spPr>
        <p:txBody>
          <a:bodyPr>
            <a:spAutoFit/>
          </a:bodyPr>
          <a:lstStyle/>
          <a:p>
            <a:pPr algn="ctr"/>
            <a:r>
              <a:rPr lang="en-US" altLang="zh-CN" sz="3000" b="1" dirty="0">
                <a:solidFill>
                  <a:prstClr val="white"/>
                </a:solidFill>
                <a:latin typeface="Tahoma" pitchFamily="34" charset="0"/>
                <a:ea typeface="Tahoma" pitchFamily="34" charset="0"/>
                <a:cs typeface="Tahoma" pitchFamily="34" charset="0"/>
              </a:rPr>
              <a:t>Agenda</a:t>
            </a:r>
            <a:endParaRPr lang="zh-CN" altLang="en-US" sz="3000" b="1" dirty="0">
              <a:solidFill>
                <a:prstClr val="white"/>
              </a:solidFill>
              <a:latin typeface="Tahoma" pitchFamily="34" charset="0"/>
              <a:cs typeface="Tahoma" pitchFamily="34" charset="0"/>
            </a:endParaRPr>
          </a:p>
        </p:txBody>
      </p:sp>
      <p:sp>
        <p:nvSpPr>
          <p:cNvPr id="16386" name="AutoShape 35"/>
          <p:cNvSpPr>
            <a:spLocks noChangeArrowheads="1"/>
          </p:cNvSpPr>
          <p:nvPr/>
        </p:nvSpPr>
        <p:spPr bwMode="auto">
          <a:xfrm>
            <a:off x="928662" y="1412578"/>
            <a:ext cx="5543550" cy="576262"/>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500" b="1" dirty="0">
                <a:solidFill>
                  <a:prstClr val="black"/>
                </a:solidFill>
                <a:latin typeface="Tahoma" pitchFamily="34" charset="0"/>
                <a:ea typeface="Tahoma" pitchFamily="34" charset="0"/>
                <a:cs typeface="Tahoma" pitchFamily="34" charset="0"/>
              </a:rPr>
              <a:t>     </a:t>
            </a:r>
            <a:r>
              <a:rPr lang="en-US" altLang="zh-CN" sz="2500" b="1" dirty="0" smtClean="0">
                <a:solidFill>
                  <a:prstClr val="black"/>
                </a:solidFill>
                <a:latin typeface="Tahoma" pitchFamily="34" charset="0"/>
                <a:ea typeface="Tahoma" pitchFamily="34" charset="0"/>
                <a:cs typeface="Tahoma" pitchFamily="34" charset="0"/>
              </a:rPr>
              <a:t>What is Dial Plan </a:t>
            </a:r>
            <a:endParaRPr lang="en-US" altLang="zh-CN" sz="2500" b="1" dirty="0">
              <a:solidFill>
                <a:prstClr val="black"/>
              </a:solidFill>
              <a:latin typeface="Tahoma" pitchFamily="34" charset="0"/>
              <a:ea typeface="Tahoma" pitchFamily="34" charset="0"/>
              <a:cs typeface="Tahoma" pitchFamily="34" charset="0"/>
            </a:endParaRPr>
          </a:p>
        </p:txBody>
      </p:sp>
      <p:sp>
        <p:nvSpPr>
          <p:cNvPr id="16389" name="AutoShape 35"/>
          <p:cNvSpPr>
            <a:spLocks noChangeArrowheads="1"/>
          </p:cNvSpPr>
          <p:nvPr/>
        </p:nvSpPr>
        <p:spPr bwMode="auto">
          <a:xfrm>
            <a:off x="943248" y="3755031"/>
            <a:ext cx="5543550" cy="576263"/>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500" b="1" dirty="0" smtClean="0">
                <a:solidFill>
                  <a:prstClr val="black"/>
                </a:solidFill>
                <a:latin typeface="Tahoma" pitchFamily="34" charset="0"/>
                <a:ea typeface="Tahoma" pitchFamily="34" charset="0"/>
                <a:cs typeface="Tahoma" pitchFamily="34" charset="0"/>
              </a:rPr>
              <a:t>     How to set Dial Plan via web page</a:t>
            </a:r>
            <a:endParaRPr lang="en-US" altLang="zh-CN" sz="2500" b="1" dirty="0">
              <a:solidFill>
                <a:prstClr val="black"/>
              </a:solidFill>
              <a:latin typeface="Tahoma" pitchFamily="34" charset="0"/>
              <a:ea typeface="Tahoma" pitchFamily="34" charset="0"/>
              <a:cs typeface="Tahoma" pitchFamily="34" charset="0"/>
            </a:endParaRPr>
          </a:p>
        </p:txBody>
      </p:sp>
      <p:sp>
        <p:nvSpPr>
          <p:cNvPr id="13" name="AutoShape 35"/>
          <p:cNvSpPr>
            <a:spLocks noChangeArrowheads="1"/>
          </p:cNvSpPr>
          <p:nvPr/>
        </p:nvSpPr>
        <p:spPr bwMode="auto">
          <a:xfrm>
            <a:off x="1071538" y="2587184"/>
            <a:ext cx="7560840" cy="576263"/>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500" b="1" dirty="0" smtClean="0">
                <a:solidFill>
                  <a:prstClr val="black"/>
                </a:solidFill>
                <a:latin typeface="Tahoma" pitchFamily="34" charset="0"/>
                <a:ea typeface="Tahoma" pitchFamily="34" charset="0"/>
                <a:cs typeface="Tahoma" pitchFamily="34" charset="0"/>
              </a:rPr>
              <a:t>    Why do we use Dial Plan</a:t>
            </a:r>
            <a:endParaRPr lang="en-US" altLang="zh-CN" sz="2500" b="1" dirty="0">
              <a:solidFill>
                <a:prstClr val="black"/>
              </a:solidFill>
              <a:latin typeface="Tahoma" pitchFamily="34" charset="0"/>
              <a:ea typeface="Tahoma" pitchFamily="34" charset="0"/>
              <a:cs typeface="Tahoma" pitchFamily="34" charset="0"/>
            </a:endParaRPr>
          </a:p>
        </p:txBody>
      </p:sp>
      <p:pic>
        <p:nvPicPr>
          <p:cNvPr id="17" name="Picture 2" descr="C:\Documents and Settings\Administrator\桌面\Y.png"/>
          <p:cNvPicPr>
            <a:picLocks noChangeAspect="1" noChangeArrowheads="1"/>
          </p:cNvPicPr>
          <p:nvPr/>
        </p:nvPicPr>
        <p:blipFill>
          <a:blip r:embed="rId3" cstate="print"/>
          <a:srcRect/>
          <a:stretch>
            <a:fillRect/>
          </a:stretch>
        </p:blipFill>
        <p:spPr bwMode="auto">
          <a:xfrm>
            <a:off x="1144686" y="1557846"/>
            <a:ext cx="285752" cy="286978"/>
          </a:xfrm>
          <a:prstGeom prst="rect">
            <a:avLst/>
          </a:prstGeom>
          <a:noFill/>
        </p:spPr>
      </p:pic>
      <p:pic>
        <p:nvPicPr>
          <p:cNvPr id="20" name="Picture 2" descr="C:\Documents and Settings\Administrator\桌面\Y.png"/>
          <p:cNvPicPr>
            <a:picLocks noChangeAspect="1" noChangeArrowheads="1"/>
          </p:cNvPicPr>
          <p:nvPr/>
        </p:nvPicPr>
        <p:blipFill>
          <a:blip r:embed="rId3" cstate="print"/>
          <a:srcRect/>
          <a:stretch>
            <a:fillRect/>
          </a:stretch>
        </p:blipFill>
        <p:spPr bwMode="auto">
          <a:xfrm>
            <a:off x="1144686" y="2731399"/>
            <a:ext cx="285752" cy="286978"/>
          </a:xfrm>
          <a:prstGeom prst="rect">
            <a:avLst/>
          </a:prstGeom>
          <a:noFill/>
        </p:spPr>
      </p:pic>
      <p:pic>
        <p:nvPicPr>
          <p:cNvPr id="22" name="Picture 2" descr="C:\Documents and Settings\Administrator\桌面\Y.png"/>
          <p:cNvPicPr>
            <a:picLocks noChangeAspect="1" noChangeArrowheads="1"/>
          </p:cNvPicPr>
          <p:nvPr/>
        </p:nvPicPr>
        <p:blipFill>
          <a:blip r:embed="rId3" cstate="print"/>
          <a:srcRect/>
          <a:stretch>
            <a:fillRect/>
          </a:stretch>
        </p:blipFill>
        <p:spPr bwMode="auto">
          <a:xfrm>
            <a:off x="1159272" y="3900300"/>
            <a:ext cx="285752" cy="286978"/>
          </a:xfrm>
          <a:prstGeom prst="rect">
            <a:avLst/>
          </a:prstGeom>
          <a:noFill/>
        </p:spPr>
      </p:pic>
      <p:sp>
        <p:nvSpPr>
          <p:cNvPr id="11" name="AutoShape 35"/>
          <p:cNvSpPr>
            <a:spLocks noChangeArrowheads="1"/>
          </p:cNvSpPr>
          <p:nvPr/>
        </p:nvSpPr>
        <p:spPr bwMode="auto">
          <a:xfrm>
            <a:off x="1015256" y="4868961"/>
            <a:ext cx="5832648" cy="576263"/>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500" b="1" dirty="0" smtClean="0">
                <a:solidFill>
                  <a:prstClr val="black"/>
                </a:solidFill>
                <a:latin typeface="Tahoma" pitchFamily="34" charset="0"/>
                <a:ea typeface="Tahoma" pitchFamily="34" charset="0"/>
                <a:cs typeface="Tahoma" pitchFamily="34" charset="0"/>
              </a:rPr>
              <a:t>    How to set Dial Plan via </a:t>
            </a:r>
            <a:r>
              <a:rPr lang="en-US" altLang="zh-CN" sz="2500" b="1" dirty="0" err="1" smtClean="0">
                <a:solidFill>
                  <a:prstClr val="black"/>
                </a:solidFill>
                <a:latin typeface="Tahoma" pitchFamily="34" charset="0"/>
                <a:ea typeface="Tahoma" pitchFamily="34" charset="0"/>
                <a:cs typeface="Tahoma" pitchFamily="34" charset="0"/>
              </a:rPr>
              <a:t>AutoP</a:t>
            </a:r>
            <a:endParaRPr lang="en-US" altLang="zh-CN" sz="2500" b="1" dirty="0">
              <a:solidFill>
                <a:prstClr val="black"/>
              </a:solidFill>
              <a:latin typeface="Tahoma" pitchFamily="34" charset="0"/>
              <a:ea typeface="Tahoma" pitchFamily="34" charset="0"/>
              <a:cs typeface="Tahoma" pitchFamily="34" charset="0"/>
            </a:endParaRPr>
          </a:p>
        </p:txBody>
      </p:sp>
      <p:pic>
        <p:nvPicPr>
          <p:cNvPr id="12" name="Picture 2" descr="C:\Documents and Settings\Administrator\桌面\Y.png"/>
          <p:cNvPicPr>
            <a:picLocks noChangeAspect="1" noChangeArrowheads="1"/>
          </p:cNvPicPr>
          <p:nvPr/>
        </p:nvPicPr>
        <p:blipFill>
          <a:blip r:embed="rId3" cstate="print"/>
          <a:srcRect/>
          <a:stretch>
            <a:fillRect/>
          </a:stretch>
        </p:blipFill>
        <p:spPr bwMode="auto">
          <a:xfrm>
            <a:off x="1159272" y="5013176"/>
            <a:ext cx="285752" cy="286978"/>
          </a:xfrm>
          <a:prstGeom prst="rect">
            <a:avLst/>
          </a:prstGeom>
          <a:noFill/>
        </p:spPr>
      </p:pic>
    </p:spTree>
    <p:extLst>
      <p:ext uri="{BB962C8B-B14F-4D97-AF65-F5344CB8AC3E}">
        <p14:creationId xmlns:p14="http://schemas.microsoft.com/office/powerpoint/2010/main" val="192909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539552" y="2778116"/>
            <a:ext cx="9036496" cy="707886"/>
          </a:xfrm>
          <a:prstGeom prst="rect">
            <a:avLst/>
          </a:prstGeom>
          <a:noFill/>
        </p:spPr>
        <p:txBody>
          <a:bodyPr wrap="square" rtlCol="0">
            <a:spAutoFit/>
          </a:bodyPr>
          <a:lstStyle/>
          <a:p>
            <a:pPr marL="342900" indent="-342900" eaLnBrk="0" hangingPunct="0">
              <a:spcBef>
                <a:spcPct val="20000"/>
              </a:spcBef>
              <a:defRPr/>
            </a:pPr>
            <a:r>
              <a:rPr lang="en-US" altLang="zh-CN" sz="4000" b="1" dirty="0">
                <a:solidFill>
                  <a:prstClr val="black"/>
                </a:solidFill>
                <a:latin typeface="Tahoma" pitchFamily="34" charset="0"/>
                <a:ea typeface="Tahoma" pitchFamily="34" charset="0"/>
                <a:cs typeface="Tahoma" pitchFamily="34" charset="0"/>
              </a:rPr>
              <a:t>How to set Dial Plan </a:t>
            </a:r>
            <a:r>
              <a:rPr lang="en-US" altLang="zh-CN" sz="4000" b="1" dirty="0" smtClean="0">
                <a:solidFill>
                  <a:prstClr val="black"/>
                </a:solidFill>
                <a:latin typeface="Tahoma" pitchFamily="34" charset="0"/>
                <a:ea typeface="Tahoma" pitchFamily="34" charset="0"/>
                <a:cs typeface="Tahoma" pitchFamily="34" charset="0"/>
              </a:rPr>
              <a:t>via </a:t>
            </a:r>
            <a:r>
              <a:rPr lang="en-US" altLang="zh-CN" sz="4000" b="1" dirty="0" err="1" smtClean="0">
                <a:solidFill>
                  <a:prstClr val="black"/>
                </a:solidFill>
                <a:latin typeface="Tahoma" pitchFamily="34" charset="0"/>
                <a:ea typeface="Tahoma" pitchFamily="34" charset="0"/>
                <a:cs typeface="Tahoma" pitchFamily="34" charset="0"/>
              </a:rPr>
              <a:t>AutoP</a:t>
            </a:r>
            <a:r>
              <a:rPr lang="en-US" altLang="zh-CN" sz="4000" b="1" dirty="0" smtClean="0">
                <a:solidFill>
                  <a:prstClr val="black"/>
                </a:solidFill>
                <a:latin typeface="Tahoma" pitchFamily="34" charset="0"/>
                <a:ea typeface="Tahoma" pitchFamily="34" charset="0"/>
                <a:cs typeface="Tahoma" pitchFamily="34" charset="0"/>
              </a:rPr>
              <a:t> </a:t>
            </a:r>
            <a:endParaRPr lang="en-US" altLang="zh-CN" sz="4000" b="1" dirty="0">
              <a:solidFill>
                <a:prstClr val="black"/>
              </a:solidFill>
              <a:latin typeface="Tahoma" pitchFamily="34" charset="0"/>
              <a:ea typeface="Tahoma" pitchFamily="34" charset="0"/>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216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type="title"/>
          </p:nvPr>
        </p:nvSpPr>
        <p:spPr>
          <a:xfrm>
            <a:off x="0" y="55563"/>
            <a:ext cx="6084168" cy="493712"/>
          </a:xfrm>
        </p:spPr>
        <p:txBody>
          <a:bodyPr>
            <a:normAutofit/>
          </a:bodyPr>
          <a:lstStyle/>
          <a:p>
            <a:pPr algn="l" eaLnBrk="1" hangingPunct="1"/>
            <a:r>
              <a:rPr lang="en-US" altLang="zh-CN" sz="2500" b="1" dirty="0" smtClean="0">
                <a:solidFill>
                  <a:schemeClr val="bg1"/>
                </a:solidFill>
                <a:latin typeface="Tahoma" pitchFamily="34" charset="0"/>
                <a:cs typeface="Tahoma" pitchFamily="34" charset="0"/>
              </a:rPr>
              <a:t>Setting via </a:t>
            </a:r>
            <a:r>
              <a:rPr lang="en-US" altLang="zh-CN" sz="2500" b="1" dirty="0" err="1" smtClean="0">
                <a:solidFill>
                  <a:schemeClr val="bg1"/>
                </a:solidFill>
                <a:latin typeface="Tahoma" pitchFamily="34" charset="0"/>
                <a:cs typeface="Tahoma" pitchFamily="34" charset="0"/>
              </a:rPr>
              <a:t>AutoP</a:t>
            </a:r>
            <a:r>
              <a:rPr lang="en-US" altLang="zh-CN" sz="2500" b="1" dirty="0" smtClean="0">
                <a:solidFill>
                  <a:schemeClr val="bg1"/>
                </a:solidFill>
                <a:latin typeface="Tahoma" pitchFamily="34" charset="0"/>
                <a:cs typeface="Tahoma" pitchFamily="34" charset="0"/>
              </a:rPr>
              <a:t> ——  Replace Rule</a:t>
            </a:r>
            <a:endParaRPr lang="en-US" altLang="zh-CN" sz="2500" b="1" dirty="0" smtClean="0">
              <a:solidFill>
                <a:schemeClr val="bg1"/>
              </a:solidFill>
              <a:latin typeface="Tahoma" pitchFamily="34" charset="0"/>
              <a:ea typeface="黑体" pitchFamily="2" charset="-122"/>
            </a:endParaRPr>
          </a:p>
        </p:txBody>
      </p:sp>
      <p:sp>
        <p:nvSpPr>
          <p:cNvPr id="4" name="矩形 3"/>
          <p:cNvSpPr/>
          <p:nvPr/>
        </p:nvSpPr>
        <p:spPr>
          <a:xfrm>
            <a:off x="1013592" y="1269814"/>
            <a:ext cx="3240360" cy="3416320"/>
          </a:xfrm>
          <a:prstGeom prst="rect">
            <a:avLst/>
          </a:prstGeom>
        </p:spPr>
        <p:txBody>
          <a:bodyPr wrap="square">
            <a:spAutoFit/>
          </a:bodyPr>
          <a:lstStyle/>
          <a:p>
            <a:r>
              <a:rPr lang="en-US" altLang="zh-CN" sz="1800" dirty="0"/>
              <a:t>[ </a:t>
            </a:r>
            <a:r>
              <a:rPr lang="en-US" altLang="zh-CN" sz="1800" dirty="0" err="1"/>
              <a:t>ReplaceRule</a:t>
            </a:r>
            <a:r>
              <a:rPr lang="en-US" altLang="zh-CN" sz="1800" dirty="0"/>
              <a:t> </a:t>
            </a:r>
            <a:r>
              <a:rPr lang="en-US" altLang="zh-CN" sz="1800" dirty="0" smtClean="0"/>
              <a:t>]</a:t>
            </a:r>
            <a:endParaRPr lang="en-US" altLang="zh-CN" sz="1800" dirty="0"/>
          </a:p>
          <a:p>
            <a:r>
              <a:rPr lang="en-US" altLang="zh-CN" sz="1800" dirty="0"/>
              <a:t>path = /</a:t>
            </a:r>
            <a:r>
              <a:rPr lang="en-US" altLang="zh-CN" sz="1800" dirty="0" err="1"/>
              <a:t>tmp</a:t>
            </a:r>
            <a:r>
              <a:rPr lang="en-US" altLang="zh-CN" sz="1800" dirty="0"/>
              <a:t>/dialplan.xml</a:t>
            </a:r>
          </a:p>
          <a:p>
            <a:r>
              <a:rPr lang="en-US" altLang="zh-CN" sz="1800" dirty="0"/>
              <a:t>1 = 0,Prefix,Replace</a:t>
            </a:r>
          </a:p>
          <a:p>
            <a:r>
              <a:rPr lang="en-US" altLang="zh-CN" sz="1800" dirty="0"/>
              <a:t>2 = 0,Prefix,Replace</a:t>
            </a:r>
          </a:p>
          <a:p>
            <a:r>
              <a:rPr lang="en-US" altLang="zh-CN" sz="1800" dirty="0"/>
              <a:t>3 = 0,Prefix,Replace</a:t>
            </a:r>
          </a:p>
          <a:p>
            <a:r>
              <a:rPr lang="en-US" altLang="zh-CN" sz="1800" dirty="0"/>
              <a:t>4 = 0,Prefix,Replace</a:t>
            </a:r>
          </a:p>
          <a:p>
            <a:r>
              <a:rPr lang="en-US" altLang="zh-CN" sz="1800" dirty="0"/>
              <a:t>5 = 0,Prefix,Replace</a:t>
            </a:r>
          </a:p>
          <a:p>
            <a:r>
              <a:rPr lang="en-US" altLang="zh-CN" sz="1800" dirty="0"/>
              <a:t>6 = 0,Prefix,Replace</a:t>
            </a:r>
          </a:p>
          <a:p>
            <a:r>
              <a:rPr lang="en-US" altLang="zh-CN" sz="1800" dirty="0"/>
              <a:t>7 = 0,Prefix,Replace</a:t>
            </a:r>
          </a:p>
          <a:p>
            <a:r>
              <a:rPr lang="en-US" altLang="zh-CN" sz="1800" dirty="0"/>
              <a:t>8 = 0,Prefix,Replace</a:t>
            </a:r>
          </a:p>
          <a:p>
            <a:r>
              <a:rPr lang="en-US" altLang="zh-CN" sz="1800" dirty="0"/>
              <a:t>9 = 0,Prefix,Replace</a:t>
            </a:r>
          </a:p>
          <a:p>
            <a:r>
              <a:rPr lang="en-US" altLang="zh-CN" sz="1800" dirty="0"/>
              <a:t>10 = 0,Prefix,Replace</a:t>
            </a:r>
            <a:endParaRPr lang="zh-CN" altLang="en-US" sz="1800" dirty="0"/>
          </a:p>
        </p:txBody>
      </p:sp>
      <p:pic>
        <p:nvPicPr>
          <p:cNvPr id="6" name="Picture 2" descr="C:\Documents and Settings\Administrator\桌面\Y.png"/>
          <p:cNvPicPr>
            <a:picLocks noChangeAspect="1" noChangeArrowheads="1"/>
          </p:cNvPicPr>
          <p:nvPr/>
        </p:nvPicPr>
        <p:blipFill>
          <a:blip r:embed="rId3" cstate="print"/>
          <a:srcRect/>
          <a:stretch>
            <a:fillRect/>
          </a:stretch>
        </p:blipFill>
        <p:spPr bwMode="auto">
          <a:xfrm>
            <a:off x="727840" y="837766"/>
            <a:ext cx="285752" cy="286978"/>
          </a:xfrm>
          <a:prstGeom prst="rect">
            <a:avLst/>
          </a:prstGeom>
          <a:noFill/>
        </p:spPr>
      </p:pic>
      <p:sp>
        <p:nvSpPr>
          <p:cNvPr id="7" name="TextBox 6"/>
          <p:cNvSpPr txBox="1"/>
          <p:nvPr/>
        </p:nvSpPr>
        <p:spPr>
          <a:xfrm>
            <a:off x="1085600" y="786190"/>
            <a:ext cx="2304256" cy="369332"/>
          </a:xfrm>
          <a:prstGeom prst="rect">
            <a:avLst/>
          </a:prstGeom>
          <a:noFill/>
        </p:spPr>
        <p:txBody>
          <a:bodyPr wrap="square" rtlCol="0">
            <a:spAutoFit/>
          </a:bodyPr>
          <a:lstStyle/>
          <a:p>
            <a:r>
              <a:rPr lang="en-US" altLang="zh-CN" sz="1800" b="1" dirty="0" smtClean="0"/>
              <a:t>CFG used for T2x</a:t>
            </a:r>
            <a:endParaRPr lang="zh-CN" altLang="en-US" sz="1800" b="1" dirty="0"/>
          </a:p>
        </p:txBody>
      </p:sp>
      <p:pic>
        <p:nvPicPr>
          <p:cNvPr id="8" name="Picture 2" descr="C:\Documents and Settings\Administrator\桌面\Y.png"/>
          <p:cNvPicPr>
            <a:picLocks noChangeAspect="1" noChangeArrowheads="1"/>
          </p:cNvPicPr>
          <p:nvPr/>
        </p:nvPicPr>
        <p:blipFill>
          <a:blip r:embed="rId3" cstate="print"/>
          <a:srcRect/>
          <a:stretch>
            <a:fillRect/>
          </a:stretch>
        </p:blipFill>
        <p:spPr bwMode="auto">
          <a:xfrm>
            <a:off x="2916100" y="4829623"/>
            <a:ext cx="285752" cy="286978"/>
          </a:xfrm>
          <a:prstGeom prst="rect">
            <a:avLst/>
          </a:prstGeom>
          <a:noFill/>
        </p:spPr>
      </p:pic>
      <p:sp>
        <p:nvSpPr>
          <p:cNvPr id="9" name="TextBox 8"/>
          <p:cNvSpPr txBox="1"/>
          <p:nvPr/>
        </p:nvSpPr>
        <p:spPr>
          <a:xfrm>
            <a:off x="3273860" y="4787200"/>
            <a:ext cx="2592288" cy="369332"/>
          </a:xfrm>
          <a:prstGeom prst="rect">
            <a:avLst/>
          </a:prstGeom>
          <a:noFill/>
        </p:spPr>
        <p:txBody>
          <a:bodyPr wrap="square" rtlCol="0">
            <a:spAutoFit/>
          </a:bodyPr>
          <a:lstStyle/>
          <a:p>
            <a:r>
              <a:rPr lang="en-US" altLang="zh-CN" sz="1800" b="1" dirty="0" smtClean="0"/>
              <a:t>CFG used for VP530</a:t>
            </a:r>
            <a:endParaRPr lang="zh-CN" altLang="en-US" sz="1800" b="1" dirty="0"/>
          </a:p>
        </p:txBody>
      </p:sp>
      <p:sp>
        <p:nvSpPr>
          <p:cNvPr id="10" name="矩形 9"/>
          <p:cNvSpPr/>
          <p:nvPr/>
        </p:nvSpPr>
        <p:spPr>
          <a:xfrm>
            <a:off x="2904268" y="5301208"/>
            <a:ext cx="3038011" cy="1938992"/>
          </a:xfrm>
          <a:prstGeom prst="rect">
            <a:avLst/>
          </a:prstGeom>
        </p:spPr>
        <p:txBody>
          <a:bodyPr wrap="none">
            <a:spAutoFit/>
          </a:bodyPr>
          <a:lstStyle/>
          <a:p>
            <a:r>
              <a:rPr lang="en-US" altLang="zh-CN" sz="1800" dirty="0">
                <a:latin typeface="Arial Unicode MS" pitchFamily="34" charset="-122"/>
                <a:ea typeface="Arial Unicode MS" pitchFamily="34" charset="-122"/>
                <a:cs typeface="Arial Unicode MS" pitchFamily="34" charset="-122"/>
              </a:rPr>
              <a:t>#!</a:t>
            </a:r>
            <a:r>
              <a:rPr lang="en-US" altLang="zh-CN" sz="1800" dirty="0" smtClean="0">
                <a:latin typeface="Arial Unicode MS" pitchFamily="34" charset="-122"/>
                <a:ea typeface="Arial Unicode MS" pitchFamily="34" charset="-122"/>
                <a:cs typeface="Arial Unicode MS" pitchFamily="34" charset="-122"/>
              </a:rPr>
              <a:t>version:1.0.0.1</a:t>
            </a:r>
            <a:endParaRPr lang="en-US" altLang="zh-CN" sz="1800" dirty="0" smtClean="0"/>
          </a:p>
          <a:p>
            <a:r>
              <a:rPr lang="en-US" altLang="zh-CN" sz="1800" dirty="0" err="1" smtClean="0"/>
              <a:t>dialplan.replace.prefix.X</a:t>
            </a:r>
            <a:r>
              <a:rPr lang="en-US" altLang="zh-CN" sz="1800" dirty="0" smtClean="0"/>
              <a:t> </a:t>
            </a:r>
            <a:r>
              <a:rPr lang="en-US" altLang="zh-CN" sz="1800" dirty="0"/>
              <a:t>=</a:t>
            </a:r>
          </a:p>
          <a:p>
            <a:r>
              <a:rPr lang="en-US" altLang="zh-CN" sz="1800" dirty="0" err="1"/>
              <a:t>dialplan.replace.replace.X</a:t>
            </a:r>
            <a:r>
              <a:rPr lang="en-US" altLang="zh-CN" sz="1800" dirty="0"/>
              <a:t> =</a:t>
            </a:r>
          </a:p>
          <a:p>
            <a:r>
              <a:rPr lang="en-US" altLang="zh-CN" sz="1800" dirty="0" err="1"/>
              <a:t>dialplan.replace.line_id.X</a:t>
            </a:r>
            <a:r>
              <a:rPr lang="en-US" altLang="zh-CN" sz="1800" dirty="0"/>
              <a:t> = </a:t>
            </a:r>
            <a:endParaRPr lang="zh-CN" altLang="en-US" sz="1800" dirty="0"/>
          </a:p>
          <a:p>
            <a:endParaRPr lang="en-US" altLang="zh-CN" dirty="0" smtClean="0"/>
          </a:p>
          <a:p>
            <a:endParaRPr lang="en-US" altLang="zh-CN" dirty="0"/>
          </a:p>
          <a:p>
            <a:r>
              <a:rPr lang="en-US" altLang="zh-CN" dirty="0" smtClean="0"/>
              <a:t> </a:t>
            </a:r>
            <a:endParaRPr lang="zh-CN" altLang="en-US" dirty="0"/>
          </a:p>
        </p:txBody>
      </p:sp>
      <p:sp>
        <p:nvSpPr>
          <p:cNvPr id="11" name="矩形 10"/>
          <p:cNvSpPr/>
          <p:nvPr/>
        </p:nvSpPr>
        <p:spPr>
          <a:xfrm>
            <a:off x="4644008" y="1300592"/>
            <a:ext cx="3888432" cy="646331"/>
          </a:xfrm>
          <a:prstGeom prst="rect">
            <a:avLst/>
          </a:prstGeom>
        </p:spPr>
        <p:txBody>
          <a:bodyPr wrap="square">
            <a:spAutoFit/>
          </a:bodyPr>
          <a:lstStyle/>
          <a:p>
            <a:r>
              <a:rPr lang="en-US" altLang="zh-CN" sz="1800" dirty="0"/>
              <a:t>[ bin:/phone/</a:t>
            </a:r>
            <a:r>
              <a:rPr lang="en-US" altLang="zh-CN" sz="1800" dirty="0" err="1"/>
              <a:t>config</a:t>
            </a:r>
            <a:r>
              <a:rPr lang="en-US" altLang="zh-CN" sz="1800" dirty="0"/>
              <a:t>/DialPlan.xml ]</a:t>
            </a:r>
          </a:p>
          <a:p>
            <a:r>
              <a:rPr lang="en-US" altLang="zh-CN" sz="1800" dirty="0" err="1"/>
              <a:t>url</a:t>
            </a:r>
            <a:r>
              <a:rPr lang="en-US" altLang="zh-CN" sz="1800" dirty="0"/>
              <a:t> = </a:t>
            </a:r>
            <a:endParaRPr lang="zh-CN" altLang="en-US" sz="1800" dirty="0"/>
          </a:p>
        </p:txBody>
      </p:sp>
      <p:pic>
        <p:nvPicPr>
          <p:cNvPr id="12" name="Picture 2" descr="C:\Documents and Settings\Administrator\桌面\Y.png"/>
          <p:cNvPicPr>
            <a:picLocks noChangeAspect="1" noChangeArrowheads="1"/>
          </p:cNvPicPr>
          <p:nvPr/>
        </p:nvPicPr>
        <p:blipFill>
          <a:blip r:embed="rId3" cstate="print"/>
          <a:srcRect/>
          <a:stretch>
            <a:fillRect/>
          </a:stretch>
        </p:blipFill>
        <p:spPr bwMode="auto">
          <a:xfrm>
            <a:off x="4860032" y="868544"/>
            <a:ext cx="285752" cy="286978"/>
          </a:xfrm>
          <a:prstGeom prst="rect">
            <a:avLst/>
          </a:prstGeom>
          <a:noFill/>
        </p:spPr>
      </p:pic>
      <p:sp>
        <p:nvSpPr>
          <p:cNvPr id="13" name="TextBox 12"/>
          <p:cNvSpPr txBox="1"/>
          <p:nvPr/>
        </p:nvSpPr>
        <p:spPr>
          <a:xfrm>
            <a:off x="5217792" y="816968"/>
            <a:ext cx="2304256" cy="369332"/>
          </a:xfrm>
          <a:prstGeom prst="rect">
            <a:avLst/>
          </a:prstGeom>
          <a:noFill/>
        </p:spPr>
        <p:txBody>
          <a:bodyPr wrap="square" rtlCol="0">
            <a:spAutoFit/>
          </a:bodyPr>
          <a:lstStyle/>
          <a:p>
            <a:r>
              <a:rPr lang="en-US" altLang="zh-CN" sz="1800" b="1" dirty="0" smtClean="0"/>
              <a:t>CFG used for T3x</a:t>
            </a:r>
            <a:endParaRPr lang="zh-CN" altLang="en-US" sz="1800" b="1" dirty="0"/>
          </a:p>
        </p:txBody>
      </p:sp>
      <p:pic>
        <p:nvPicPr>
          <p:cNvPr id="14" name="Picture 2" descr="C:\Documents and Settings\Administrator\桌面\Y.png"/>
          <p:cNvPicPr>
            <a:picLocks noChangeAspect="1" noChangeArrowheads="1"/>
          </p:cNvPicPr>
          <p:nvPr/>
        </p:nvPicPr>
        <p:blipFill>
          <a:blip r:embed="rId3" cstate="print"/>
          <a:srcRect/>
          <a:stretch>
            <a:fillRect/>
          </a:stretch>
        </p:blipFill>
        <p:spPr bwMode="auto">
          <a:xfrm>
            <a:off x="4867648" y="2208890"/>
            <a:ext cx="285752" cy="286978"/>
          </a:xfrm>
          <a:prstGeom prst="rect">
            <a:avLst/>
          </a:prstGeom>
          <a:noFill/>
        </p:spPr>
      </p:pic>
      <p:sp>
        <p:nvSpPr>
          <p:cNvPr id="15" name="TextBox 14"/>
          <p:cNvSpPr txBox="1"/>
          <p:nvPr/>
        </p:nvSpPr>
        <p:spPr>
          <a:xfrm>
            <a:off x="5225408" y="2157314"/>
            <a:ext cx="2304256" cy="369332"/>
          </a:xfrm>
          <a:prstGeom prst="rect">
            <a:avLst/>
          </a:prstGeom>
          <a:noFill/>
        </p:spPr>
        <p:txBody>
          <a:bodyPr wrap="square" rtlCol="0">
            <a:spAutoFit/>
          </a:bodyPr>
          <a:lstStyle/>
          <a:p>
            <a:r>
              <a:rPr lang="en-US" altLang="zh-CN" sz="1800" b="1" dirty="0" smtClean="0"/>
              <a:t>XML used for T3x</a:t>
            </a:r>
            <a:endParaRPr lang="zh-CN" altLang="en-US" sz="1800" b="1" dirty="0"/>
          </a:p>
        </p:txBody>
      </p:sp>
      <p:sp>
        <p:nvSpPr>
          <p:cNvPr id="2" name="下箭头 1"/>
          <p:cNvSpPr/>
          <p:nvPr/>
        </p:nvSpPr>
        <p:spPr>
          <a:xfrm>
            <a:off x="6127640" y="1766903"/>
            <a:ext cx="213744" cy="36004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a:p>
        </p:txBody>
      </p:sp>
      <p:sp>
        <p:nvSpPr>
          <p:cNvPr id="5" name="矩形 4"/>
          <p:cNvSpPr/>
          <p:nvPr/>
        </p:nvSpPr>
        <p:spPr>
          <a:xfrm>
            <a:off x="4101592" y="2551674"/>
            <a:ext cx="5294944" cy="1477328"/>
          </a:xfrm>
          <a:prstGeom prst="rect">
            <a:avLst/>
          </a:prstGeom>
        </p:spPr>
        <p:txBody>
          <a:bodyPr wrap="square">
            <a:spAutoFit/>
          </a:bodyPr>
          <a:lstStyle/>
          <a:p>
            <a:r>
              <a:rPr lang="en-US" altLang="zh-CN" sz="1800" dirty="0" smtClean="0"/>
              <a:t>&lt;?</a:t>
            </a:r>
            <a:r>
              <a:rPr lang="en-US" altLang="zh-CN" sz="1800" dirty="0"/>
              <a:t>xml version="1.0" encoding="UTF-8"?&gt;</a:t>
            </a:r>
          </a:p>
          <a:p>
            <a:r>
              <a:rPr lang="en-US" altLang="zh-CN" sz="1800" dirty="0"/>
              <a:t>&lt;</a:t>
            </a:r>
            <a:r>
              <a:rPr lang="en-US" altLang="zh-CN" sz="1800" dirty="0" err="1"/>
              <a:t>DialRule</a:t>
            </a:r>
            <a:r>
              <a:rPr lang="en-US" altLang="zh-CN" sz="1800" dirty="0"/>
              <a:t>&gt;	</a:t>
            </a:r>
          </a:p>
          <a:p>
            <a:r>
              <a:rPr lang="en-US" altLang="zh-CN" sz="1800" dirty="0"/>
              <a:t>     </a:t>
            </a:r>
            <a:r>
              <a:rPr lang="en-US" altLang="zh-CN" sz="1800" dirty="0" smtClean="0"/>
              <a:t>&lt;</a:t>
            </a:r>
            <a:r>
              <a:rPr lang="en-US" altLang="zh-CN" sz="1800" dirty="0"/>
              <a:t>Data Prefix</a:t>
            </a:r>
            <a:r>
              <a:rPr lang="en-US" altLang="zh-CN" sz="1800" dirty="0" smtClean="0"/>
              <a:t>="" </a:t>
            </a:r>
            <a:r>
              <a:rPr lang="en-US" altLang="zh-CN" sz="1800" dirty="0"/>
              <a:t>Replace</a:t>
            </a:r>
            <a:r>
              <a:rPr lang="en-US" altLang="zh-CN" sz="1800" dirty="0" smtClean="0"/>
              <a:t>="" </a:t>
            </a:r>
            <a:r>
              <a:rPr lang="en-US" altLang="zh-CN" sz="1800" dirty="0" err="1"/>
              <a:t>LineID</a:t>
            </a:r>
            <a:r>
              <a:rPr lang="en-US" altLang="zh-CN" sz="1800" dirty="0" smtClean="0"/>
              <a:t>=""/&gt;</a:t>
            </a:r>
            <a:endParaRPr lang="en-US" altLang="zh-CN" sz="1800" dirty="0"/>
          </a:p>
          <a:p>
            <a:r>
              <a:rPr lang="en-US" altLang="zh-CN" sz="1800" dirty="0" smtClean="0"/>
              <a:t>     &lt;</a:t>
            </a:r>
            <a:r>
              <a:rPr lang="en-US" altLang="zh-CN" sz="1800" dirty="0"/>
              <a:t>Data Prefix</a:t>
            </a:r>
            <a:r>
              <a:rPr lang="en-US" altLang="zh-CN" sz="1800" dirty="0" smtClean="0"/>
              <a:t>="" </a:t>
            </a:r>
            <a:r>
              <a:rPr lang="en-US" altLang="zh-CN" sz="1800" dirty="0"/>
              <a:t>Replace</a:t>
            </a:r>
            <a:r>
              <a:rPr lang="en-US" altLang="zh-CN" sz="1800" dirty="0" smtClean="0"/>
              <a:t>="" </a:t>
            </a:r>
            <a:r>
              <a:rPr lang="en-US" altLang="zh-CN" sz="1800" dirty="0" err="1" smtClean="0"/>
              <a:t>LineID</a:t>
            </a:r>
            <a:r>
              <a:rPr lang="en-US" altLang="zh-CN" sz="1800" dirty="0" smtClean="0"/>
              <a:t>=""/&gt;</a:t>
            </a:r>
          </a:p>
          <a:p>
            <a:r>
              <a:rPr lang="en-US" altLang="zh-CN" sz="1800" dirty="0"/>
              <a:t>&lt;/</a:t>
            </a:r>
            <a:r>
              <a:rPr lang="en-US" altLang="zh-CN" sz="1800" dirty="0" err="1"/>
              <a:t>DialRule</a:t>
            </a:r>
            <a:r>
              <a:rPr lang="en-US" altLang="zh-CN" sz="1800" dirty="0"/>
              <a:t>&gt;</a:t>
            </a:r>
            <a:endParaRPr lang="zh-CN" altLang="en-US" sz="1800" dirty="0"/>
          </a:p>
        </p:txBody>
      </p:sp>
    </p:spTree>
    <p:extLst>
      <p:ext uri="{BB962C8B-B14F-4D97-AF65-F5344CB8AC3E}">
        <p14:creationId xmlns:p14="http://schemas.microsoft.com/office/powerpoint/2010/main" val="2200292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90230"/>
            <a:ext cx="839007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a:t>
            </a:r>
            <a:r>
              <a:rPr lang="en-US" altLang="zh-CN" sz="2400" b="1" dirty="0" err="1" smtClean="0">
                <a:solidFill>
                  <a:schemeClr val="bg1"/>
                </a:solidFill>
                <a:latin typeface="Tahoma" pitchFamily="34" charset="0"/>
                <a:cs typeface="Tahoma" pitchFamily="34" charset="0"/>
              </a:rPr>
              <a:t>AutoP</a:t>
            </a:r>
            <a:r>
              <a:rPr lang="en-US" altLang="zh-CN" sz="2400" b="1" dirty="0" smtClean="0">
                <a:solidFill>
                  <a:schemeClr val="bg1"/>
                </a:solidFill>
                <a:latin typeface="Tahoma" pitchFamily="34" charset="0"/>
                <a:cs typeface="Tahoma" pitchFamily="34" charset="0"/>
              </a:rPr>
              <a:t> </a:t>
            </a:r>
            <a:r>
              <a:rPr lang="en-US" altLang="zh-CN" sz="2400" b="1" dirty="0">
                <a:solidFill>
                  <a:schemeClr val="bg1"/>
                </a:solidFill>
                <a:latin typeface="Tahoma" pitchFamily="34" charset="0"/>
                <a:cs typeface="Tahoma" pitchFamily="34" charset="0"/>
              </a:rPr>
              <a:t>—— </a:t>
            </a:r>
            <a:r>
              <a:rPr lang="en-US" altLang="zh-CN" sz="2400" b="1" dirty="0" smtClean="0">
                <a:solidFill>
                  <a:schemeClr val="bg1"/>
                </a:solidFill>
                <a:latin typeface="Tahoma" pitchFamily="34" charset="0"/>
                <a:ea typeface="Tahoma" pitchFamily="34" charset="0"/>
                <a:cs typeface="Tahoma" pitchFamily="34" charset="0"/>
              </a:rPr>
              <a:t>Dial-now</a:t>
            </a:r>
            <a:endParaRPr lang="zh-CN" altLang="en-US" sz="2400" b="1" dirty="0">
              <a:solidFill>
                <a:schemeClr val="bg1"/>
              </a:solidFill>
              <a:latin typeface="Tahoma" pitchFamily="34" charset="0"/>
              <a:cs typeface="Tahoma" pitchFamily="34" charset="0"/>
            </a:endParaRPr>
          </a:p>
        </p:txBody>
      </p:sp>
      <p:pic>
        <p:nvPicPr>
          <p:cNvPr id="5" name="Picture 2" descr="C:\Documents and Settings\Administrator\桌面\Y.png"/>
          <p:cNvPicPr>
            <a:picLocks noChangeAspect="1" noChangeArrowheads="1"/>
          </p:cNvPicPr>
          <p:nvPr/>
        </p:nvPicPr>
        <p:blipFill>
          <a:blip r:embed="rId4" cstate="print"/>
          <a:srcRect/>
          <a:stretch>
            <a:fillRect/>
          </a:stretch>
        </p:blipFill>
        <p:spPr bwMode="auto">
          <a:xfrm>
            <a:off x="658664" y="1431032"/>
            <a:ext cx="285752" cy="286978"/>
          </a:xfrm>
          <a:prstGeom prst="rect">
            <a:avLst/>
          </a:prstGeom>
          <a:noFill/>
        </p:spPr>
      </p:pic>
      <p:sp>
        <p:nvSpPr>
          <p:cNvPr id="6" name="TextBox 5"/>
          <p:cNvSpPr txBox="1"/>
          <p:nvPr/>
        </p:nvSpPr>
        <p:spPr>
          <a:xfrm>
            <a:off x="1016424" y="1379456"/>
            <a:ext cx="2304256" cy="369332"/>
          </a:xfrm>
          <a:prstGeom prst="rect">
            <a:avLst/>
          </a:prstGeom>
          <a:noFill/>
        </p:spPr>
        <p:txBody>
          <a:bodyPr wrap="square" rtlCol="0">
            <a:spAutoFit/>
          </a:bodyPr>
          <a:lstStyle/>
          <a:p>
            <a:r>
              <a:rPr lang="en-US" altLang="zh-CN" sz="1800" b="1" dirty="0" smtClean="0"/>
              <a:t>CFG used for T2x</a:t>
            </a:r>
            <a:endParaRPr lang="zh-CN" altLang="en-US" sz="1800" b="1" dirty="0"/>
          </a:p>
        </p:txBody>
      </p:sp>
      <p:pic>
        <p:nvPicPr>
          <p:cNvPr id="7" name="Picture 2" descr="C:\Documents and Settings\Administrator\桌面\Y.png"/>
          <p:cNvPicPr>
            <a:picLocks noChangeAspect="1" noChangeArrowheads="1"/>
          </p:cNvPicPr>
          <p:nvPr/>
        </p:nvPicPr>
        <p:blipFill>
          <a:blip r:embed="rId4" cstate="print"/>
          <a:srcRect/>
          <a:stretch>
            <a:fillRect/>
          </a:stretch>
        </p:blipFill>
        <p:spPr bwMode="auto">
          <a:xfrm>
            <a:off x="2618684" y="4695224"/>
            <a:ext cx="285752" cy="286978"/>
          </a:xfrm>
          <a:prstGeom prst="rect">
            <a:avLst/>
          </a:prstGeom>
          <a:noFill/>
        </p:spPr>
      </p:pic>
      <p:sp>
        <p:nvSpPr>
          <p:cNvPr id="8" name="TextBox 7"/>
          <p:cNvSpPr txBox="1"/>
          <p:nvPr/>
        </p:nvSpPr>
        <p:spPr>
          <a:xfrm>
            <a:off x="2976444" y="4652801"/>
            <a:ext cx="2592288" cy="369332"/>
          </a:xfrm>
          <a:prstGeom prst="rect">
            <a:avLst/>
          </a:prstGeom>
          <a:noFill/>
        </p:spPr>
        <p:txBody>
          <a:bodyPr wrap="square" rtlCol="0">
            <a:spAutoFit/>
          </a:bodyPr>
          <a:lstStyle/>
          <a:p>
            <a:r>
              <a:rPr lang="en-US" altLang="zh-CN" sz="1800" b="1" dirty="0" smtClean="0"/>
              <a:t>CFG used for VP530</a:t>
            </a:r>
            <a:endParaRPr lang="zh-CN" altLang="en-US" sz="1800" b="1" dirty="0"/>
          </a:p>
        </p:txBody>
      </p:sp>
      <p:sp>
        <p:nvSpPr>
          <p:cNvPr id="3" name="矩形 2"/>
          <p:cNvSpPr/>
          <p:nvPr/>
        </p:nvSpPr>
        <p:spPr>
          <a:xfrm>
            <a:off x="658664" y="2350557"/>
            <a:ext cx="3049240" cy="1015663"/>
          </a:xfrm>
          <a:prstGeom prst="rect">
            <a:avLst/>
          </a:prstGeom>
        </p:spPr>
        <p:txBody>
          <a:bodyPr wrap="square">
            <a:spAutoFit/>
          </a:bodyPr>
          <a:lstStyle/>
          <a:p>
            <a:r>
              <a:rPr lang="en-US" altLang="zh-CN" sz="2000" dirty="0">
                <a:latin typeface="Arial Unicode MS" pitchFamily="34" charset="-122"/>
                <a:ea typeface="Arial Unicode MS" pitchFamily="34" charset="-122"/>
                <a:cs typeface="Arial Unicode MS" pitchFamily="34" charset="-122"/>
              </a:rPr>
              <a:t>[ </a:t>
            </a:r>
            <a:r>
              <a:rPr lang="en-US" altLang="zh-CN" sz="2000" dirty="0" err="1">
                <a:latin typeface="Arial Unicode MS" pitchFamily="34" charset="-122"/>
                <a:ea typeface="Arial Unicode MS" pitchFamily="34" charset="-122"/>
                <a:cs typeface="Arial Unicode MS" pitchFamily="34" charset="-122"/>
              </a:rPr>
              <a:t>DialNow</a:t>
            </a:r>
            <a:r>
              <a:rPr lang="en-US" altLang="zh-CN" sz="2000" dirty="0">
                <a:latin typeface="Arial Unicode MS" pitchFamily="34" charset="-122"/>
                <a:ea typeface="Arial Unicode MS" pitchFamily="34" charset="-122"/>
                <a:cs typeface="Arial Unicode MS" pitchFamily="34" charset="-122"/>
              </a:rPr>
              <a:t> ]</a:t>
            </a:r>
            <a:endParaRPr lang="zh-CN" altLang="zh-CN" sz="2000" dirty="0">
              <a:latin typeface="Arial Unicode MS" pitchFamily="34" charset="-122"/>
              <a:ea typeface="Arial Unicode MS" pitchFamily="34" charset="-122"/>
              <a:cs typeface="Arial Unicode MS" pitchFamily="34" charset="-122"/>
            </a:endParaRPr>
          </a:p>
          <a:p>
            <a:r>
              <a:rPr lang="en-US" altLang="zh-CN" sz="2000" dirty="0">
                <a:latin typeface="Arial Unicode MS" pitchFamily="34" charset="-122"/>
                <a:ea typeface="Arial Unicode MS" pitchFamily="34" charset="-122"/>
                <a:cs typeface="Arial Unicode MS" pitchFamily="34" charset="-122"/>
              </a:rPr>
              <a:t>path = /</a:t>
            </a:r>
            <a:r>
              <a:rPr lang="en-US" altLang="zh-CN" sz="2000" dirty="0" err="1">
                <a:latin typeface="Arial Unicode MS" pitchFamily="34" charset="-122"/>
                <a:ea typeface="Arial Unicode MS" pitchFamily="34" charset="-122"/>
                <a:cs typeface="Arial Unicode MS" pitchFamily="34" charset="-122"/>
              </a:rPr>
              <a:t>tmp</a:t>
            </a:r>
            <a:r>
              <a:rPr lang="en-US" altLang="zh-CN" sz="2000" dirty="0">
                <a:latin typeface="Arial Unicode MS" pitchFamily="34" charset="-122"/>
                <a:ea typeface="Arial Unicode MS" pitchFamily="34" charset="-122"/>
                <a:cs typeface="Arial Unicode MS" pitchFamily="34" charset="-122"/>
              </a:rPr>
              <a:t>/dialnow.xml </a:t>
            </a:r>
            <a:endParaRPr lang="zh-CN" altLang="zh-CN" sz="2000" dirty="0">
              <a:latin typeface="Arial Unicode MS" pitchFamily="34" charset="-122"/>
              <a:ea typeface="Arial Unicode MS" pitchFamily="34" charset="-122"/>
              <a:cs typeface="Arial Unicode MS" pitchFamily="34" charset="-122"/>
            </a:endParaRPr>
          </a:p>
          <a:p>
            <a:r>
              <a:rPr lang="en-US" altLang="zh-CN" sz="2000" dirty="0">
                <a:latin typeface="Arial Unicode MS" pitchFamily="34" charset="-122"/>
                <a:ea typeface="Arial Unicode MS" pitchFamily="34" charset="-122"/>
                <a:cs typeface="Arial Unicode MS" pitchFamily="34" charset="-122"/>
              </a:rPr>
              <a:t>1 = </a:t>
            </a:r>
            <a:endParaRPr lang="zh-CN" altLang="zh-CN" sz="2000" dirty="0">
              <a:latin typeface="Arial Unicode MS" pitchFamily="34" charset="-122"/>
              <a:ea typeface="Arial Unicode MS" pitchFamily="34" charset="-122"/>
              <a:cs typeface="Arial Unicode MS" pitchFamily="34" charset="-122"/>
            </a:endParaRPr>
          </a:p>
        </p:txBody>
      </p:sp>
      <p:sp>
        <p:nvSpPr>
          <p:cNvPr id="4" name="矩形 3"/>
          <p:cNvSpPr/>
          <p:nvPr/>
        </p:nvSpPr>
        <p:spPr>
          <a:xfrm>
            <a:off x="2403156" y="5191658"/>
            <a:ext cx="5040560" cy="1015663"/>
          </a:xfrm>
          <a:prstGeom prst="rect">
            <a:avLst/>
          </a:prstGeom>
        </p:spPr>
        <p:txBody>
          <a:bodyPr wrap="square">
            <a:spAutoFit/>
          </a:bodyPr>
          <a:lstStyle/>
          <a:p>
            <a:r>
              <a:rPr lang="en-US" altLang="zh-CN" sz="2000" dirty="0">
                <a:latin typeface="Arial Unicode MS" pitchFamily="34" charset="-122"/>
                <a:ea typeface="Arial Unicode MS" pitchFamily="34" charset="-122"/>
                <a:cs typeface="Arial Unicode MS" pitchFamily="34" charset="-122"/>
              </a:rPr>
              <a:t>#!version:1.0.0.1</a:t>
            </a:r>
            <a:endParaRPr lang="zh-CN" altLang="zh-CN" sz="2000" dirty="0">
              <a:latin typeface="Arial Unicode MS" pitchFamily="34" charset="-122"/>
              <a:ea typeface="Arial Unicode MS" pitchFamily="34" charset="-122"/>
              <a:cs typeface="Arial Unicode MS" pitchFamily="34" charset="-122"/>
            </a:endParaRPr>
          </a:p>
          <a:p>
            <a:r>
              <a:rPr lang="en-US" altLang="zh-CN" sz="2000" dirty="0" err="1" smtClean="0">
                <a:latin typeface="Arial Unicode MS" pitchFamily="34" charset="-122"/>
                <a:ea typeface="Arial Unicode MS" pitchFamily="34" charset="-122"/>
                <a:cs typeface="Arial Unicode MS" pitchFamily="34" charset="-122"/>
              </a:rPr>
              <a:t>dialplan.dialnow.rule.X</a:t>
            </a:r>
            <a:r>
              <a:rPr lang="en-US" altLang="zh-CN" sz="2000" dirty="0" smtClean="0">
                <a:latin typeface="Arial Unicode MS" pitchFamily="34" charset="-122"/>
                <a:ea typeface="Arial Unicode MS" pitchFamily="34" charset="-122"/>
                <a:cs typeface="Arial Unicode MS" pitchFamily="34" charset="-122"/>
              </a:rPr>
              <a:t> </a:t>
            </a:r>
            <a:r>
              <a:rPr lang="en-US" altLang="zh-CN" sz="2000" dirty="0">
                <a:latin typeface="Arial Unicode MS" pitchFamily="34" charset="-122"/>
                <a:ea typeface="Arial Unicode MS" pitchFamily="34" charset="-122"/>
                <a:cs typeface="Arial Unicode MS" pitchFamily="34" charset="-122"/>
              </a:rPr>
              <a:t>= </a:t>
            </a:r>
            <a:endParaRPr lang="en-US" altLang="zh-CN" sz="2000" dirty="0" smtClean="0">
              <a:latin typeface="Arial Unicode MS" pitchFamily="34" charset="-122"/>
              <a:ea typeface="Arial Unicode MS" pitchFamily="34" charset="-122"/>
              <a:cs typeface="Arial Unicode MS" pitchFamily="34" charset="-122"/>
            </a:endParaRPr>
          </a:p>
          <a:p>
            <a:r>
              <a:rPr lang="en-US" altLang="zh-CN" sz="2000" dirty="0" err="1">
                <a:latin typeface="Arial Unicode MS" pitchFamily="34" charset="-122"/>
                <a:ea typeface="Arial Unicode MS" pitchFamily="34" charset="-122"/>
                <a:cs typeface="Arial Unicode MS" pitchFamily="34" charset="-122"/>
              </a:rPr>
              <a:t>dialplan.dialnow.line_id.X</a:t>
            </a:r>
            <a:r>
              <a:rPr lang="en-US" altLang="zh-CN" sz="2000" dirty="0">
                <a:latin typeface="Arial Unicode MS" pitchFamily="34" charset="-122"/>
                <a:ea typeface="Arial Unicode MS" pitchFamily="34" charset="-122"/>
                <a:cs typeface="Arial Unicode MS" pitchFamily="34" charset="-122"/>
              </a:rPr>
              <a:t> = </a:t>
            </a:r>
            <a:endParaRPr lang="zh-CN" altLang="zh-CN" sz="2000" dirty="0">
              <a:latin typeface="Arial Unicode MS" pitchFamily="34" charset="-122"/>
              <a:ea typeface="Arial Unicode MS" pitchFamily="34" charset="-122"/>
              <a:cs typeface="Arial Unicode MS" pitchFamily="34" charset="-122"/>
            </a:endParaRPr>
          </a:p>
        </p:txBody>
      </p:sp>
      <p:sp>
        <p:nvSpPr>
          <p:cNvPr id="13" name="矩形 12"/>
          <p:cNvSpPr/>
          <p:nvPr/>
        </p:nvSpPr>
        <p:spPr>
          <a:xfrm>
            <a:off x="4644008" y="1300592"/>
            <a:ext cx="3888432" cy="646331"/>
          </a:xfrm>
          <a:prstGeom prst="rect">
            <a:avLst/>
          </a:prstGeom>
        </p:spPr>
        <p:txBody>
          <a:bodyPr wrap="square">
            <a:spAutoFit/>
          </a:bodyPr>
          <a:lstStyle/>
          <a:p>
            <a:r>
              <a:rPr lang="en-US" altLang="zh-CN" sz="1800" dirty="0"/>
              <a:t>[ bin:/phone/</a:t>
            </a:r>
            <a:r>
              <a:rPr lang="en-US" altLang="zh-CN" sz="1800" dirty="0" err="1"/>
              <a:t>config</a:t>
            </a:r>
            <a:r>
              <a:rPr lang="en-US" altLang="zh-CN" sz="1800" dirty="0"/>
              <a:t>/DialNow.xml ]</a:t>
            </a:r>
          </a:p>
          <a:p>
            <a:r>
              <a:rPr lang="en-US" altLang="zh-CN" sz="1800" dirty="0" err="1"/>
              <a:t>url</a:t>
            </a:r>
            <a:r>
              <a:rPr lang="en-US" altLang="zh-CN" sz="1800" dirty="0"/>
              <a:t> = </a:t>
            </a:r>
            <a:endParaRPr lang="zh-CN" altLang="en-US" sz="1800" dirty="0"/>
          </a:p>
        </p:txBody>
      </p:sp>
      <p:pic>
        <p:nvPicPr>
          <p:cNvPr id="14" name="Picture 2" descr="C:\Documents and Settings\Administrator\桌面\Y.png"/>
          <p:cNvPicPr>
            <a:picLocks noChangeAspect="1" noChangeArrowheads="1"/>
          </p:cNvPicPr>
          <p:nvPr/>
        </p:nvPicPr>
        <p:blipFill>
          <a:blip r:embed="rId4" cstate="print"/>
          <a:srcRect/>
          <a:stretch>
            <a:fillRect/>
          </a:stretch>
        </p:blipFill>
        <p:spPr bwMode="auto">
          <a:xfrm>
            <a:off x="4860032" y="868544"/>
            <a:ext cx="285752" cy="286978"/>
          </a:xfrm>
          <a:prstGeom prst="rect">
            <a:avLst/>
          </a:prstGeom>
          <a:noFill/>
        </p:spPr>
      </p:pic>
      <p:sp>
        <p:nvSpPr>
          <p:cNvPr id="15" name="TextBox 14"/>
          <p:cNvSpPr txBox="1"/>
          <p:nvPr/>
        </p:nvSpPr>
        <p:spPr>
          <a:xfrm>
            <a:off x="5217792" y="816968"/>
            <a:ext cx="2304256" cy="369332"/>
          </a:xfrm>
          <a:prstGeom prst="rect">
            <a:avLst/>
          </a:prstGeom>
          <a:noFill/>
        </p:spPr>
        <p:txBody>
          <a:bodyPr wrap="square" rtlCol="0">
            <a:spAutoFit/>
          </a:bodyPr>
          <a:lstStyle/>
          <a:p>
            <a:r>
              <a:rPr lang="en-US" altLang="zh-CN" sz="1800" b="1" dirty="0" smtClean="0"/>
              <a:t>CFG used for T3x</a:t>
            </a:r>
            <a:endParaRPr lang="zh-CN" altLang="en-US" sz="1800" b="1" dirty="0"/>
          </a:p>
        </p:txBody>
      </p:sp>
      <p:pic>
        <p:nvPicPr>
          <p:cNvPr id="16" name="Picture 2" descr="C:\Documents and Settings\Administrator\桌面\Y.png"/>
          <p:cNvPicPr>
            <a:picLocks noChangeAspect="1" noChangeArrowheads="1"/>
          </p:cNvPicPr>
          <p:nvPr/>
        </p:nvPicPr>
        <p:blipFill>
          <a:blip r:embed="rId4" cstate="print"/>
          <a:srcRect/>
          <a:stretch>
            <a:fillRect/>
          </a:stretch>
        </p:blipFill>
        <p:spPr bwMode="auto">
          <a:xfrm>
            <a:off x="4867648" y="2208890"/>
            <a:ext cx="285752" cy="286978"/>
          </a:xfrm>
          <a:prstGeom prst="rect">
            <a:avLst/>
          </a:prstGeom>
          <a:noFill/>
        </p:spPr>
      </p:pic>
      <p:sp>
        <p:nvSpPr>
          <p:cNvPr id="17" name="TextBox 16"/>
          <p:cNvSpPr txBox="1"/>
          <p:nvPr/>
        </p:nvSpPr>
        <p:spPr>
          <a:xfrm>
            <a:off x="5225408" y="2157314"/>
            <a:ext cx="2304256" cy="369332"/>
          </a:xfrm>
          <a:prstGeom prst="rect">
            <a:avLst/>
          </a:prstGeom>
          <a:noFill/>
        </p:spPr>
        <p:txBody>
          <a:bodyPr wrap="square" rtlCol="0">
            <a:spAutoFit/>
          </a:bodyPr>
          <a:lstStyle/>
          <a:p>
            <a:r>
              <a:rPr lang="en-US" altLang="zh-CN" sz="1800" b="1" dirty="0" smtClean="0"/>
              <a:t>XML used for T3x</a:t>
            </a:r>
            <a:endParaRPr lang="zh-CN" altLang="en-US" sz="1800" b="1" dirty="0"/>
          </a:p>
        </p:txBody>
      </p:sp>
      <p:sp>
        <p:nvSpPr>
          <p:cNvPr id="18" name="下箭头 17"/>
          <p:cNvSpPr/>
          <p:nvPr/>
        </p:nvSpPr>
        <p:spPr>
          <a:xfrm>
            <a:off x="6127640" y="1766903"/>
            <a:ext cx="213744" cy="360040"/>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a:p>
        </p:txBody>
      </p:sp>
      <p:sp>
        <p:nvSpPr>
          <p:cNvPr id="19" name="矩形 18"/>
          <p:cNvSpPr/>
          <p:nvPr/>
        </p:nvSpPr>
        <p:spPr>
          <a:xfrm>
            <a:off x="4101592" y="2551674"/>
            <a:ext cx="5294944" cy="1477328"/>
          </a:xfrm>
          <a:prstGeom prst="rect">
            <a:avLst/>
          </a:prstGeom>
        </p:spPr>
        <p:txBody>
          <a:bodyPr wrap="square">
            <a:spAutoFit/>
          </a:bodyPr>
          <a:lstStyle/>
          <a:p>
            <a:r>
              <a:rPr lang="en-US" altLang="zh-CN" sz="1800" dirty="0" smtClean="0"/>
              <a:t>&lt;?</a:t>
            </a:r>
            <a:r>
              <a:rPr lang="en-US" altLang="zh-CN" sz="1800" dirty="0"/>
              <a:t>xml version="1.0" encoding="UTF-8"?&gt;</a:t>
            </a:r>
          </a:p>
          <a:p>
            <a:r>
              <a:rPr lang="en-US" altLang="zh-CN" sz="1800" dirty="0"/>
              <a:t>&lt;</a:t>
            </a:r>
            <a:r>
              <a:rPr lang="en-US" altLang="zh-CN" sz="1800" dirty="0" err="1" smtClean="0"/>
              <a:t>DialNow</a:t>
            </a:r>
            <a:r>
              <a:rPr lang="en-US" altLang="zh-CN" sz="1800" dirty="0" smtClean="0"/>
              <a:t>&gt;</a:t>
            </a:r>
            <a:r>
              <a:rPr lang="en-US" altLang="zh-CN" sz="1800" dirty="0"/>
              <a:t>	</a:t>
            </a:r>
          </a:p>
          <a:p>
            <a:r>
              <a:rPr lang="en-US" altLang="zh-CN" sz="1800" dirty="0"/>
              <a:t>     </a:t>
            </a:r>
            <a:r>
              <a:rPr lang="en-US" altLang="zh-CN" sz="1800" dirty="0" smtClean="0"/>
              <a:t>&lt;</a:t>
            </a:r>
            <a:r>
              <a:rPr lang="en-US" altLang="zh-CN" sz="1800" dirty="0"/>
              <a:t>Data </a:t>
            </a:r>
            <a:r>
              <a:rPr lang="en-US" altLang="zh-CN" sz="1800" dirty="0" err="1" smtClean="0"/>
              <a:t>DialNowRule</a:t>
            </a:r>
            <a:r>
              <a:rPr lang="en-US" altLang="zh-CN" sz="1800" dirty="0" smtClean="0"/>
              <a:t>="" </a:t>
            </a:r>
            <a:r>
              <a:rPr lang="en-US" altLang="zh-CN" sz="1800" dirty="0" err="1"/>
              <a:t>LineID</a:t>
            </a:r>
            <a:r>
              <a:rPr lang="en-US" altLang="zh-CN" sz="1800" dirty="0" smtClean="0"/>
              <a:t>=""/&gt;</a:t>
            </a:r>
            <a:endParaRPr lang="en-US" altLang="zh-CN" sz="1800" dirty="0"/>
          </a:p>
          <a:p>
            <a:r>
              <a:rPr lang="en-US" altLang="zh-CN" sz="1800" dirty="0" smtClean="0"/>
              <a:t>     &lt;Data </a:t>
            </a:r>
            <a:r>
              <a:rPr lang="en-US" altLang="zh-CN" sz="1800" dirty="0" err="1"/>
              <a:t>DialNowRule</a:t>
            </a:r>
            <a:r>
              <a:rPr lang="en-US" altLang="zh-CN" sz="1800" dirty="0"/>
              <a:t>="" </a:t>
            </a:r>
            <a:r>
              <a:rPr lang="en-US" altLang="zh-CN" sz="1800" dirty="0" err="1"/>
              <a:t>LineID</a:t>
            </a:r>
            <a:r>
              <a:rPr lang="en-US" altLang="zh-CN" sz="1800" dirty="0"/>
              <a:t>=""/&gt;</a:t>
            </a:r>
            <a:endParaRPr lang="en-US" altLang="zh-CN" sz="1800" dirty="0" smtClean="0"/>
          </a:p>
          <a:p>
            <a:r>
              <a:rPr lang="en-US" altLang="zh-CN" sz="1800" dirty="0"/>
              <a:t>&lt;/</a:t>
            </a:r>
            <a:r>
              <a:rPr lang="en-US" altLang="zh-CN" sz="1800" dirty="0" err="1" smtClean="0"/>
              <a:t>DialNow</a:t>
            </a:r>
            <a:r>
              <a:rPr lang="en-US" altLang="zh-CN" sz="1800" dirty="0" smtClean="0"/>
              <a:t>&gt;</a:t>
            </a:r>
            <a:endParaRPr lang="zh-CN" altLang="en-US" sz="1800" dirty="0"/>
          </a:p>
        </p:txBody>
      </p:sp>
    </p:spTree>
    <p:extLst>
      <p:ext uri="{BB962C8B-B14F-4D97-AF65-F5344CB8AC3E}">
        <p14:creationId xmlns:p14="http://schemas.microsoft.com/office/powerpoint/2010/main" val="3519416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2143108" y="2786058"/>
            <a:ext cx="5472608" cy="707886"/>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a:t>
            </a: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5180" y="69880"/>
            <a:ext cx="9001632"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web page —— </a:t>
            </a:r>
            <a:r>
              <a:rPr lang="en-US" altLang="zh-CN" sz="2400" b="1" dirty="0" smtClean="0">
                <a:solidFill>
                  <a:schemeClr val="bg1"/>
                </a:solidFill>
                <a:latin typeface="Tahoma" pitchFamily="34" charset="0"/>
                <a:ea typeface="Tahoma" pitchFamily="34" charset="0"/>
                <a:cs typeface="Tahoma" pitchFamily="34" charset="0"/>
              </a:rPr>
              <a:t>Area Code</a:t>
            </a:r>
            <a:endParaRPr lang="zh-CN" altLang="en-US" sz="2400" b="1" dirty="0">
              <a:solidFill>
                <a:schemeClr val="bg1"/>
              </a:solidFill>
              <a:latin typeface="Tahoma" pitchFamily="34" charset="0"/>
              <a:cs typeface="Tahoma" pitchFamily="34" charset="0"/>
            </a:endParaRPr>
          </a:p>
        </p:txBody>
      </p:sp>
      <p:sp>
        <p:nvSpPr>
          <p:cNvPr id="3" name="矩形 2"/>
          <p:cNvSpPr/>
          <p:nvPr/>
        </p:nvSpPr>
        <p:spPr>
          <a:xfrm>
            <a:off x="528936" y="1554951"/>
            <a:ext cx="3672408" cy="2246769"/>
          </a:xfrm>
          <a:prstGeom prst="rect">
            <a:avLst/>
          </a:prstGeom>
        </p:spPr>
        <p:txBody>
          <a:bodyPr wrap="square">
            <a:spAutoFit/>
          </a:bodyPr>
          <a:lstStyle/>
          <a:p>
            <a:r>
              <a:rPr lang="en-US" altLang="zh-CN" sz="2000" dirty="0" smtClean="0">
                <a:latin typeface="Arial Unicode MS" pitchFamily="34" charset="-122"/>
                <a:ea typeface="Arial Unicode MS" pitchFamily="34" charset="-122"/>
                <a:cs typeface="Arial Unicode MS" pitchFamily="34" charset="-122"/>
              </a:rPr>
              <a:t>[ </a:t>
            </a:r>
            <a:r>
              <a:rPr lang="en-US" altLang="zh-CN" sz="2000" dirty="0" err="1">
                <a:latin typeface="Arial Unicode MS" pitchFamily="34" charset="-122"/>
                <a:ea typeface="Arial Unicode MS" pitchFamily="34" charset="-122"/>
                <a:cs typeface="Arial Unicode MS" pitchFamily="34" charset="-122"/>
              </a:rPr>
              <a:t>AreaCode</a:t>
            </a:r>
            <a:r>
              <a:rPr lang="en-US" altLang="zh-CN" sz="2000" dirty="0">
                <a:latin typeface="Arial Unicode MS" pitchFamily="34" charset="-122"/>
                <a:ea typeface="Arial Unicode MS" pitchFamily="34" charset="-122"/>
                <a:cs typeface="Arial Unicode MS" pitchFamily="34" charset="-122"/>
              </a:rPr>
              <a:t> ]</a:t>
            </a:r>
          </a:p>
          <a:p>
            <a:r>
              <a:rPr lang="en-US" altLang="zh-CN" sz="2000" dirty="0">
                <a:latin typeface="Arial Unicode MS" pitchFamily="34" charset="-122"/>
                <a:ea typeface="Arial Unicode MS" pitchFamily="34" charset="-122"/>
                <a:cs typeface="Arial Unicode MS" pitchFamily="34" charset="-122"/>
              </a:rPr>
              <a:t>path </a:t>
            </a:r>
            <a:r>
              <a:rPr lang="en-US" altLang="zh-CN" sz="2000" dirty="0" smtClean="0">
                <a:latin typeface="Arial Unicode MS" pitchFamily="34" charset="-122"/>
                <a:ea typeface="Arial Unicode MS" pitchFamily="34" charset="-122"/>
                <a:cs typeface="Arial Unicode MS" pitchFamily="34" charset="-122"/>
              </a:rPr>
              <a:t>=</a:t>
            </a:r>
          </a:p>
          <a:p>
            <a:r>
              <a:rPr lang="en-US" altLang="zh-CN" sz="2000" dirty="0" smtClean="0">
                <a:latin typeface="Arial Unicode MS" pitchFamily="34" charset="-122"/>
                <a:ea typeface="Arial Unicode MS" pitchFamily="34" charset="-122"/>
                <a:cs typeface="Arial Unicode MS" pitchFamily="34" charset="-122"/>
              </a:rPr>
              <a:t> /</a:t>
            </a:r>
            <a:r>
              <a:rPr lang="en-US" altLang="zh-CN" sz="2000" dirty="0" err="1" smtClean="0">
                <a:latin typeface="Arial Unicode MS" pitchFamily="34" charset="-122"/>
                <a:ea typeface="Arial Unicode MS" pitchFamily="34" charset="-122"/>
                <a:cs typeface="Arial Unicode MS" pitchFamily="34" charset="-122"/>
              </a:rPr>
              <a:t>config</a:t>
            </a:r>
            <a:r>
              <a:rPr lang="en-US" altLang="zh-CN" sz="2000" dirty="0" smtClean="0">
                <a:latin typeface="Arial Unicode MS" pitchFamily="34" charset="-122"/>
                <a:ea typeface="Arial Unicode MS" pitchFamily="34" charset="-122"/>
                <a:cs typeface="Arial Unicode MS" pitchFamily="34" charset="-122"/>
              </a:rPr>
              <a:t>/</a:t>
            </a:r>
            <a:r>
              <a:rPr lang="en-US" altLang="zh-CN" sz="2000" dirty="0" err="1" smtClean="0">
                <a:latin typeface="Arial Unicode MS" pitchFamily="34" charset="-122"/>
                <a:ea typeface="Arial Unicode MS" pitchFamily="34" charset="-122"/>
                <a:cs typeface="Arial Unicode MS" pitchFamily="34" charset="-122"/>
              </a:rPr>
              <a:t>DialRule</a:t>
            </a:r>
            <a:r>
              <a:rPr lang="en-US" altLang="zh-CN" sz="2000" dirty="0" smtClean="0">
                <a:latin typeface="Arial Unicode MS" pitchFamily="34" charset="-122"/>
                <a:ea typeface="Arial Unicode MS" pitchFamily="34" charset="-122"/>
                <a:cs typeface="Arial Unicode MS" pitchFamily="34" charset="-122"/>
              </a:rPr>
              <a:t>/</a:t>
            </a:r>
            <a:r>
              <a:rPr lang="en-US" altLang="zh-CN" sz="2000" dirty="0" err="1" smtClean="0">
                <a:latin typeface="Arial Unicode MS" pitchFamily="34" charset="-122"/>
                <a:ea typeface="Arial Unicode MS" pitchFamily="34" charset="-122"/>
                <a:cs typeface="Arial Unicode MS" pitchFamily="34" charset="-122"/>
              </a:rPr>
              <a:t>areacode.cfg</a:t>
            </a:r>
            <a:r>
              <a:rPr lang="en-US" altLang="zh-CN" sz="2000" dirty="0" smtClean="0">
                <a:latin typeface="Arial Unicode MS" pitchFamily="34" charset="-122"/>
                <a:ea typeface="Arial Unicode MS" pitchFamily="34" charset="-122"/>
                <a:cs typeface="Arial Unicode MS" pitchFamily="34" charset="-122"/>
              </a:rPr>
              <a:t> </a:t>
            </a:r>
            <a:endParaRPr lang="en-US" altLang="zh-CN" sz="2000" dirty="0">
              <a:latin typeface="Arial Unicode MS" pitchFamily="34" charset="-122"/>
              <a:ea typeface="Arial Unicode MS" pitchFamily="34" charset="-122"/>
              <a:cs typeface="Arial Unicode MS" pitchFamily="34" charset="-122"/>
            </a:endParaRPr>
          </a:p>
          <a:p>
            <a:r>
              <a:rPr lang="en-US" altLang="zh-CN" sz="2000" dirty="0">
                <a:latin typeface="Arial Unicode MS" pitchFamily="34" charset="-122"/>
                <a:ea typeface="Arial Unicode MS" pitchFamily="34" charset="-122"/>
                <a:cs typeface="Arial Unicode MS" pitchFamily="34" charset="-122"/>
              </a:rPr>
              <a:t>code = </a:t>
            </a:r>
          </a:p>
          <a:p>
            <a:r>
              <a:rPr lang="en-US" altLang="zh-CN" sz="2000" dirty="0" err="1">
                <a:latin typeface="Arial Unicode MS" pitchFamily="34" charset="-122"/>
                <a:ea typeface="Arial Unicode MS" pitchFamily="34" charset="-122"/>
                <a:cs typeface="Arial Unicode MS" pitchFamily="34" charset="-122"/>
              </a:rPr>
              <a:t>minlen</a:t>
            </a:r>
            <a:r>
              <a:rPr lang="en-US" altLang="zh-CN" sz="2000" dirty="0">
                <a:latin typeface="Arial Unicode MS" pitchFamily="34" charset="-122"/>
                <a:ea typeface="Arial Unicode MS" pitchFamily="34" charset="-122"/>
                <a:cs typeface="Arial Unicode MS" pitchFamily="34" charset="-122"/>
              </a:rPr>
              <a:t> = </a:t>
            </a:r>
          </a:p>
          <a:p>
            <a:r>
              <a:rPr lang="en-US" altLang="zh-CN" sz="2000" dirty="0" err="1">
                <a:latin typeface="Arial Unicode MS" pitchFamily="34" charset="-122"/>
                <a:ea typeface="Arial Unicode MS" pitchFamily="34" charset="-122"/>
                <a:cs typeface="Arial Unicode MS" pitchFamily="34" charset="-122"/>
              </a:rPr>
              <a:t>maxlen</a:t>
            </a:r>
            <a:r>
              <a:rPr lang="en-US" altLang="zh-CN" sz="2000" dirty="0">
                <a:latin typeface="Arial Unicode MS" pitchFamily="34" charset="-122"/>
                <a:ea typeface="Arial Unicode MS" pitchFamily="34" charset="-122"/>
                <a:cs typeface="Arial Unicode MS" pitchFamily="34" charset="-122"/>
              </a:rPr>
              <a:t> = </a:t>
            </a:r>
          </a:p>
          <a:p>
            <a:r>
              <a:rPr lang="en-US" altLang="zh-CN" sz="2000" dirty="0" err="1">
                <a:latin typeface="Arial Unicode MS" pitchFamily="34" charset="-122"/>
                <a:ea typeface="Arial Unicode MS" pitchFamily="34" charset="-122"/>
                <a:cs typeface="Arial Unicode MS" pitchFamily="34" charset="-122"/>
              </a:rPr>
              <a:t>LineID</a:t>
            </a:r>
            <a:r>
              <a:rPr lang="en-US" altLang="zh-CN" sz="2000" dirty="0">
                <a:latin typeface="Arial Unicode MS" pitchFamily="34" charset="-122"/>
                <a:ea typeface="Arial Unicode MS" pitchFamily="34" charset="-122"/>
                <a:cs typeface="Arial Unicode MS" pitchFamily="34" charset="-122"/>
              </a:rPr>
              <a:t> = </a:t>
            </a:r>
            <a:endParaRPr lang="zh-CN" altLang="en-US" sz="2000" dirty="0">
              <a:latin typeface="Arial Unicode MS" pitchFamily="34" charset="-122"/>
              <a:ea typeface="Arial Unicode MS" pitchFamily="34" charset="-122"/>
              <a:cs typeface="Arial Unicode MS" pitchFamily="34" charset="-122"/>
            </a:endParaRPr>
          </a:p>
        </p:txBody>
      </p:sp>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1013592" y="1124744"/>
            <a:ext cx="285752" cy="286978"/>
          </a:xfrm>
          <a:prstGeom prst="rect">
            <a:avLst/>
          </a:prstGeom>
          <a:noFill/>
        </p:spPr>
      </p:pic>
      <p:sp>
        <p:nvSpPr>
          <p:cNvPr id="7" name="TextBox 6"/>
          <p:cNvSpPr txBox="1"/>
          <p:nvPr/>
        </p:nvSpPr>
        <p:spPr>
          <a:xfrm>
            <a:off x="1371352" y="1073168"/>
            <a:ext cx="2304256" cy="369332"/>
          </a:xfrm>
          <a:prstGeom prst="rect">
            <a:avLst/>
          </a:prstGeom>
          <a:noFill/>
        </p:spPr>
        <p:txBody>
          <a:bodyPr wrap="square" rtlCol="0">
            <a:spAutoFit/>
          </a:bodyPr>
          <a:lstStyle/>
          <a:p>
            <a:r>
              <a:rPr lang="en-US" altLang="zh-CN" sz="1800" b="1" dirty="0" smtClean="0"/>
              <a:t>CFG used for T2x</a:t>
            </a:r>
            <a:endParaRPr lang="zh-CN" altLang="en-US" sz="1800" b="1" dirty="0"/>
          </a:p>
        </p:txBody>
      </p:sp>
      <p:pic>
        <p:nvPicPr>
          <p:cNvPr id="8" name="Picture 2" descr="C:\Documents and Settings\Administrator\桌面\Y.png"/>
          <p:cNvPicPr>
            <a:picLocks noChangeAspect="1" noChangeArrowheads="1"/>
          </p:cNvPicPr>
          <p:nvPr/>
        </p:nvPicPr>
        <p:blipFill>
          <a:blip r:embed="rId4" cstate="print"/>
          <a:srcRect/>
          <a:stretch>
            <a:fillRect/>
          </a:stretch>
        </p:blipFill>
        <p:spPr bwMode="auto">
          <a:xfrm>
            <a:off x="2746484" y="4071798"/>
            <a:ext cx="285752" cy="286978"/>
          </a:xfrm>
          <a:prstGeom prst="rect">
            <a:avLst/>
          </a:prstGeom>
          <a:noFill/>
        </p:spPr>
      </p:pic>
      <p:sp>
        <p:nvSpPr>
          <p:cNvPr id="9" name="TextBox 8"/>
          <p:cNvSpPr txBox="1"/>
          <p:nvPr/>
        </p:nvSpPr>
        <p:spPr>
          <a:xfrm>
            <a:off x="3104244" y="4029375"/>
            <a:ext cx="2592288" cy="369332"/>
          </a:xfrm>
          <a:prstGeom prst="rect">
            <a:avLst/>
          </a:prstGeom>
          <a:noFill/>
        </p:spPr>
        <p:txBody>
          <a:bodyPr wrap="square" rtlCol="0">
            <a:spAutoFit/>
          </a:bodyPr>
          <a:lstStyle/>
          <a:p>
            <a:r>
              <a:rPr lang="en-US" altLang="zh-CN" sz="1800" b="1" dirty="0" smtClean="0"/>
              <a:t>CFG used for VP530</a:t>
            </a:r>
            <a:endParaRPr lang="zh-CN" altLang="en-US" sz="1800" b="1" dirty="0"/>
          </a:p>
        </p:txBody>
      </p:sp>
      <p:sp>
        <p:nvSpPr>
          <p:cNvPr id="4" name="矩形 3"/>
          <p:cNvSpPr/>
          <p:nvPr/>
        </p:nvSpPr>
        <p:spPr>
          <a:xfrm>
            <a:off x="2400684" y="4614671"/>
            <a:ext cx="3725036" cy="1631216"/>
          </a:xfrm>
          <a:prstGeom prst="rect">
            <a:avLst/>
          </a:prstGeom>
        </p:spPr>
        <p:txBody>
          <a:bodyPr wrap="square">
            <a:spAutoFit/>
          </a:bodyPr>
          <a:lstStyle/>
          <a:p>
            <a:r>
              <a:rPr lang="en-US" altLang="zh-CN" sz="2000" dirty="0"/>
              <a:t>#!version:1.0.0.1</a:t>
            </a:r>
          </a:p>
          <a:p>
            <a:r>
              <a:rPr lang="en-US" altLang="zh-CN" sz="2000" dirty="0" err="1"/>
              <a:t>dialplan.area_code.code</a:t>
            </a:r>
            <a:r>
              <a:rPr lang="en-US" altLang="zh-CN" sz="2000" dirty="0"/>
              <a:t> =</a:t>
            </a:r>
          </a:p>
          <a:p>
            <a:r>
              <a:rPr lang="en-US" altLang="zh-CN" sz="2000" dirty="0" err="1"/>
              <a:t>dialplan.area_code.min_len</a:t>
            </a:r>
            <a:r>
              <a:rPr lang="en-US" altLang="zh-CN" sz="2000" dirty="0"/>
              <a:t> =  </a:t>
            </a:r>
          </a:p>
          <a:p>
            <a:r>
              <a:rPr lang="en-US" altLang="zh-CN" sz="2000" dirty="0" err="1"/>
              <a:t>dialplan.area_code.max_len</a:t>
            </a:r>
            <a:r>
              <a:rPr lang="en-US" altLang="zh-CN" sz="2000" dirty="0"/>
              <a:t> = </a:t>
            </a:r>
          </a:p>
          <a:p>
            <a:r>
              <a:rPr lang="en-US" altLang="zh-CN" sz="2000" dirty="0" err="1"/>
              <a:t>dialplan.area_code.line_id</a:t>
            </a:r>
            <a:r>
              <a:rPr lang="en-US" altLang="zh-CN" sz="2000" dirty="0"/>
              <a:t> =  </a:t>
            </a:r>
            <a:endParaRPr lang="zh-CN" altLang="en-US" sz="2000" dirty="0"/>
          </a:p>
        </p:txBody>
      </p:sp>
      <p:sp>
        <p:nvSpPr>
          <p:cNvPr id="11" name="矩形 10"/>
          <p:cNvSpPr/>
          <p:nvPr/>
        </p:nvSpPr>
        <p:spPr>
          <a:xfrm>
            <a:off x="4485636" y="1554951"/>
            <a:ext cx="4500816" cy="1938992"/>
          </a:xfrm>
          <a:prstGeom prst="rect">
            <a:avLst/>
          </a:prstGeom>
        </p:spPr>
        <p:txBody>
          <a:bodyPr wrap="square">
            <a:spAutoFit/>
          </a:bodyPr>
          <a:lstStyle/>
          <a:p>
            <a:r>
              <a:rPr lang="en-US" altLang="zh-CN" sz="2000" dirty="0">
                <a:latin typeface="Arial Unicode MS" pitchFamily="34" charset="-122"/>
                <a:ea typeface="Arial Unicode MS" pitchFamily="34" charset="-122"/>
                <a:cs typeface="Arial Unicode MS" pitchFamily="34" charset="-122"/>
              </a:rPr>
              <a:t>[ </a:t>
            </a:r>
            <a:r>
              <a:rPr lang="en-US" altLang="zh-CN" sz="2000" dirty="0" err="1">
                <a:latin typeface="Arial Unicode MS" pitchFamily="34" charset="-122"/>
                <a:ea typeface="Arial Unicode MS" pitchFamily="34" charset="-122"/>
                <a:cs typeface="Arial Unicode MS" pitchFamily="34" charset="-122"/>
              </a:rPr>
              <a:t>cfg</a:t>
            </a:r>
            <a:r>
              <a:rPr lang="en-US" altLang="zh-CN" sz="2000" dirty="0">
                <a:latin typeface="Arial Unicode MS" pitchFamily="34" charset="-122"/>
                <a:ea typeface="Arial Unicode MS" pitchFamily="34" charset="-122"/>
                <a:cs typeface="Arial Unicode MS" pitchFamily="34" charset="-122"/>
              </a:rPr>
              <a:t>:/phone/</a:t>
            </a:r>
            <a:r>
              <a:rPr lang="en-US" altLang="zh-CN" sz="2000" dirty="0" err="1">
                <a:latin typeface="Arial Unicode MS" pitchFamily="34" charset="-122"/>
                <a:ea typeface="Arial Unicode MS" pitchFamily="34" charset="-122"/>
                <a:cs typeface="Arial Unicode MS" pitchFamily="34" charset="-122"/>
              </a:rPr>
              <a:t>config</a:t>
            </a:r>
            <a:r>
              <a:rPr lang="en-US" altLang="zh-CN" sz="2000" dirty="0">
                <a:latin typeface="Arial Unicode MS" pitchFamily="34" charset="-122"/>
                <a:ea typeface="Arial Unicode MS" pitchFamily="34" charset="-122"/>
                <a:cs typeface="Arial Unicode MS" pitchFamily="34" charset="-122"/>
              </a:rPr>
              <a:t>/</a:t>
            </a:r>
            <a:r>
              <a:rPr lang="en-US" altLang="zh-CN" sz="2000" dirty="0" err="1">
                <a:latin typeface="Arial Unicode MS" pitchFamily="34" charset="-122"/>
                <a:ea typeface="Arial Unicode MS" pitchFamily="34" charset="-122"/>
                <a:cs typeface="Arial Unicode MS" pitchFamily="34" charset="-122"/>
              </a:rPr>
              <a:t>user.ini,reboot</a:t>
            </a:r>
            <a:r>
              <a:rPr lang="en-US" altLang="zh-CN" sz="2000" dirty="0">
                <a:latin typeface="Arial Unicode MS" pitchFamily="34" charset="-122"/>
                <a:ea typeface="Arial Unicode MS" pitchFamily="34" charset="-122"/>
                <a:cs typeface="Arial Unicode MS" pitchFamily="34" charset="-122"/>
              </a:rPr>
              <a:t>=0 </a:t>
            </a:r>
            <a:r>
              <a:rPr lang="en-US" altLang="zh-CN" sz="2000" dirty="0" smtClean="0">
                <a:latin typeface="Arial Unicode MS" pitchFamily="34" charset="-122"/>
                <a:ea typeface="Arial Unicode MS" pitchFamily="34" charset="-122"/>
                <a:cs typeface="Arial Unicode MS" pitchFamily="34" charset="-122"/>
              </a:rPr>
              <a:t>]</a:t>
            </a:r>
          </a:p>
          <a:p>
            <a:endParaRPr lang="en-US" altLang="zh-CN" sz="2000" dirty="0">
              <a:latin typeface="Arial Unicode MS" pitchFamily="34" charset="-122"/>
              <a:ea typeface="Arial Unicode MS" pitchFamily="34" charset="-122"/>
              <a:cs typeface="Arial Unicode MS" pitchFamily="34" charset="-122"/>
            </a:endParaRPr>
          </a:p>
          <a:p>
            <a:r>
              <a:rPr lang="en-US" altLang="zh-CN" sz="2000" dirty="0" err="1">
                <a:latin typeface="Arial Unicode MS" pitchFamily="34" charset="-122"/>
                <a:ea typeface="Arial Unicode MS" pitchFamily="34" charset="-122"/>
                <a:cs typeface="Arial Unicode MS" pitchFamily="34" charset="-122"/>
              </a:rPr>
              <a:t>AreaCode.code</a:t>
            </a:r>
            <a:r>
              <a:rPr lang="en-US" altLang="zh-CN" sz="2000" dirty="0">
                <a:latin typeface="Arial Unicode MS" pitchFamily="34" charset="-122"/>
                <a:ea typeface="Arial Unicode MS" pitchFamily="34" charset="-122"/>
                <a:cs typeface="Arial Unicode MS" pitchFamily="34" charset="-122"/>
              </a:rPr>
              <a:t> = </a:t>
            </a:r>
          </a:p>
          <a:p>
            <a:r>
              <a:rPr lang="en-US" altLang="zh-CN" sz="2000" dirty="0" err="1">
                <a:latin typeface="Arial Unicode MS" pitchFamily="34" charset="-122"/>
                <a:ea typeface="Arial Unicode MS" pitchFamily="34" charset="-122"/>
                <a:cs typeface="Arial Unicode MS" pitchFamily="34" charset="-122"/>
              </a:rPr>
              <a:t>AreaCode.minlen</a:t>
            </a:r>
            <a:r>
              <a:rPr lang="en-US" altLang="zh-CN" sz="2000" dirty="0">
                <a:latin typeface="Arial Unicode MS" pitchFamily="34" charset="-122"/>
                <a:ea typeface="Arial Unicode MS" pitchFamily="34" charset="-122"/>
                <a:cs typeface="Arial Unicode MS" pitchFamily="34" charset="-122"/>
              </a:rPr>
              <a:t> = </a:t>
            </a:r>
          </a:p>
          <a:p>
            <a:r>
              <a:rPr lang="en-US" altLang="zh-CN" sz="2000" dirty="0" err="1">
                <a:latin typeface="Arial Unicode MS" pitchFamily="34" charset="-122"/>
                <a:ea typeface="Arial Unicode MS" pitchFamily="34" charset="-122"/>
                <a:cs typeface="Arial Unicode MS" pitchFamily="34" charset="-122"/>
              </a:rPr>
              <a:t>AreaCode.maxlen</a:t>
            </a:r>
            <a:r>
              <a:rPr lang="en-US" altLang="zh-CN" sz="2000" dirty="0">
                <a:latin typeface="Arial Unicode MS" pitchFamily="34" charset="-122"/>
                <a:ea typeface="Arial Unicode MS" pitchFamily="34" charset="-122"/>
                <a:cs typeface="Arial Unicode MS" pitchFamily="34" charset="-122"/>
              </a:rPr>
              <a:t> = </a:t>
            </a:r>
          </a:p>
          <a:p>
            <a:r>
              <a:rPr lang="en-US" altLang="zh-CN" sz="2000" dirty="0" err="1">
                <a:latin typeface="Arial Unicode MS" pitchFamily="34" charset="-122"/>
                <a:ea typeface="Arial Unicode MS" pitchFamily="34" charset="-122"/>
                <a:cs typeface="Arial Unicode MS" pitchFamily="34" charset="-122"/>
              </a:rPr>
              <a:t>AreaCode.LineID</a:t>
            </a:r>
            <a:r>
              <a:rPr lang="en-US" altLang="zh-CN" sz="2000" dirty="0">
                <a:latin typeface="Arial Unicode MS" pitchFamily="34" charset="-122"/>
                <a:ea typeface="Arial Unicode MS" pitchFamily="34" charset="-122"/>
                <a:cs typeface="Arial Unicode MS" pitchFamily="34" charset="-122"/>
              </a:rPr>
              <a:t> = </a:t>
            </a:r>
            <a:endParaRPr lang="zh-CN" altLang="en-US" sz="2000" dirty="0">
              <a:latin typeface="Arial Unicode MS" pitchFamily="34" charset="-122"/>
              <a:ea typeface="Arial Unicode MS" pitchFamily="34" charset="-122"/>
              <a:cs typeface="Arial Unicode MS" pitchFamily="34" charset="-122"/>
            </a:endParaRPr>
          </a:p>
        </p:txBody>
      </p:sp>
      <p:pic>
        <p:nvPicPr>
          <p:cNvPr id="12" name="Picture 2" descr="C:\Documents and Settings\Administrator\桌面\Y.png"/>
          <p:cNvPicPr>
            <a:picLocks noChangeAspect="1" noChangeArrowheads="1"/>
          </p:cNvPicPr>
          <p:nvPr/>
        </p:nvPicPr>
        <p:blipFill>
          <a:blip r:embed="rId4" cstate="print"/>
          <a:srcRect/>
          <a:stretch>
            <a:fillRect/>
          </a:stretch>
        </p:blipFill>
        <p:spPr bwMode="auto">
          <a:xfrm>
            <a:off x="5410780" y="1124744"/>
            <a:ext cx="285752" cy="286978"/>
          </a:xfrm>
          <a:prstGeom prst="rect">
            <a:avLst/>
          </a:prstGeom>
          <a:noFill/>
        </p:spPr>
      </p:pic>
      <p:sp>
        <p:nvSpPr>
          <p:cNvPr id="13" name="TextBox 12"/>
          <p:cNvSpPr txBox="1"/>
          <p:nvPr/>
        </p:nvSpPr>
        <p:spPr>
          <a:xfrm>
            <a:off x="5768540" y="1073168"/>
            <a:ext cx="2304256" cy="369332"/>
          </a:xfrm>
          <a:prstGeom prst="rect">
            <a:avLst/>
          </a:prstGeom>
          <a:noFill/>
        </p:spPr>
        <p:txBody>
          <a:bodyPr wrap="square" rtlCol="0">
            <a:spAutoFit/>
          </a:bodyPr>
          <a:lstStyle/>
          <a:p>
            <a:r>
              <a:rPr lang="en-US" altLang="zh-CN" sz="1800" b="1" dirty="0" smtClean="0"/>
              <a:t>CFG used for T3x</a:t>
            </a:r>
            <a:endParaRPr lang="zh-CN" altLang="en-US" sz="1800" b="1" dirty="0"/>
          </a:p>
        </p:txBody>
      </p:sp>
    </p:spTree>
    <p:extLst>
      <p:ext uri="{BB962C8B-B14F-4D97-AF65-F5344CB8AC3E}">
        <p14:creationId xmlns:p14="http://schemas.microsoft.com/office/powerpoint/2010/main" val="2581320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2143108" y="2786058"/>
            <a:ext cx="5472608" cy="707886"/>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a:t>
            </a: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Setting via </a:t>
            </a:r>
            <a:r>
              <a:rPr lang="en-US" altLang="zh-CN" sz="2400" b="1" dirty="0" err="1" smtClean="0">
                <a:solidFill>
                  <a:schemeClr val="bg1"/>
                </a:solidFill>
                <a:latin typeface="Tahoma" pitchFamily="34" charset="0"/>
                <a:cs typeface="Tahoma" pitchFamily="34" charset="0"/>
              </a:rPr>
              <a:t>AutoP</a:t>
            </a:r>
            <a:r>
              <a:rPr lang="en-US" altLang="zh-CN" sz="2400" b="1" dirty="0" smtClean="0">
                <a:solidFill>
                  <a:schemeClr val="bg1"/>
                </a:solidFill>
                <a:latin typeface="Tahoma" pitchFamily="34" charset="0"/>
                <a:cs typeface="Tahoma" pitchFamily="34" charset="0"/>
              </a:rPr>
              <a:t> </a:t>
            </a:r>
            <a:r>
              <a:rPr lang="en-US" altLang="zh-CN" sz="2400" b="1" dirty="0">
                <a:solidFill>
                  <a:schemeClr val="bg1"/>
                </a:solidFill>
                <a:latin typeface="Tahoma" pitchFamily="34" charset="0"/>
                <a:cs typeface="Tahoma" pitchFamily="34" charset="0"/>
              </a:rPr>
              <a:t>—— </a:t>
            </a:r>
            <a:r>
              <a:rPr lang="en-US" altLang="zh-CN" sz="2400" b="1" dirty="0" smtClean="0">
                <a:solidFill>
                  <a:schemeClr val="bg1"/>
                </a:solidFill>
                <a:latin typeface="Tahoma" pitchFamily="34" charset="0"/>
                <a:ea typeface="Tahoma" pitchFamily="34" charset="0"/>
                <a:cs typeface="Tahoma" pitchFamily="34" charset="0"/>
              </a:rPr>
              <a:t>Block Out</a:t>
            </a:r>
            <a:endParaRPr lang="zh-CN" altLang="en-US" sz="2400" b="1" dirty="0">
              <a:solidFill>
                <a:schemeClr val="bg1"/>
              </a:solidFill>
              <a:latin typeface="Tahoma" pitchFamily="34" charset="0"/>
              <a:cs typeface="Tahoma" pitchFamily="34" charset="0"/>
            </a:endParaRPr>
          </a:p>
        </p:txBody>
      </p:sp>
      <p:sp>
        <p:nvSpPr>
          <p:cNvPr id="3" name="矩形 2"/>
          <p:cNvSpPr/>
          <p:nvPr/>
        </p:nvSpPr>
        <p:spPr>
          <a:xfrm>
            <a:off x="611560" y="1224499"/>
            <a:ext cx="4032448" cy="3693319"/>
          </a:xfrm>
          <a:prstGeom prst="rect">
            <a:avLst/>
          </a:prstGeom>
        </p:spPr>
        <p:txBody>
          <a:bodyPr wrap="square">
            <a:spAutoFit/>
          </a:bodyPr>
          <a:lstStyle/>
          <a:p>
            <a:r>
              <a:rPr lang="en-US" altLang="zh-CN" sz="1800" dirty="0"/>
              <a:t>[ </a:t>
            </a:r>
            <a:r>
              <a:rPr lang="en-US" altLang="zh-CN" sz="1800" dirty="0" err="1"/>
              <a:t>BlockOut</a:t>
            </a:r>
            <a:r>
              <a:rPr lang="en-US" altLang="zh-CN" sz="1800" dirty="0"/>
              <a:t> ]</a:t>
            </a:r>
          </a:p>
          <a:p>
            <a:r>
              <a:rPr lang="en-US" altLang="zh-CN" sz="1800" dirty="0"/>
              <a:t>path = /</a:t>
            </a:r>
            <a:r>
              <a:rPr lang="en-US" altLang="zh-CN" sz="1800" dirty="0" err="1"/>
              <a:t>config</a:t>
            </a:r>
            <a:r>
              <a:rPr lang="en-US" altLang="zh-CN" sz="1800" dirty="0"/>
              <a:t>/</a:t>
            </a:r>
            <a:r>
              <a:rPr lang="en-US" altLang="zh-CN" sz="1800" dirty="0" err="1"/>
              <a:t>DialRule</a:t>
            </a:r>
            <a:r>
              <a:rPr lang="en-US" altLang="zh-CN" sz="1800" dirty="0"/>
              <a:t>/</a:t>
            </a:r>
            <a:r>
              <a:rPr lang="en-US" altLang="zh-CN" sz="1800" dirty="0" err="1"/>
              <a:t>BlockOut.cfg</a:t>
            </a:r>
            <a:endParaRPr lang="en-US" altLang="zh-CN" sz="1800" dirty="0"/>
          </a:p>
          <a:p>
            <a:r>
              <a:rPr lang="en-US" altLang="zh-CN" sz="1800" dirty="0"/>
              <a:t>#Set Block Out number.</a:t>
            </a:r>
          </a:p>
          <a:p>
            <a:r>
              <a:rPr lang="en-US" altLang="zh-CN" sz="1800" dirty="0"/>
              <a:t>1 = </a:t>
            </a:r>
          </a:p>
          <a:p>
            <a:r>
              <a:rPr lang="en-US" altLang="zh-CN" sz="1800" dirty="0"/>
              <a:t>2 = </a:t>
            </a:r>
          </a:p>
          <a:p>
            <a:r>
              <a:rPr lang="en-US" altLang="zh-CN" sz="1800" dirty="0"/>
              <a:t>3 = </a:t>
            </a:r>
          </a:p>
          <a:p>
            <a:r>
              <a:rPr lang="en-US" altLang="zh-CN" sz="1800" dirty="0"/>
              <a:t>4 = </a:t>
            </a:r>
          </a:p>
          <a:p>
            <a:r>
              <a:rPr lang="en-US" altLang="zh-CN" sz="1800" dirty="0"/>
              <a:t>5 = </a:t>
            </a:r>
          </a:p>
          <a:p>
            <a:r>
              <a:rPr lang="en-US" altLang="zh-CN" sz="1800" dirty="0"/>
              <a:t>6 = </a:t>
            </a:r>
          </a:p>
          <a:p>
            <a:r>
              <a:rPr lang="en-US" altLang="zh-CN" sz="1800" dirty="0"/>
              <a:t>7 = </a:t>
            </a:r>
          </a:p>
          <a:p>
            <a:r>
              <a:rPr lang="en-US" altLang="zh-CN" sz="1800" dirty="0"/>
              <a:t>8 = </a:t>
            </a:r>
          </a:p>
          <a:p>
            <a:r>
              <a:rPr lang="en-US" altLang="zh-CN" sz="1800" dirty="0"/>
              <a:t>9 = </a:t>
            </a:r>
          </a:p>
          <a:p>
            <a:r>
              <a:rPr lang="en-US" altLang="zh-CN" sz="1800" dirty="0"/>
              <a:t>10 = </a:t>
            </a:r>
            <a:endParaRPr lang="zh-CN" altLang="en-US" sz="1800" dirty="0"/>
          </a:p>
        </p:txBody>
      </p:sp>
      <p:pic>
        <p:nvPicPr>
          <p:cNvPr id="6" name="Picture 2" descr="C:\Documents and Settings\Administrator\桌面\Y.png"/>
          <p:cNvPicPr>
            <a:picLocks noChangeAspect="1" noChangeArrowheads="1"/>
          </p:cNvPicPr>
          <p:nvPr/>
        </p:nvPicPr>
        <p:blipFill>
          <a:blip r:embed="rId4" cstate="print"/>
          <a:srcRect/>
          <a:stretch>
            <a:fillRect/>
          </a:stretch>
        </p:blipFill>
        <p:spPr bwMode="auto">
          <a:xfrm>
            <a:off x="1013592" y="918211"/>
            <a:ext cx="285752" cy="286978"/>
          </a:xfrm>
          <a:prstGeom prst="rect">
            <a:avLst/>
          </a:prstGeom>
          <a:noFill/>
        </p:spPr>
      </p:pic>
      <p:sp>
        <p:nvSpPr>
          <p:cNvPr id="7" name="TextBox 6"/>
          <p:cNvSpPr txBox="1"/>
          <p:nvPr/>
        </p:nvSpPr>
        <p:spPr>
          <a:xfrm>
            <a:off x="1371352" y="866635"/>
            <a:ext cx="2304256" cy="369332"/>
          </a:xfrm>
          <a:prstGeom prst="rect">
            <a:avLst/>
          </a:prstGeom>
          <a:noFill/>
        </p:spPr>
        <p:txBody>
          <a:bodyPr wrap="square" rtlCol="0">
            <a:spAutoFit/>
          </a:bodyPr>
          <a:lstStyle/>
          <a:p>
            <a:r>
              <a:rPr lang="en-US" altLang="zh-CN" sz="1800" b="1" dirty="0" smtClean="0"/>
              <a:t>CFG used for T2x</a:t>
            </a:r>
            <a:endParaRPr lang="zh-CN" altLang="en-US" sz="1800" b="1" dirty="0"/>
          </a:p>
        </p:txBody>
      </p:sp>
      <p:pic>
        <p:nvPicPr>
          <p:cNvPr id="8" name="Picture 2" descr="C:\Documents and Settings\Administrator\桌面\Y.png"/>
          <p:cNvPicPr>
            <a:picLocks noChangeAspect="1" noChangeArrowheads="1"/>
          </p:cNvPicPr>
          <p:nvPr/>
        </p:nvPicPr>
        <p:blipFill>
          <a:blip r:embed="rId4" cstate="print"/>
          <a:srcRect/>
          <a:stretch>
            <a:fillRect/>
          </a:stretch>
        </p:blipFill>
        <p:spPr bwMode="auto">
          <a:xfrm>
            <a:off x="2627784" y="4903523"/>
            <a:ext cx="285752" cy="286978"/>
          </a:xfrm>
          <a:prstGeom prst="rect">
            <a:avLst/>
          </a:prstGeom>
          <a:noFill/>
        </p:spPr>
      </p:pic>
      <p:sp>
        <p:nvSpPr>
          <p:cNvPr id="9" name="TextBox 8"/>
          <p:cNvSpPr txBox="1"/>
          <p:nvPr/>
        </p:nvSpPr>
        <p:spPr>
          <a:xfrm>
            <a:off x="2985544" y="4861100"/>
            <a:ext cx="2592288" cy="369332"/>
          </a:xfrm>
          <a:prstGeom prst="rect">
            <a:avLst/>
          </a:prstGeom>
          <a:noFill/>
        </p:spPr>
        <p:txBody>
          <a:bodyPr wrap="square" rtlCol="0">
            <a:spAutoFit/>
          </a:bodyPr>
          <a:lstStyle/>
          <a:p>
            <a:r>
              <a:rPr lang="en-US" altLang="zh-CN" sz="1800" b="1" dirty="0" smtClean="0"/>
              <a:t>CFG used for VP530</a:t>
            </a:r>
            <a:endParaRPr lang="zh-CN" altLang="en-US" sz="1800" b="1" dirty="0"/>
          </a:p>
        </p:txBody>
      </p:sp>
      <p:sp>
        <p:nvSpPr>
          <p:cNvPr id="4" name="矩形 3"/>
          <p:cNvSpPr/>
          <p:nvPr/>
        </p:nvSpPr>
        <p:spPr>
          <a:xfrm>
            <a:off x="2501652" y="5470591"/>
            <a:ext cx="3307316" cy="923330"/>
          </a:xfrm>
          <a:prstGeom prst="rect">
            <a:avLst/>
          </a:prstGeom>
        </p:spPr>
        <p:txBody>
          <a:bodyPr wrap="none">
            <a:spAutoFit/>
          </a:bodyPr>
          <a:lstStyle/>
          <a:p>
            <a:r>
              <a:rPr lang="en-US" altLang="zh-CN" sz="1800" dirty="0"/>
              <a:t>#!</a:t>
            </a:r>
            <a:r>
              <a:rPr lang="en-US" altLang="zh-CN" sz="1800" dirty="0" smtClean="0"/>
              <a:t>version:1.0.0.1</a:t>
            </a:r>
          </a:p>
          <a:p>
            <a:r>
              <a:rPr lang="en-US" altLang="zh-CN" sz="1800" dirty="0" err="1" smtClean="0"/>
              <a:t>dialplan.block_out.line_id.X</a:t>
            </a:r>
            <a:r>
              <a:rPr lang="en-US" altLang="zh-CN" sz="1800" dirty="0" smtClean="0"/>
              <a:t>   =</a:t>
            </a:r>
          </a:p>
          <a:p>
            <a:r>
              <a:rPr lang="en-US" altLang="zh-CN" sz="1800" dirty="0" err="1"/>
              <a:t>dialplan.block_out.number.X</a:t>
            </a:r>
            <a:r>
              <a:rPr lang="en-US" altLang="zh-CN" sz="1800" dirty="0"/>
              <a:t> =</a:t>
            </a:r>
            <a:endParaRPr lang="zh-CN" altLang="en-US" sz="1800" dirty="0"/>
          </a:p>
        </p:txBody>
      </p:sp>
      <p:sp>
        <p:nvSpPr>
          <p:cNvPr id="11" name="矩形 10"/>
          <p:cNvSpPr/>
          <p:nvPr/>
        </p:nvSpPr>
        <p:spPr>
          <a:xfrm>
            <a:off x="4660652" y="1224499"/>
            <a:ext cx="4032448" cy="3416320"/>
          </a:xfrm>
          <a:prstGeom prst="rect">
            <a:avLst/>
          </a:prstGeom>
        </p:spPr>
        <p:txBody>
          <a:bodyPr wrap="square">
            <a:spAutoFit/>
          </a:bodyPr>
          <a:lstStyle/>
          <a:p>
            <a:r>
              <a:rPr lang="en-US" altLang="zh-CN" sz="1800" dirty="0"/>
              <a:t>[ </a:t>
            </a:r>
            <a:r>
              <a:rPr lang="en-US" altLang="zh-CN" sz="1800" dirty="0" err="1"/>
              <a:t>cfg</a:t>
            </a:r>
            <a:r>
              <a:rPr lang="en-US" altLang="zh-CN" sz="1800" dirty="0"/>
              <a:t>:/phone/</a:t>
            </a:r>
            <a:r>
              <a:rPr lang="en-US" altLang="zh-CN" sz="1800" dirty="0" err="1"/>
              <a:t>config</a:t>
            </a:r>
            <a:r>
              <a:rPr lang="en-US" altLang="zh-CN" sz="1800" dirty="0"/>
              <a:t>/</a:t>
            </a:r>
            <a:r>
              <a:rPr lang="en-US" altLang="zh-CN" sz="1800" dirty="0" err="1"/>
              <a:t>user.ini,reboot</a:t>
            </a:r>
            <a:r>
              <a:rPr lang="en-US" altLang="zh-CN" sz="1800" dirty="0"/>
              <a:t>=0 ]</a:t>
            </a:r>
          </a:p>
          <a:p>
            <a:endParaRPr lang="en-US" altLang="zh-CN" sz="1800" dirty="0"/>
          </a:p>
          <a:p>
            <a:r>
              <a:rPr lang="en-US" altLang="zh-CN" sz="1800" dirty="0"/>
              <a:t>BlockOut.1 = </a:t>
            </a:r>
          </a:p>
          <a:p>
            <a:r>
              <a:rPr lang="en-US" altLang="zh-CN" sz="1800" dirty="0"/>
              <a:t>BlockOut.2 = </a:t>
            </a:r>
          </a:p>
          <a:p>
            <a:r>
              <a:rPr lang="en-US" altLang="zh-CN" sz="1800" dirty="0"/>
              <a:t>BlockOut.3 = </a:t>
            </a:r>
          </a:p>
          <a:p>
            <a:r>
              <a:rPr lang="en-US" altLang="zh-CN" sz="1800" dirty="0"/>
              <a:t>BlockOut.4 = </a:t>
            </a:r>
          </a:p>
          <a:p>
            <a:r>
              <a:rPr lang="en-US" altLang="zh-CN" sz="1800" dirty="0"/>
              <a:t>BlockOut.5 = </a:t>
            </a:r>
          </a:p>
          <a:p>
            <a:r>
              <a:rPr lang="en-US" altLang="zh-CN" sz="1800" dirty="0"/>
              <a:t>BlockOut.6 = </a:t>
            </a:r>
          </a:p>
          <a:p>
            <a:r>
              <a:rPr lang="en-US" altLang="zh-CN" sz="1800" dirty="0"/>
              <a:t>BlockOut.7 = </a:t>
            </a:r>
          </a:p>
          <a:p>
            <a:r>
              <a:rPr lang="en-US" altLang="zh-CN" sz="1800" dirty="0"/>
              <a:t>BlockOut.8 = </a:t>
            </a:r>
          </a:p>
          <a:p>
            <a:r>
              <a:rPr lang="en-US" altLang="zh-CN" sz="1800" dirty="0"/>
              <a:t>BlockOut.9 = </a:t>
            </a:r>
          </a:p>
          <a:p>
            <a:r>
              <a:rPr lang="en-US" altLang="zh-CN" sz="1800" dirty="0"/>
              <a:t>BlockOut.10 = </a:t>
            </a:r>
            <a:endParaRPr lang="zh-CN" altLang="en-US" sz="1800" dirty="0"/>
          </a:p>
        </p:txBody>
      </p:sp>
      <p:pic>
        <p:nvPicPr>
          <p:cNvPr id="12" name="Picture 2" descr="C:\Documents and Settings\Administrator\桌面\Y.png"/>
          <p:cNvPicPr>
            <a:picLocks noChangeAspect="1" noChangeArrowheads="1"/>
          </p:cNvPicPr>
          <p:nvPr/>
        </p:nvPicPr>
        <p:blipFill>
          <a:blip r:embed="rId4" cstate="print"/>
          <a:srcRect/>
          <a:stretch>
            <a:fillRect/>
          </a:stretch>
        </p:blipFill>
        <p:spPr bwMode="auto">
          <a:xfrm>
            <a:off x="5062684" y="918211"/>
            <a:ext cx="285752" cy="286978"/>
          </a:xfrm>
          <a:prstGeom prst="rect">
            <a:avLst/>
          </a:prstGeom>
          <a:noFill/>
        </p:spPr>
      </p:pic>
      <p:sp>
        <p:nvSpPr>
          <p:cNvPr id="13" name="TextBox 12"/>
          <p:cNvSpPr txBox="1"/>
          <p:nvPr/>
        </p:nvSpPr>
        <p:spPr>
          <a:xfrm>
            <a:off x="5420444" y="866635"/>
            <a:ext cx="2304256" cy="369332"/>
          </a:xfrm>
          <a:prstGeom prst="rect">
            <a:avLst/>
          </a:prstGeom>
          <a:noFill/>
        </p:spPr>
        <p:txBody>
          <a:bodyPr wrap="square" rtlCol="0">
            <a:spAutoFit/>
          </a:bodyPr>
          <a:lstStyle/>
          <a:p>
            <a:r>
              <a:rPr lang="en-US" altLang="zh-CN" sz="1800" b="1" dirty="0" smtClean="0"/>
              <a:t>CFG used for T3x</a:t>
            </a:r>
            <a:endParaRPr lang="zh-CN" altLang="en-US" sz="1800" b="1" dirty="0"/>
          </a:p>
        </p:txBody>
      </p:sp>
    </p:spTree>
    <p:extLst>
      <p:ext uri="{BB962C8B-B14F-4D97-AF65-F5344CB8AC3E}">
        <p14:creationId xmlns:p14="http://schemas.microsoft.com/office/powerpoint/2010/main" val="1923550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86116" y="2500306"/>
            <a:ext cx="1672253" cy="1015663"/>
          </a:xfrm>
          <a:prstGeom prst="rect">
            <a:avLst/>
          </a:prstGeom>
          <a:noFill/>
        </p:spPr>
        <p:txBody>
          <a:bodyPr wrap="none" rtlCol="0">
            <a:spAutoFit/>
          </a:bodyPr>
          <a:lstStyle/>
          <a:p>
            <a:r>
              <a:rPr lang="en-US" altLang="zh-CN" sz="6000" dirty="0" smtClean="0">
                <a:latin typeface="+mn-lt"/>
              </a:rPr>
              <a:t>Q&amp;A</a:t>
            </a:r>
            <a:endParaRPr lang="zh-CN" altLang="en-US" sz="600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4"/>
          <p:cNvSpPr txBox="1">
            <a:spLocks noChangeArrowheads="1"/>
          </p:cNvSpPr>
          <p:nvPr/>
        </p:nvSpPr>
        <p:spPr bwMode="auto">
          <a:xfrm>
            <a:off x="34924" y="44450"/>
            <a:ext cx="5329163" cy="553998"/>
          </a:xfrm>
          <a:prstGeom prst="rect">
            <a:avLst/>
          </a:prstGeom>
          <a:noFill/>
          <a:ln w="9525">
            <a:noFill/>
            <a:miter lim="800000"/>
            <a:headEnd/>
            <a:tailEnd/>
          </a:ln>
        </p:spPr>
        <p:txBody>
          <a:bodyPr wrap="square">
            <a:spAutoFit/>
          </a:bodyPr>
          <a:lstStyle/>
          <a:p>
            <a:r>
              <a:rPr lang="en-US" altLang="zh-CN" sz="3000" b="1" dirty="0" smtClean="0">
                <a:solidFill>
                  <a:prstClr val="white"/>
                </a:solidFill>
                <a:latin typeface="Tahoma" pitchFamily="34" charset="0"/>
                <a:ea typeface="Tahoma" pitchFamily="34" charset="0"/>
                <a:cs typeface="Tahoma" pitchFamily="34" charset="0"/>
              </a:rPr>
              <a:t>What is Dial Plan</a:t>
            </a:r>
            <a:endParaRPr lang="zh-CN" altLang="en-US" sz="3000" b="1" dirty="0">
              <a:solidFill>
                <a:prstClr val="white"/>
              </a:solidFill>
              <a:latin typeface="Tahoma" pitchFamily="34" charset="0"/>
              <a:cs typeface="Tahoma" pitchFamily="34" charset="0"/>
            </a:endParaRPr>
          </a:p>
        </p:txBody>
      </p:sp>
      <p:sp>
        <p:nvSpPr>
          <p:cNvPr id="16386" name="AutoShape 35"/>
          <p:cNvSpPr>
            <a:spLocks noChangeArrowheads="1"/>
          </p:cNvSpPr>
          <p:nvPr/>
        </p:nvSpPr>
        <p:spPr bwMode="auto">
          <a:xfrm>
            <a:off x="889973" y="2400061"/>
            <a:ext cx="7776864" cy="2582281"/>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400" b="1" dirty="0" smtClean="0">
                <a:solidFill>
                  <a:prstClr val="black"/>
                </a:solidFill>
                <a:latin typeface="Tahoma" pitchFamily="34" charset="0"/>
                <a:ea typeface="Tahoma" pitchFamily="34" charset="0"/>
                <a:cs typeface="Tahoma" pitchFamily="34" charset="0"/>
              </a:rPr>
              <a:t>Dial Plan (in V60 or higher FW) includes four parts:</a:t>
            </a:r>
          </a:p>
          <a:p>
            <a:endParaRPr lang="en-US" altLang="zh-CN" sz="2000" b="1" dirty="0" smtClean="0">
              <a:solidFill>
                <a:prstClr val="black"/>
              </a:solidFill>
              <a:latin typeface="Tahoma" pitchFamily="34" charset="0"/>
              <a:ea typeface="Tahoma" pitchFamily="34" charset="0"/>
              <a:cs typeface="Tahoma" pitchFamily="34" charset="0"/>
            </a:endParaRPr>
          </a:p>
          <a:p>
            <a:r>
              <a:rPr lang="en-US" altLang="zh-CN" sz="2000" b="1" dirty="0" smtClean="0">
                <a:solidFill>
                  <a:prstClr val="black"/>
                </a:solidFill>
                <a:latin typeface="Tahoma" pitchFamily="34" charset="0"/>
                <a:ea typeface="Tahoma" pitchFamily="34" charset="0"/>
                <a:cs typeface="Tahoma" pitchFamily="34" charset="0"/>
              </a:rPr>
              <a:t>1.  Replace Rule</a:t>
            </a:r>
          </a:p>
          <a:p>
            <a:endParaRPr lang="en-US" altLang="zh-CN" sz="2000" b="1" dirty="0">
              <a:solidFill>
                <a:prstClr val="black"/>
              </a:solidFill>
              <a:latin typeface="Tahoma" pitchFamily="34" charset="0"/>
              <a:ea typeface="Tahoma" pitchFamily="34" charset="0"/>
              <a:cs typeface="Tahoma" pitchFamily="34" charset="0"/>
            </a:endParaRPr>
          </a:p>
          <a:p>
            <a:r>
              <a:rPr lang="en-US" altLang="zh-CN" sz="2000" b="1" dirty="0" smtClean="0">
                <a:solidFill>
                  <a:prstClr val="black"/>
                </a:solidFill>
                <a:latin typeface="Tahoma" pitchFamily="34" charset="0"/>
                <a:ea typeface="Tahoma" pitchFamily="34" charset="0"/>
                <a:cs typeface="Tahoma" pitchFamily="34" charset="0"/>
              </a:rPr>
              <a:t>2.  Dial-now</a:t>
            </a:r>
          </a:p>
          <a:p>
            <a:endParaRPr lang="en-US" altLang="zh-CN" sz="2000" b="1" dirty="0">
              <a:solidFill>
                <a:prstClr val="black"/>
              </a:solidFill>
              <a:latin typeface="Tahoma" pitchFamily="34" charset="0"/>
              <a:ea typeface="Tahoma" pitchFamily="34" charset="0"/>
              <a:cs typeface="Tahoma" pitchFamily="34" charset="0"/>
            </a:endParaRPr>
          </a:p>
          <a:p>
            <a:r>
              <a:rPr lang="en-US" altLang="zh-CN" sz="2000" b="1" dirty="0" smtClean="0">
                <a:solidFill>
                  <a:prstClr val="black"/>
                </a:solidFill>
                <a:latin typeface="Tahoma" pitchFamily="34" charset="0"/>
                <a:ea typeface="Tahoma" pitchFamily="34" charset="0"/>
                <a:cs typeface="Tahoma" pitchFamily="34" charset="0"/>
              </a:rPr>
              <a:t>3.  Area Code</a:t>
            </a:r>
          </a:p>
          <a:p>
            <a:endParaRPr lang="en-US" altLang="zh-CN" sz="2000" b="1" dirty="0">
              <a:solidFill>
                <a:prstClr val="black"/>
              </a:solidFill>
              <a:latin typeface="Tahoma" pitchFamily="34" charset="0"/>
              <a:ea typeface="Tahoma" pitchFamily="34" charset="0"/>
              <a:cs typeface="Tahoma" pitchFamily="34" charset="0"/>
            </a:endParaRPr>
          </a:p>
          <a:p>
            <a:r>
              <a:rPr lang="en-US" altLang="zh-CN" sz="2000" b="1" dirty="0" smtClean="0">
                <a:solidFill>
                  <a:prstClr val="black"/>
                </a:solidFill>
                <a:latin typeface="Tahoma" pitchFamily="34" charset="0"/>
                <a:ea typeface="Tahoma" pitchFamily="34" charset="0"/>
                <a:cs typeface="Tahoma" pitchFamily="34" charset="0"/>
              </a:rPr>
              <a:t>4.  Block Out</a:t>
            </a:r>
          </a:p>
        </p:txBody>
      </p:sp>
      <p:pic>
        <p:nvPicPr>
          <p:cNvPr id="17" name="Picture 2" descr="C:\Documents and Settings\Administrator\桌面\Y.png"/>
          <p:cNvPicPr>
            <a:picLocks noChangeAspect="1" noChangeArrowheads="1"/>
          </p:cNvPicPr>
          <p:nvPr/>
        </p:nvPicPr>
        <p:blipFill>
          <a:blip r:embed="rId3" cstate="print"/>
          <a:srcRect/>
          <a:stretch>
            <a:fillRect/>
          </a:stretch>
        </p:blipFill>
        <p:spPr bwMode="auto">
          <a:xfrm>
            <a:off x="584416" y="2365399"/>
            <a:ext cx="285752" cy="286978"/>
          </a:xfrm>
          <a:prstGeom prst="rect">
            <a:avLst/>
          </a:prstGeom>
          <a:noFill/>
        </p:spPr>
      </p:pic>
      <p:sp>
        <p:nvSpPr>
          <p:cNvPr id="11" name="AutoShape 35"/>
          <p:cNvSpPr>
            <a:spLocks noChangeArrowheads="1"/>
          </p:cNvSpPr>
          <p:nvPr/>
        </p:nvSpPr>
        <p:spPr bwMode="auto">
          <a:xfrm>
            <a:off x="860644" y="1330300"/>
            <a:ext cx="7653758" cy="576262"/>
          </a:xfrm>
          <a:prstGeom prst="roundRect">
            <a:avLst>
              <a:gd name="adj" fmla="val 16667"/>
            </a:avLst>
          </a:prstGeom>
          <a:noFill/>
          <a:ln w="9525">
            <a:noFill/>
            <a:round/>
            <a:headEnd/>
            <a:tailEnd/>
          </a:ln>
          <a:effectLst>
            <a:prstShdw prst="shdw17" dist="17961" dir="2700000">
              <a:srgbClr val="1C493A"/>
            </a:prstShdw>
          </a:effectLst>
        </p:spPr>
        <p:txBody>
          <a:bodyPr wrap="none" anchor="ctr"/>
          <a:lstStyle/>
          <a:p>
            <a:r>
              <a:rPr lang="en-US" altLang="zh-CN" sz="2000" b="1" dirty="0" smtClean="0">
                <a:solidFill>
                  <a:prstClr val="black"/>
                </a:solidFill>
                <a:latin typeface="Tahoma" pitchFamily="34" charset="0"/>
                <a:ea typeface="Tahoma" pitchFamily="34" charset="0"/>
                <a:cs typeface="Tahoma" pitchFamily="34" charset="0"/>
              </a:rPr>
              <a:t>Intelligent , Convenient and Fast plan to dial numbers  </a:t>
            </a:r>
            <a:endParaRPr lang="en-US" altLang="zh-CN" sz="2000" b="1" dirty="0">
              <a:solidFill>
                <a:prstClr val="black"/>
              </a:solidFill>
              <a:latin typeface="Tahoma" pitchFamily="34" charset="0"/>
              <a:ea typeface="Tahoma" pitchFamily="34" charset="0"/>
              <a:cs typeface="Tahoma" pitchFamily="34" charset="0"/>
            </a:endParaRPr>
          </a:p>
        </p:txBody>
      </p:sp>
      <p:pic>
        <p:nvPicPr>
          <p:cNvPr id="12" name="Picture 2" descr="C:\Documents and Settings\Administrator\桌面\Y.png"/>
          <p:cNvPicPr>
            <a:picLocks noChangeAspect="1" noChangeArrowheads="1"/>
          </p:cNvPicPr>
          <p:nvPr/>
        </p:nvPicPr>
        <p:blipFill>
          <a:blip r:embed="rId3" cstate="print"/>
          <a:srcRect/>
          <a:stretch>
            <a:fillRect/>
          </a:stretch>
        </p:blipFill>
        <p:spPr bwMode="auto">
          <a:xfrm>
            <a:off x="574892" y="1431698"/>
            <a:ext cx="285752" cy="286978"/>
          </a:xfrm>
          <a:prstGeom prst="rect">
            <a:avLst/>
          </a:prstGeom>
          <a:noFill/>
        </p:spPr>
      </p:pic>
    </p:spTree>
    <p:extLst>
      <p:ext uri="{BB962C8B-B14F-4D97-AF65-F5344CB8AC3E}">
        <p14:creationId xmlns:p14="http://schemas.microsoft.com/office/powerpoint/2010/main" val="3225780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1187624" y="2786058"/>
            <a:ext cx="7056784" cy="707886"/>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Why do we use Dial Plan?</a:t>
            </a: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3865962" y="1412776"/>
            <a:ext cx="1454245"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307681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smtClean="0">
                <a:solidFill>
                  <a:schemeClr val="bg1"/>
                </a:solidFill>
                <a:latin typeface="Tahoma" pitchFamily="34" charset="0"/>
                <a:cs typeface="Tahoma" pitchFamily="34" charset="0"/>
              </a:rPr>
              <a:t>Some scenarios of Dial Plan</a:t>
            </a:r>
            <a:endParaRPr lang="zh-CN" altLang="en-US" sz="2400" b="1" dirty="0">
              <a:solidFill>
                <a:schemeClr val="bg1"/>
              </a:solidFill>
              <a:latin typeface="Tahoma" pitchFamily="34" charset="0"/>
              <a:cs typeface="Tahoma" pitchFamily="34" charset="0"/>
            </a:endParaRPr>
          </a:p>
        </p:txBody>
      </p:sp>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28" y="980728"/>
            <a:ext cx="3813010" cy="5373216"/>
          </a:xfrm>
          <a:prstGeom prst="rect">
            <a:avLst/>
          </a:prstGeom>
        </p:spPr>
      </p:pic>
      <p:pic>
        <p:nvPicPr>
          <p:cNvPr id="8" name="Picture 2" descr="C:\Documents and Settings\Administrator\桌面\Y.png"/>
          <p:cNvPicPr>
            <a:picLocks noChangeAspect="1" noChangeArrowheads="1"/>
          </p:cNvPicPr>
          <p:nvPr/>
        </p:nvPicPr>
        <p:blipFill>
          <a:blip r:embed="rId5" cstate="print"/>
          <a:srcRect/>
          <a:stretch>
            <a:fillRect/>
          </a:stretch>
        </p:blipFill>
        <p:spPr bwMode="auto">
          <a:xfrm>
            <a:off x="4303972" y="1401197"/>
            <a:ext cx="285752" cy="286978"/>
          </a:xfrm>
          <a:prstGeom prst="rect">
            <a:avLst/>
          </a:prstGeom>
          <a:noFill/>
        </p:spPr>
      </p:pic>
      <p:sp>
        <p:nvSpPr>
          <p:cNvPr id="6" name="TextBox 5"/>
          <p:cNvSpPr txBox="1"/>
          <p:nvPr/>
        </p:nvSpPr>
        <p:spPr>
          <a:xfrm>
            <a:off x="4716016" y="1338826"/>
            <a:ext cx="4176464" cy="2308324"/>
          </a:xfrm>
          <a:prstGeom prst="rect">
            <a:avLst/>
          </a:prstGeom>
          <a:noFill/>
        </p:spPr>
        <p:txBody>
          <a:bodyPr wrap="square" rtlCol="0">
            <a:spAutoFit/>
          </a:bodyPr>
          <a:lstStyle/>
          <a:p>
            <a:r>
              <a:rPr lang="en-US" altLang="zh-CN" sz="1800" b="1" dirty="0" smtClean="0">
                <a:solidFill>
                  <a:schemeClr val="accent1"/>
                </a:solidFill>
              </a:rPr>
              <a:t>Issue:</a:t>
            </a:r>
          </a:p>
          <a:p>
            <a:r>
              <a:rPr lang="en-US" altLang="zh-CN" sz="1800" dirty="0" smtClean="0"/>
              <a:t>It is very difficult for old people to remember some complex numbers.</a:t>
            </a:r>
          </a:p>
          <a:p>
            <a:endParaRPr lang="en-US" altLang="zh-CN" sz="1800" dirty="0"/>
          </a:p>
          <a:p>
            <a:r>
              <a:rPr lang="en-US" altLang="zh-CN" sz="1800" b="1" dirty="0" smtClean="0">
                <a:solidFill>
                  <a:schemeClr val="accent1"/>
                </a:solidFill>
              </a:rPr>
              <a:t>Solution:</a:t>
            </a:r>
          </a:p>
          <a:p>
            <a:r>
              <a:rPr lang="en-US" altLang="zh-CN" sz="1800" dirty="0" smtClean="0">
                <a:solidFill>
                  <a:srgbClr val="FF0000"/>
                </a:solidFill>
              </a:rPr>
              <a:t>Replace Rule</a:t>
            </a:r>
            <a:r>
              <a:rPr lang="en-US" altLang="zh-CN" sz="1800" dirty="0" smtClean="0"/>
              <a:t> can solve this issue for </a:t>
            </a:r>
            <a:r>
              <a:rPr lang="en-US" altLang="zh-CN" sz="1800" dirty="0"/>
              <a:t>old people, it can help </a:t>
            </a:r>
            <a:r>
              <a:rPr lang="en-US" altLang="zh-CN" sz="1800" dirty="0" smtClean="0"/>
              <a:t>them dial complex numbers easily.</a:t>
            </a:r>
            <a:endParaRPr lang="zh-CN" altLang="en-US" sz="1800" dirty="0"/>
          </a:p>
        </p:txBody>
      </p:sp>
    </p:spTree>
    <p:extLst>
      <p:ext uri="{BB962C8B-B14F-4D97-AF65-F5344CB8AC3E}">
        <p14:creationId xmlns:p14="http://schemas.microsoft.com/office/powerpoint/2010/main" val="234546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Some scenarios of Dial Plan</a:t>
            </a:r>
            <a:endParaRPr lang="zh-CN" altLang="en-US" sz="2400" b="1" dirty="0">
              <a:solidFill>
                <a:schemeClr val="bg1"/>
              </a:solidFill>
              <a:latin typeface="Tahoma" pitchFamily="34" charset="0"/>
              <a:cs typeface="Tahoma" pitchFamily="34" charset="0"/>
            </a:endParaRP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536" y="1329957"/>
            <a:ext cx="3456384" cy="4320480"/>
          </a:xfrm>
          <a:prstGeom prst="rect">
            <a:avLst/>
          </a:prstGeom>
        </p:spPr>
      </p:pic>
      <p:pic>
        <p:nvPicPr>
          <p:cNvPr id="8" name="Picture 2" descr="C:\Documents and Settings\Administrator\桌面\Y.png"/>
          <p:cNvPicPr>
            <a:picLocks noChangeAspect="1" noChangeArrowheads="1"/>
          </p:cNvPicPr>
          <p:nvPr/>
        </p:nvPicPr>
        <p:blipFill>
          <a:blip r:embed="rId5" cstate="print"/>
          <a:srcRect/>
          <a:stretch>
            <a:fillRect/>
          </a:stretch>
        </p:blipFill>
        <p:spPr bwMode="auto">
          <a:xfrm>
            <a:off x="4130952" y="1870592"/>
            <a:ext cx="285752" cy="286978"/>
          </a:xfrm>
          <a:prstGeom prst="rect">
            <a:avLst/>
          </a:prstGeom>
          <a:noFill/>
        </p:spPr>
      </p:pic>
      <p:sp>
        <p:nvSpPr>
          <p:cNvPr id="9" name="TextBox 8"/>
          <p:cNvSpPr txBox="1"/>
          <p:nvPr/>
        </p:nvSpPr>
        <p:spPr>
          <a:xfrm>
            <a:off x="4542996" y="1808221"/>
            <a:ext cx="4176464" cy="2308324"/>
          </a:xfrm>
          <a:prstGeom prst="rect">
            <a:avLst/>
          </a:prstGeom>
          <a:noFill/>
        </p:spPr>
        <p:txBody>
          <a:bodyPr wrap="square" rtlCol="0">
            <a:spAutoFit/>
          </a:bodyPr>
          <a:lstStyle/>
          <a:p>
            <a:r>
              <a:rPr lang="en-US" altLang="zh-CN" sz="1800" b="1" dirty="0" smtClean="0">
                <a:solidFill>
                  <a:schemeClr val="accent1"/>
                </a:solidFill>
              </a:rPr>
              <a:t>Issue:</a:t>
            </a:r>
          </a:p>
          <a:p>
            <a:r>
              <a:rPr lang="en-US" altLang="zh-CN" sz="1800" dirty="0" smtClean="0"/>
              <a:t>Some </a:t>
            </a:r>
            <a:r>
              <a:rPr lang="en-US" altLang="zh-CN" sz="1800" dirty="0"/>
              <a:t>people</a:t>
            </a:r>
            <a:r>
              <a:rPr lang="en-US" altLang="zh-CN" sz="1800" dirty="0" smtClean="0"/>
              <a:t> want to make a call without pressing “Send” button.</a:t>
            </a:r>
          </a:p>
          <a:p>
            <a:endParaRPr lang="en-US" altLang="zh-CN" sz="1800" dirty="0"/>
          </a:p>
          <a:p>
            <a:r>
              <a:rPr lang="en-US" altLang="zh-CN" sz="1800" b="1" dirty="0" smtClean="0">
                <a:solidFill>
                  <a:schemeClr val="accent1"/>
                </a:solidFill>
              </a:rPr>
              <a:t>Solution:</a:t>
            </a:r>
          </a:p>
          <a:p>
            <a:r>
              <a:rPr lang="en-US" altLang="zh-CN" sz="1800" dirty="0" smtClean="0">
                <a:solidFill>
                  <a:srgbClr val="FF0000"/>
                </a:solidFill>
              </a:rPr>
              <a:t>Dial-now</a:t>
            </a:r>
            <a:r>
              <a:rPr lang="en-US" altLang="zh-CN" sz="1800" dirty="0"/>
              <a:t> </a:t>
            </a:r>
            <a:r>
              <a:rPr lang="en-US" altLang="zh-CN" sz="1800" dirty="0" smtClean="0"/>
              <a:t>can make it possible to dial a number </a:t>
            </a:r>
            <a:r>
              <a:rPr lang="en-US" altLang="zh-CN" sz="1800" dirty="0"/>
              <a:t>without pressing </a:t>
            </a:r>
            <a:r>
              <a:rPr lang="en-US" altLang="zh-CN" sz="1800" dirty="0" smtClean="0"/>
              <a:t>“Send” , if the number conforms certain rules.</a:t>
            </a:r>
            <a:endParaRPr lang="zh-CN" altLang="en-US" sz="1800" dirty="0"/>
          </a:p>
        </p:txBody>
      </p:sp>
    </p:spTree>
    <p:extLst>
      <p:ext uri="{BB962C8B-B14F-4D97-AF65-F5344CB8AC3E}">
        <p14:creationId xmlns:p14="http://schemas.microsoft.com/office/powerpoint/2010/main" val="1515089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Some scenarios of Dial Plan</a:t>
            </a:r>
            <a:endParaRPr lang="zh-CN" altLang="en-US" sz="2400" b="1" dirty="0">
              <a:solidFill>
                <a:schemeClr val="bg1"/>
              </a:solidFill>
              <a:latin typeface="Tahoma" pitchFamily="34" charset="0"/>
              <a:cs typeface="Tahoma" pitchFamily="34" charset="0"/>
            </a:endParaRPr>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7" y="1268760"/>
            <a:ext cx="3571875" cy="4667250"/>
          </a:xfrm>
          <a:prstGeom prst="rect">
            <a:avLst/>
          </a:prstGeom>
        </p:spPr>
      </p:pic>
      <p:pic>
        <p:nvPicPr>
          <p:cNvPr id="8" name="Picture 2" descr="C:\Documents and Settings\Administrator\桌面\Y.png"/>
          <p:cNvPicPr>
            <a:picLocks noChangeAspect="1" noChangeArrowheads="1"/>
          </p:cNvPicPr>
          <p:nvPr/>
        </p:nvPicPr>
        <p:blipFill>
          <a:blip r:embed="rId5" cstate="print"/>
          <a:srcRect/>
          <a:stretch>
            <a:fillRect/>
          </a:stretch>
        </p:blipFill>
        <p:spPr bwMode="auto">
          <a:xfrm>
            <a:off x="4303048" y="1694694"/>
            <a:ext cx="285752" cy="286978"/>
          </a:xfrm>
          <a:prstGeom prst="rect">
            <a:avLst/>
          </a:prstGeom>
          <a:noFill/>
        </p:spPr>
      </p:pic>
      <p:sp>
        <p:nvSpPr>
          <p:cNvPr id="9" name="TextBox 8"/>
          <p:cNvSpPr txBox="1"/>
          <p:nvPr/>
        </p:nvSpPr>
        <p:spPr>
          <a:xfrm>
            <a:off x="4588800" y="1589584"/>
            <a:ext cx="4176464" cy="2585323"/>
          </a:xfrm>
          <a:prstGeom prst="rect">
            <a:avLst/>
          </a:prstGeom>
          <a:noFill/>
        </p:spPr>
        <p:txBody>
          <a:bodyPr wrap="square" rtlCol="0">
            <a:spAutoFit/>
          </a:bodyPr>
          <a:lstStyle/>
          <a:p>
            <a:r>
              <a:rPr lang="en-US" altLang="zh-CN" sz="1800" b="1" dirty="0" smtClean="0">
                <a:solidFill>
                  <a:schemeClr val="accent1"/>
                </a:solidFill>
              </a:rPr>
              <a:t>Issue:</a:t>
            </a:r>
          </a:p>
          <a:p>
            <a:r>
              <a:rPr lang="en-US" altLang="zh-CN" sz="1800" dirty="0" smtClean="0"/>
              <a:t>It is inconvenient for business m</a:t>
            </a:r>
            <a:r>
              <a:rPr lang="en-US" altLang="zh-CN" sz="1800" dirty="0"/>
              <a:t>e</a:t>
            </a:r>
            <a:r>
              <a:rPr lang="en-US" altLang="zh-CN" sz="1800" dirty="0" smtClean="0"/>
              <a:t>n to add correct area code before making a call to different areas.</a:t>
            </a:r>
          </a:p>
          <a:p>
            <a:endParaRPr lang="en-US" altLang="zh-CN" sz="1800" dirty="0"/>
          </a:p>
          <a:p>
            <a:r>
              <a:rPr lang="en-US" altLang="zh-CN" sz="1800" b="1" dirty="0" smtClean="0">
                <a:solidFill>
                  <a:schemeClr val="accent1"/>
                </a:solidFill>
              </a:rPr>
              <a:t>Solution:</a:t>
            </a:r>
          </a:p>
          <a:p>
            <a:r>
              <a:rPr lang="en-US" altLang="zh-CN" sz="1800" dirty="0">
                <a:solidFill>
                  <a:srgbClr val="FF0000"/>
                </a:solidFill>
              </a:rPr>
              <a:t>A</a:t>
            </a:r>
            <a:r>
              <a:rPr lang="en-US" altLang="zh-CN" sz="1800" dirty="0" smtClean="0">
                <a:solidFill>
                  <a:srgbClr val="FF0000"/>
                </a:solidFill>
              </a:rPr>
              <a:t>rea Code</a:t>
            </a:r>
            <a:r>
              <a:rPr lang="en-US" altLang="zh-CN" sz="1800" dirty="0" smtClean="0"/>
              <a:t> can </a:t>
            </a:r>
            <a:r>
              <a:rPr lang="en-US" altLang="zh-CN" sz="1800" dirty="0"/>
              <a:t>help </a:t>
            </a:r>
            <a:r>
              <a:rPr lang="en-US" altLang="zh-CN" sz="1800" dirty="0" smtClean="0"/>
              <a:t>them </a:t>
            </a:r>
            <a:r>
              <a:rPr lang="en-US" altLang="zh-CN" sz="1800" dirty="0"/>
              <a:t>dial numbers adding correct area code automatically.</a:t>
            </a:r>
            <a:endParaRPr lang="zh-CN" altLang="en-US" sz="1800" dirty="0"/>
          </a:p>
          <a:p>
            <a:r>
              <a:rPr lang="en-US" altLang="zh-CN" sz="1800" dirty="0" smtClean="0"/>
              <a:t>.</a:t>
            </a:r>
            <a:endParaRPr lang="zh-CN" altLang="en-US" sz="1800" dirty="0"/>
          </a:p>
        </p:txBody>
      </p:sp>
    </p:spTree>
    <p:extLst>
      <p:ext uri="{BB962C8B-B14F-4D97-AF65-F5344CB8AC3E}">
        <p14:creationId xmlns:p14="http://schemas.microsoft.com/office/powerpoint/2010/main" val="475545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6690"/>
            <a:ext cx="8606096" cy="461665"/>
          </a:xfrm>
          <a:prstGeom prst="rect">
            <a:avLst/>
          </a:prstGeom>
          <a:noFill/>
        </p:spPr>
        <p:txBody>
          <a:bodyPr wrap="square" rtlCol="0">
            <a:spAutoFit/>
          </a:bodyPr>
          <a:lstStyle/>
          <a:p>
            <a:r>
              <a:rPr lang="en-US" altLang="zh-CN" sz="2400" b="1" dirty="0">
                <a:solidFill>
                  <a:schemeClr val="bg1"/>
                </a:solidFill>
                <a:latin typeface="Tahoma" pitchFamily="34" charset="0"/>
                <a:cs typeface="Tahoma" pitchFamily="34" charset="0"/>
              </a:rPr>
              <a:t>Some scenarios of Dial Plan</a:t>
            </a:r>
            <a:endParaRPr lang="zh-CN" altLang="en-US" sz="2400" b="1" dirty="0">
              <a:solidFill>
                <a:schemeClr val="bg1"/>
              </a:solidFill>
              <a:latin typeface="Tahoma" pitchFamily="34" charset="0"/>
              <a:cs typeface="Tahoma" pitchFamily="34" charset="0"/>
            </a:endParaRP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917848"/>
            <a:ext cx="3145189" cy="5256584"/>
          </a:xfrm>
          <a:prstGeom prst="rect">
            <a:avLst/>
          </a:prstGeom>
        </p:spPr>
      </p:pic>
      <p:pic>
        <p:nvPicPr>
          <p:cNvPr id="6" name="Picture 2" descr="C:\Documents and Settings\Administrator\桌面\Y.png"/>
          <p:cNvPicPr>
            <a:picLocks noChangeAspect="1" noChangeArrowheads="1"/>
          </p:cNvPicPr>
          <p:nvPr/>
        </p:nvPicPr>
        <p:blipFill>
          <a:blip r:embed="rId5" cstate="print"/>
          <a:srcRect/>
          <a:stretch>
            <a:fillRect/>
          </a:stretch>
        </p:blipFill>
        <p:spPr bwMode="auto">
          <a:xfrm>
            <a:off x="4308108" y="1555909"/>
            <a:ext cx="285752" cy="286978"/>
          </a:xfrm>
          <a:prstGeom prst="rect">
            <a:avLst/>
          </a:prstGeom>
          <a:noFill/>
        </p:spPr>
      </p:pic>
      <p:sp>
        <p:nvSpPr>
          <p:cNvPr id="8" name="TextBox 7"/>
          <p:cNvSpPr txBox="1"/>
          <p:nvPr/>
        </p:nvSpPr>
        <p:spPr>
          <a:xfrm>
            <a:off x="4593860" y="1525360"/>
            <a:ext cx="4176464" cy="2031325"/>
          </a:xfrm>
          <a:prstGeom prst="rect">
            <a:avLst/>
          </a:prstGeom>
          <a:noFill/>
        </p:spPr>
        <p:txBody>
          <a:bodyPr wrap="square" rtlCol="0">
            <a:spAutoFit/>
          </a:bodyPr>
          <a:lstStyle/>
          <a:p>
            <a:r>
              <a:rPr lang="en-US" altLang="zh-CN" sz="1800" b="1" dirty="0" smtClean="0">
                <a:solidFill>
                  <a:schemeClr val="accent1"/>
                </a:solidFill>
              </a:rPr>
              <a:t>Issue:</a:t>
            </a:r>
          </a:p>
          <a:p>
            <a:r>
              <a:rPr lang="en-US" altLang="zh-CN" sz="1800" dirty="0" smtClean="0"/>
              <a:t>Some bosses don’t want their staffs to dial some forbidden numbers.</a:t>
            </a:r>
          </a:p>
          <a:p>
            <a:endParaRPr lang="en-US" altLang="zh-CN" sz="1800" dirty="0"/>
          </a:p>
          <a:p>
            <a:r>
              <a:rPr lang="en-US" altLang="zh-CN" sz="1800" b="1" dirty="0" smtClean="0">
                <a:solidFill>
                  <a:schemeClr val="accent1"/>
                </a:solidFill>
              </a:rPr>
              <a:t>Solution:</a:t>
            </a:r>
          </a:p>
          <a:p>
            <a:r>
              <a:rPr lang="en-US" altLang="zh-CN" sz="1800" dirty="0" smtClean="0">
                <a:solidFill>
                  <a:srgbClr val="FF0000"/>
                </a:solidFill>
              </a:rPr>
              <a:t>Block Out</a:t>
            </a:r>
            <a:r>
              <a:rPr lang="en-US" altLang="zh-CN" sz="1800" dirty="0" smtClean="0"/>
              <a:t> can forbid </a:t>
            </a:r>
            <a:r>
              <a:rPr lang="en-US" altLang="zh-CN" sz="1800" dirty="0"/>
              <a:t>others to dial some </a:t>
            </a:r>
            <a:r>
              <a:rPr lang="en-US" altLang="zh-CN" sz="1800" dirty="0" smtClean="0"/>
              <a:t>numbers in the Block </a:t>
            </a:r>
            <a:r>
              <a:rPr lang="en-US" altLang="zh-CN" sz="1800" dirty="0"/>
              <a:t>O</a:t>
            </a:r>
            <a:r>
              <a:rPr lang="en-US" altLang="zh-CN" sz="1800" dirty="0" smtClean="0"/>
              <a:t>ut list.</a:t>
            </a:r>
            <a:endParaRPr lang="zh-CN" altLang="en-US" sz="1800" dirty="0"/>
          </a:p>
        </p:txBody>
      </p:sp>
    </p:spTree>
    <p:extLst>
      <p:ext uri="{BB962C8B-B14F-4D97-AF65-F5344CB8AC3E}">
        <p14:creationId xmlns:p14="http://schemas.microsoft.com/office/powerpoint/2010/main" val="559001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539552" y="2708920"/>
            <a:ext cx="9793088" cy="1446550"/>
          </a:xfrm>
          <a:prstGeom prst="rect">
            <a:avLst/>
          </a:prstGeom>
          <a:noFill/>
        </p:spPr>
        <p:txBody>
          <a:bodyPr wrap="square" rtlCol="0">
            <a:spAutoFit/>
          </a:bodyPr>
          <a:lstStyle/>
          <a:p>
            <a:pPr marL="342900" indent="-342900" eaLnBrk="0" hangingPunct="0">
              <a:spcBef>
                <a:spcPct val="20000"/>
              </a:spcBef>
              <a:defRPr/>
            </a:pPr>
            <a:r>
              <a:rPr lang="en-US" altLang="zh-CN" sz="4000" b="1" dirty="0" smtClean="0">
                <a:solidFill>
                  <a:prstClr val="black">
                    <a:lumMod val="75000"/>
                    <a:lumOff val="25000"/>
                  </a:prstClr>
                </a:solidFill>
                <a:latin typeface="Tahoma" pitchFamily="34" charset="0"/>
                <a:ea typeface="Tahoma" pitchFamily="34" charset="0"/>
                <a:cs typeface="Tahoma" pitchFamily="34" charset="0"/>
              </a:rPr>
              <a:t> </a:t>
            </a:r>
            <a:r>
              <a:rPr lang="en-US" altLang="zh-CN" sz="3600" b="1" dirty="0" smtClean="0">
                <a:solidFill>
                  <a:prstClr val="black"/>
                </a:solidFill>
                <a:latin typeface="Tahoma" pitchFamily="34" charset="0"/>
                <a:ea typeface="Tahoma" pitchFamily="34" charset="0"/>
                <a:cs typeface="Tahoma" pitchFamily="34" charset="0"/>
              </a:rPr>
              <a:t>How </a:t>
            </a:r>
            <a:r>
              <a:rPr lang="en-US" altLang="zh-CN" sz="3600" b="1" dirty="0">
                <a:solidFill>
                  <a:prstClr val="black"/>
                </a:solidFill>
                <a:latin typeface="Tahoma" pitchFamily="34" charset="0"/>
                <a:ea typeface="Tahoma" pitchFamily="34" charset="0"/>
                <a:cs typeface="Tahoma" pitchFamily="34" charset="0"/>
              </a:rPr>
              <a:t>to set Dial Plan </a:t>
            </a:r>
            <a:r>
              <a:rPr lang="en-US" altLang="zh-CN" sz="3600" b="1" dirty="0" smtClean="0">
                <a:solidFill>
                  <a:prstClr val="black"/>
                </a:solidFill>
                <a:latin typeface="Tahoma" pitchFamily="34" charset="0"/>
                <a:ea typeface="Tahoma" pitchFamily="34" charset="0"/>
                <a:cs typeface="Tahoma" pitchFamily="34" charset="0"/>
              </a:rPr>
              <a:t>via </a:t>
            </a:r>
            <a:r>
              <a:rPr lang="en-US" altLang="zh-CN" sz="3600" b="1" dirty="0">
                <a:solidFill>
                  <a:prstClr val="black"/>
                </a:solidFill>
                <a:latin typeface="Tahoma" pitchFamily="34" charset="0"/>
                <a:ea typeface="Tahoma" pitchFamily="34" charset="0"/>
                <a:cs typeface="Tahoma" pitchFamily="34" charset="0"/>
              </a:rPr>
              <a:t>web page</a:t>
            </a:r>
          </a:p>
          <a:p>
            <a:pPr marL="342900" indent="-342900" eaLnBrk="0" hangingPunct="0">
              <a:spcBef>
                <a:spcPct val="20000"/>
              </a:spcBef>
              <a:defRPr/>
            </a:pPr>
            <a:endParaRPr lang="zh-CN" altLang="en-US" sz="4000" b="1" dirty="0">
              <a:solidFill>
                <a:prstClr val="black">
                  <a:lumMod val="75000"/>
                  <a:lumOff val="25000"/>
                </a:prstClr>
              </a:solidFill>
              <a:latin typeface="Tahoma" pitchFamily="34" charset="0"/>
              <a:ea typeface="微软雅黑" pitchFamily="34" charset="-122"/>
              <a:cs typeface="Tahoma" pitchFamily="34" charset="0"/>
            </a:endParaRPr>
          </a:p>
        </p:txBody>
      </p:sp>
      <p:pic>
        <p:nvPicPr>
          <p:cNvPr id="1026" name="Picture 2" descr="\\192.168.1.30\营销中心\市场宣传部\客户，合作伙伴及运营商logo\TI.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7422900" y="-858678"/>
            <a:ext cx="333306"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47467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9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21526</TotalTime>
  <Words>1809</Words>
  <Application>Microsoft Office PowerPoint</Application>
  <PresentationFormat>全屏显示(4:3)</PresentationFormat>
  <Paragraphs>242</Paragraphs>
  <Slides>25</Slides>
  <Notes>25</Notes>
  <HiddenSlides>0</HiddenSlides>
  <MMClips>0</MMClips>
  <ScaleCrop>false</ScaleCrop>
  <HeadingPairs>
    <vt:vector size="4" baseType="variant">
      <vt:variant>
        <vt:lpstr>主题</vt:lpstr>
      </vt:variant>
      <vt:variant>
        <vt:i4>2</vt:i4>
      </vt:variant>
      <vt:variant>
        <vt:lpstr>幻灯片标题</vt:lpstr>
      </vt:variant>
      <vt:variant>
        <vt:i4>25</vt:i4>
      </vt:variant>
    </vt:vector>
  </HeadingPairs>
  <TitlesOfParts>
    <vt:vector size="27" baseType="lpstr">
      <vt:lpstr>1_Office 主题</vt:lpstr>
      <vt:lpstr>9_Office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Setting via web page ——  Replace Rule</vt:lpstr>
      <vt:lpstr>Setting via web page ——  Replace Rule</vt:lpstr>
      <vt:lpstr>Setting via web page ——  Replace Rule</vt:lpstr>
      <vt:lpstr>Setting via web page ——  Replace Rule</vt:lpstr>
      <vt:lpstr>Setting via web page ——  Replace Rule</vt:lpstr>
      <vt:lpstr>PowerPoint 演示文稿</vt:lpstr>
      <vt:lpstr>PowerPoint 演示文稿</vt:lpstr>
      <vt:lpstr>PowerPoint 演示文稿</vt:lpstr>
      <vt:lpstr>PowerPoint 演示文稿</vt:lpstr>
      <vt:lpstr>PowerPoint 演示文稿</vt:lpstr>
      <vt:lpstr>PowerPoint 演示文稿</vt:lpstr>
      <vt:lpstr>Setting via AutoP ——  Replace Rule</vt:lpstr>
      <vt:lpstr>PowerPoint 演示文稿</vt:lpstr>
      <vt:lpstr>PowerPoint 演示文稿</vt:lpstr>
      <vt:lpstr>PowerPoint 演示文稿</vt:lpstr>
      <vt:lpstr>PowerPoint 演示文稿</vt:lpstr>
    </vt:vector>
  </TitlesOfParts>
  <Company>番茄花园</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番茄花园</dc:creator>
  <cp:lastModifiedBy>Cathy</cp:lastModifiedBy>
  <cp:revision>1687</cp:revision>
  <dcterms:created xsi:type="dcterms:W3CDTF">2009-09-16T07:37:35Z</dcterms:created>
  <dcterms:modified xsi:type="dcterms:W3CDTF">2012-11-16T12:12:36Z</dcterms:modified>
</cp:coreProperties>
</file>