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672" r:id="rId1"/>
    <p:sldMasterId id="2147483684" r:id="rId2"/>
  </p:sldMasterIdLst>
  <p:notesMasterIdLst>
    <p:notesMasterId r:id="rId33"/>
  </p:notesMasterIdLst>
  <p:sldIdLst>
    <p:sldId id="587" r:id="rId3"/>
    <p:sldId id="588" r:id="rId4"/>
    <p:sldId id="586" r:id="rId5"/>
    <p:sldId id="589" r:id="rId6"/>
    <p:sldId id="591" r:id="rId7"/>
    <p:sldId id="592" r:id="rId8"/>
    <p:sldId id="593" r:id="rId9"/>
    <p:sldId id="594" r:id="rId10"/>
    <p:sldId id="617" r:id="rId11"/>
    <p:sldId id="597" r:id="rId12"/>
    <p:sldId id="596" r:id="rId13"/>
    <p:sldId id="598" r:id="rId14"/>
    <p:sldId id="599" r:id="rId15"/>
    <p:sldId id="600" r:id="rId16"/>
    <p:sldId id="601" r:id="rId17"/>
    <p:sldId id="605" r:id="rId18"/>
    <p:sldId id="602" r:id="rId19"/>
    <p:sldId id="603" r:id="rId20"/>
    <p:sldId id="604" r:id="rId21"/>
    <p:sldId id="606" r:id="rId22"/>
    <p:sldId id="607" r:id="rId23"/>
    <p:sldId id="608" r:id="rId24"/>
    <p:sldId id="609" r:id="rId25"/>
    <p:sldId id="611" r:id="rId26"/>
    <p:sldId id="612" r:id="rId27"/>
    <p:sldId id="613" r:id="rId28"/>
    <p:sldId id="614" r:id="rId29"/>
    <p:sldId id="615" r:id="rId30"/>
    <p:sldId id="616" r:id="rId31"/>
    <p:sldId id="618" r:id="rId32"/>
  </p:sldIdLst>
  <p:sldSz cx="9144000" cy="6858000" type="screen4x3"/>
  <p:notesSz cx="6858000" cy="9144000"/>
  <p:defaultTextStyle>
    <a:defPPr>
      <a:defRPr lang="zh-CN"/>
    </a:defPPr>
    <a:lvl1pPr algn="l" rtl="0" fontAlgn="base">
      <a:spcBef>
        <a:spcPct val="0"/>
      </a:spcBef>
      <a:spcAft>
        <a:spcPct val="0"/>
      </a:spcAft>
      <a:defRPr sz="1600" kern="1200">
        <a:solidFill>
          <a:schemeClr val="tx1"/>
        </a:solidFill>
        <a:latin typeface="Arial" charset="0"/>
        <a:ea typeface="宋体" charset="-122"/>
        <a:cs typeface="+mn-cs"/>
      </a:defRPr>
    </a:lvl1pPr>
    <a:lvl2pPr marL="457200" algn="l" rtl="0" fontAlgn="base">
      <a:spcBef>
        <a:spcPct val="0"/>
      </a:spcBef>
      <a:spcAft>
        <a:spcPct val="0"/>
      </a:spcAft>
      <a:defRPr sz="1600" kern="1200">
        <a:solidFill>
          <a:schemeClr val="tx1"/>
        </a:solidFill>
        <a:latin typeface="Arial" charset="0"/>
        <a:ea typeface="宋体" charset="-122"/>
        <a:cs typeface="+mn-cs"/>
      </a:defRPr>
    </a:lvl2pPr>
    <a:lvl3pPr marL="914400" algn="l" rtl="0" fontAlgn="base">
      <a:spcBef>
        <a:spcPct val="0"/>
      </a:spcBef>
      <a:spcAft>
        <a:spcPct val="0"/>
      </a:spcAft>
      <a:defRPr sz="1600" kern="1200">
        <a:solidFill>
          <a:schemeClr val="tx1"/>
        </a:solidFill>
        <a:latin typeface="Arial" charset="0"/>
        <a:ea typeface="宋体" charset="-122"/>
        <a:cs typeface="+mn-cs"/>
      </a:defRPr>
    </a:lvl3pPr>
    <a:lvl4pPr marL="1371600" algn="l" rtl="0" fontAlgn="base">
      <a:spcBef>
        <a:spcPct val="0"/>
      </a:spcBef>
      <a:spcAft>
        <a:spcPct val="0"/>
      </a:spcAft>
      <a:defRPr sz="1600" kern="1200">
        <a:solidFill>
          <a:schemeClr val="tx1"/>
        </a:solidFill>
        <a:latin typeface="Arial" charset="0"/>
        <a:ea typeface="宋体" charset="-122"/>
        <a:cs typeface="+mn-cs"/>
      </a:defRPr>
    </a:lvl4pPr>
    <a:lvl5pPr marL="1828800" algn="l" rtl="0" fontAlgn="base">
      <a:spcBef>
        <a:spcPct val="0"/>
      </a:spcBef>
      <a:spcAft>
        <a:spcPct val="0"/>
      </a:spcAft>
      <a:defRPr sz="1600" kern="1200">
        <a:solidFill>
          <a:schemeClr val="tx1"/>
        </a:solidFill>
        <a:latin typeface="Arial" charset="0"/>
        <a:ea typeface="宋体" charset="-122"/>
        <a:cs typeface="+mn-cs"/>
      </a:defRPr>
    </a:lvl5pPr>
    <a:lvl6pPr marL="2286000" algn="l" defTabSz="914400" rtl="0" eaLnBrk="1" latinLnBrk="0" hangingPunct="1">
      <a:defRPr sz="1600" kern="1200">
        <a:solidFill>
          <a:schemeClr val="tx1"/>
        </a:solidFill>
        <a:latin typeface="Arial" charset="0"/>
        <a:ea typeface="宋体" charset="-122"/>
        <a:cs typeface="+mn-cs"/>
      </a:defRPr>
    </a:lvl6pPr>
    <a:lvl7pPr marL="2743200" algn="l" defTabSz="914400" rtl="0" eaLnBrk="1" latinLnBrk="0" hangingPunct="1">
      <a:defRPr sz="1600" kern="1200">
        <a:solidFill>
          <a:schemeClr val="tx1"/>
        </a:solidFill>
        <a:latin typeface="Arial" charset="0"/>
        <a:ea typeface="宋体" charset="-122"/>
        <a:cs typeface="+mn-cs"/>
      </a:defRPr>
    </a:lvl7pPr>
    <a:lvl8pPr marL="3200400" algn="l" defTabSz="914400" rtl="0" eaLnBrk="1" latinLnBrk="0" hangingPunct="1">
      <a:defRPr sz="1600" kern="1200">
        <a:solidFill>
          <a:schemeClr val="tx1"/>
        </a:solidFill>
        <a:latin typeface="Arial" charset="0"/>
        <a:ea typeface="宋体" charset="-122"/>
        <a:cs typeface="+mn-cs"/>
      </a:defRPr>
    </a:lvl8pPr>
    <a:lvl9pPr marL="3657600" algn="l" defTabSz="914400" rtl="0" eaLnBrk="1" latinLnBrk="0" hangingPunct="1">
      <a:defRPr sz="1600" kern="1200">
        <a:solidFill>
          <a:schemeClr val="tx1"/>
        </a:solidFill>
        <a:latin typeface="Arial" charset="0"/>
        <a:ea typeface="宋体"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rmyWang" initials="karmy" lastIdx="2" clrIdx="0"/>
  <p:cmAuthor id="1" name="陈加滨(Eric)" initials="陈加滨(Eric" lastIdx="3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BE7D"/>
    <a:srgbClr val="407038"/>
    <a:srgbClr val="64934A"/>
    <a:srgbClr val="005A3C"/>
    <a:srgbClr val="FF9900"/>
    <a:srgbClr val="F9E02B"/>
    <a:srgbClr val="79FBEF"/>
    <a:srgbClr val="FFC905"/>
    <a:srgbClr val="FFBE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8" autoAdjust="0"/>
    <p:restoredTop sz="65121" autoAdjust="0"/>
  </p:normalViewPr>
  <p:slideViewPr>
    <p:cSldViewPr>
      <p:cViewPr>
        <p:scale>
          <a:sx n="70" d="100"/>
          <a:sy n="70" d="100"/>
        </p:scale>
        <p:origin x="-78" y="360"/>
      </p:cViewPr>
      <p:guideLst>
        <p:guide orient="horz" pos="2160"/>
        <p:guide pos="2880"/>
      </p:guideLst>
    </p:cSldViewPr>
  </p:slideViewPr>
  <p:outlineViewPr>
    <p:cViewPr>
      <p:scale>
        <a:sx n="33" d="100"/>
        <a:sy n="33" d="100"/>
      </p:scale>
      <p:origin x="234" y="9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85773FBE-3B55-4B96-87E2-4BF8EE6FDBC0}" type="datetimeFigureOut">
              <a:rPr lang="zh-CN" altLang="en-US"/>
              <a:pPr>
                <a:defRPr/>
              </a:pPr>
              <a:t>2012/11/16</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0E39CEB8-CF29-4BE2-83B3-7ECEFC761E11}" type="slidenum">
              <a:rPr lang="zh-CN" altLang="en-US"/>
              <a:pPr>
                <a:defRPr/>
              </a:pPr>
              <a:t>‹#›</a:t>
            </a:fld>
            <a:endParaRPr lang="zh-CN" altLang="en-US"/>
          </a:p>
        </p:txBody>
      </p:sp>
    </p:spTree>
    <p:extLst>
      <p:ext uri="{BB962C8B-B14F-4D97-AF65-F5344CB8AC3E}">
        <p14:creationId xmlns:p14="http://schemas.microsoft.com/office/powerpoint/2010/main" val="39272318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Rot="1" noChangeAspect="1" noTextEdit="1"/>
          </p:cNvSpPr>
          <p:nvPr>
            <p:ph type="sldImg"/>
          </p:nvPr>
        </p:nvSpPr>
        <p:spPr bwMode="auto">
          <a:noFill/>
          <a:ln>
            <a:solidFill>
              <a:srgbClr val="000000"/>
            </a:solidFill>
            <a:miter lim="800000"/>
            <a:headEnd/>
            <a:tailEnd/>
          </a:ln>
        </p:spPr>
      </p:sp>
      <p:sp>
        <p:nvSpPr>
          <p:cNvPr id="15362"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baseline="0" dirty="0" smtClean="0"/>
              <a:t>This is the XML document for </a:t>
            </a:r>
            <a:r>
              <a:rPr lang="en-US" altLang="zh-CN" baseline="0" dirty="0" err="1" smtClean="0"/>
              <a:t>Textmenu</a:t>
            </a:r>
            <a:r>
              <a:rPr lang="en-US" altLang="zh-CN" baseline="0" dirty="0" smtClean="0"/>
              <a:t> .For using </a:t>
            </a:r>
            <a:r>
              <a:rPr lang="en-US" altLang="zh-CN" baseline="0" dirty="0" err="1" smtClean="0"/>
              <a:t>textmenu</a:t>
            </a:r>
            <a:r>
              <a:rPr lang="en-US" altLang="zh-CN" baseline="0" dirty="0" smtClean="0"/>
              <a:t> ,we need to create one XML </a:t>
            </a:r>
            <a:r>
              <a:rPr lang="en-US" altLang="zh-CN" baseline="0" dirty="0" err="1" smtClean="0"/>
              <a:t>doucment</a:t>
            </a:r>
            <a:r>
              <a:rPr lang="en-US" altLang="zh-CN" baseline="0" dirty="0" smtClean="0"/>
              <a:t> like this picture shows in server side .One XML file consisted of Root element and child elements of the root ,we define the XML parameters on Child elements of the root .now I will introduce every parameter in order .The style parameter …the first table is the parameter name ,second table indicated this parameter is optional or mandatory .optional means that you can choose whether to configure this parameter according to your requirement . Mandatory means that you need to configure this parameter in </a:t>
            </a:r>
            <a:r>
              <a:rPr lang="en-US" altLang="zh-CN" baseline="0" dirty="0" err="1" smtClean="0"/>
              <a:t>textmenu</a:t>
            </a:r>
            <a:r>
              <a:rPr lang="en-US" altLang="zh-CN" baseline="0" dirty="0" smtClean="0"/>
              <a:t> document .For style parameter ……..</a:t>
            </a:r>
          </a:p>
          <a:p>
            <a:r>
              <a:rPr lang="en-US" altLang="zh-CN" baseline="0" dirty="0" smtClean="0"/>
              <a:t>Also you can define the </a:t>
            </a:r>
            <a:r>
              <a:rPr lang="en-US" altLang="zh-CN" baseline="0" dirty="0" err="1" smtClean="0"/>
              <a:t>softkey</a:t>
            </a:r>
            <a:r>
              <a:rPr lang="en-US" altLang="zh-CN" baseline="0" dirty="0" smtClean="0"/>
              <a:t> .for more information ,</a:t>
            </a:r>
            <a:r>
              <a:rPr lang="en-US" altLang="zh-CN" baseline="0" dirty="0" err="1" smtClean="0"/>
              <a:t>youc</a:t>
            </a:r>
            <a:r>
              <a:rPr lang="en-US" altLang="zh-CN" baseline="0" dirty="0" smtClean="0"/>
              <a:t> an refer to he XML browser manual which I will send to you .</a:t>
            </a:r>
          </a:p>
          <a:p>
            <a:r>
              <a:rPr lang="en-US" altLang="zh-CN" dirty="0" smtClean="0"/>
              <a:t>Other</a:t>
            </a:r>
            <a:r>
              <a:rPr lang="en-US" altLang="zh-CN" baseline="0" dirty="0" smtClean="0"/>
              <a:t> XML object’s XML document are similar with </a:t>
            </a:r>
            <a:r>
              <a:rPr lang="en-US" altLang="zh-CN" baseline="0" dirty="0" err="1" smtClean="0"/>
              <a:t>TextMenu</a:t>
            </a:r>
            <a:r>
              <a:rPr lang="en-US" altLang="zh-CN" baseline="0" dirty="0" smtClean="0"/>
              <a:t> ,they also have different parameters for defining every display details ,I will not have a detailed introduction for them ,but only introduce the application scenario and LCD display sample for your reference in following content .You can check the XML parameters for every XML object in XML browser manual.</a:t>
            </a:r>
            <a:endParaRPr lang="zh-CN" altLang="en-US" dirty="0"/>
          </a:p>
        </p:txBody>
      </p:sp>
      <p:sp>
        <p:nvSpPr>
          <p:cNvPr id="4" name="灯片编号占位符 3"/>
          <p:cNvSpPr>
            <a:spLocks noGrp="1"/>
          </p:cNvSpPr>
          <p:nvPr>
            <p:ph type="sldNum" sz="quarter" idx="10"/>
          </p:nvPr>
        </p:nvSpPr>
        <p:spPr/>
        <p:txBody>
          <a:bodyPr/>
          <a:lstStyle/>
          <a:p>
            <a:pPr>
              <a:defRPr/>
            </a:pPr>
            <a:fld id="{0E39CEB8-CF29-4BE2-83B3-7ECEFC761E11}" type="slidenum">
              <a:rPr lang="zh-CN" altLang="en-US" smtClean="0"/>
              <a:pPr>
                <a:defRPr/>
              </a:pPr>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dirty="0" smtClean="0"/>
              <a:t>This is</a:t>
            </a:r>
            <a:r>
              <a:rPr lang="en-US" altLang="zh-CN" baseline="0" dirty="0" smtClean="0"/>
              <a:t> Text Screen ,it allows users to display the text on IP phones.</a:t>
            </a:r>
            <a:r>
              <a:rPr lang="en-US" sz="1200" dirty="0" smtClean="0">
                <a:latin typeface="Arial" pitchFamily="34" charset="0"/>
                <a:cs typeface="Arial" pitchFamily="34" charset="0"/>
              </a:rPr>
              <a:t> You can use the </a:t>
            </a:r>
            <a:r>
              <a:rPr lang="en-US" sz="1200" dirty="0" err="1" smtClean="0">
                <a:latin typeface="Arial" pitchFamily="34" charset="0"/>
                <a:cs typeface="Arial" pitchFamily="34" charset="0"/>
              </a:rPr>
              <a:t>TextScreen</a:t>
            </a:r>
            <a:r>
              <a:rPr lang="en-US" sz="1200" dirty="0" smtClean="0">
                <a:latin typeface="Arial" pitchFamily="34" charset="0"/>
                <a:cs typeface="Arial" pitchFamily="34" charset="0"/>
              </a:rPr>
              <a:t> to display the news of </a:t>
            </a:r>
            <a:r>
              <a:rPr lang="en-US" sz="1200" dirty="0" err="1" smtClean="0">
                <a:latin typeface="Arial" pitchFamily="34" charset="0"/>
                <a:cs typeface="Arial" pitchFamily="34" charset="0"/>
              </a:rPr>
              <a:t>TextMenu</a:t>
            </a:r>
            <a:r>
              <a:rPr lang="en-US" sz="1200" dirty="0" smtClean="0">
                <a:latin typeface="Arial" pitchFamily="34" charset="0"/>
                <a:cs typeface="Arial" pitchFamily="34" charset="0"/>
              </a:rPr>
              <a:t> or send the notify from server </a:t>
            </a:r>
            <a:r>
              <a:rPr lang="en-US" altLang="zh-CN" sz="1200" dirty="0" smtClean="0">
                <a:latin typeface="Arial" pitchFamily="34" charset="0"/>
                <a:cs typeface="Arial" pitchFamily="34" charset="0"/>
              </a:rPr>
              <a:t>.</a:t>
            </a:r>
            <a:endParaRPr lang="zh-CN" altLang="en-US" sz="1200" dirty="0" smtClean="0">
              <a:latin typeface="Arial" pitchFamily="34" charset="0"/>
              <a:cs typeface="Arial"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baseline="0" dirty="0" smtClean="0"/>
              <a:t>In the picture you can see the test content and title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zh-CN"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pPr>
              <a:defRPr/>
            </a:pPr>
            <a:fld id="{0E39CEB8-CF29-4BE2-83B3-7ECEFC761E11}" type="slidenum">
              <a:rPr lang="zh-CN" altLang="en-US" smtClean="0"/>
              <a:pPr>
                <a:defRPr/>
              </a:pPr>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dirty="0" smtClean="0"/>
              <a:t>This is </a:t>
            </a:r>
            <a:r>
              <a:rPr lang="en-US" altLang="zh-CN" dirty="0" err="1" smtClean="0"/>
              <a:t>Inputscreen</a:t>
            </a:r>
            <a:r>
              <a:rPr lang="en-US" altLang="zh-CN" baseline="0" dirty="0" smtClean="0"/>
              <a:t> ,it allows users to create a screen capable of gathering user input. It prompts user to input content, and sends the input content to the server. </a:t>
            </a:r>
            <a:r>
              <a:rPr lang="en-US" sz="1200" dirty="0" smtClean="0"/>
              <a:t>It can be used for user login or saving something on server. You can define the content and format of input by</a:t>
            </a:r>
            <a:r>
              <a:rPr lang="en-US" sz="1200" baseline="0" dirty="0" smtClean="0"/>
              <a:t> yourselves </a:t>
            </a:r>
            <a:r>
              <a:rPr lang="en-US" sz="1200" dirty="0" smtClean="0"/>
              <a:t>.</a:t>
            </a:r>
            <a:endParaRPr lang="zh-CN" altLang="en-US" dirty="0"/>
          </a:p>
        </p:txBody>
      </p:sp>
      <p:sp>
        <p:nvSpPr>
          <p:cNvPr id="4" name="灯片编号占位符 3"/>
          <p:cNvSpPr>
            <a:spLocks noGrp="1"/>
          </p:cNvSpPr>
          <p:nvPr>
            <p:ph type="sldNum" sz="quarter" idx="10"/>
          </p:nvPr>
        </p:nvSpPr>
        <p:spPr/>
        <p:txBody>
          <a:bodyPr/>
          <a:lstStyle/>
          <a:p>
            <a:pPr>
              <a:defRPr/>
            </a:pPr>
            <a:fld id="{0E39CEB8-CF29-4BE2-83B3-7ECEFC761E11}" type="slidenum">
              <a:rPr lang="zh-CN" altLang="en-US" smtClean="0"/>
              <a:pPr>
                <a:defRPr/>
              </a:pPr>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latin typeface="Arial" pitchFamily="34" charset="0"/>
                <a:cs typeface="Arial" pitchFamily="34" charset="0"/>
              </a:rPr>
              <a:t>Directory likes the remote phonebook. It allows user to browse an online directory in real time. Phone can get automatically numbered list of contacts. You can see the picture </a:t>
            </a:r>
            <a:r>
              <a:rPr lang="en-US" altLang="zh-CN" sz="1200" dirty="0" smtClean="0">
                <a:latin typeface="Arial" pitchFamily="34" charset="0"/>
                <a:cs typeface="Arial" pitchFamily="34" charset="0"/>
              </a:rPr>
              <a:t>.</a:t>
            </a:r>
            <a:endParaRPr lang="zh-CN" altLang="en-US" dirty="0" smtClean="0"/>
          </a:p>
          <a:p>
            <a:r>
              <a:rPr lang="en-US" sz="1200" dirty="0" smtClean="0">
                <a:latin typeface="Arial" pitchFamily="34" charset="0"/>
                <a:cs typeface="Arial" pitchFamily="34" charset="0"/>
              </a:rPr>
              <a:t>By selecting a contact with the cursor, the contact can be dialed directly by pressing the “Dial” </a:t>
            </a:r>
            <a:r>
              <a:rPr lang="en-US" sz="1200" dirty="0" err="1" smtClean="0">
                <a:latin typeface="Arial" pitchFamily="34" charset="0"/>
                <a:cs typeface="Arial" pitchFamily="34" charset="0"/>
              </a:rPr>
              <a:t>softkey</a:t>
            </a:r>
            <a:r>
              <a:rPr lang="en-US" sz="1200" dirty="0" smtClean="0">
                <a:latin typeface="Arial" pitchFamily="34" charset="0"/>
                <a:cs typeface="Arial" pitchFamily="34" charset="0"/>
              </a:rPr>
              <a:t>, picking up the handset, or pressing line key. </a:t>
            </a:r>
            <a:endParaRPr lang="zh-CN" altLang="en-US" dirty="0"/>
          </a:p>
        </p:txBody>
      </p:sp>
      <p:sp>
        <p:nvSpPr>
          <p:cNvPr id="4" name="灯片编号占位符 3"/>
          <p:cNvSpPr>
            <a:spLocks noGrp="1"/>
          </p:cNvSpPr>
          <p:nvPr>
            <p:ph type="sldNum" sz="quarter" idx="10"/>
          </p:nvPr>
        </p:nvSpPr>
        <p:spPr/>
        <p:txBody>
          <a:bodyPr/>
          <a:lstStyle/>
          <a:p>
            <a:pPr>
              <a:defRPr/>
            </a:pPr>
            <a:fld id="{0E39CEB8-CF29-4BE2-83B3-7ECEFC761E11}" type="slidenum">
              <a:rPr lang="zh-CN" altLang="en-US" smtClean="0"/>
              <a:pPr>
                <a:defRPr/>
              </a:pPr>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err="1" smtClean="0"/>
              <a:t>PhoneStatus</a:t>
            </a:r>
            <a:r>
              <a:rPr lang="en-US" altLang="zh-CN" dirty="0" smtClean="0"/>
              <a:t> allows users to display a status message on a single designated line on the phone’s idle screen when XML information is pushed from the servers. It can be</a:t>
            </a:r>
            <a:r>
              <a:rPr lang="en-US" altLang="zh-CN" baseline="0" dirty="0" smtClean="0"/>
              <a:t> used to </a:t>
            </a:r>
            <a:r>
              <a:rPr lang="en-US" sz="1200" dirty="0" smtClean="0">
                <a:latin typeface="Arial" pitchFamily="34" charset="0"/>
                <a:cs typeface="Arial" pitchFamily="34" charset="0"/>
              </a:rPr>
              <a:t>prompt user some status </a:t>
            </a:r>
            <a:r>
              <a:rPr lang="en-US" altLang="zh-CN" sz="1200" dirty="0" smtClean="0">
                <a:latin typeface="Arial" pitchFamily="34" charset="0"/>
                <a:cs typeface="Arial" pitchFamily="34" charset="0"/>
              </a:rPr>
              <a:t>,such as </a:t>
            </a:r>
            <a:r>
              <a:rPr lang="en-US" sz="1200" dirty="0" smtClean="0">
                <a:latin typeface="Arial" pitchFamily="34" charset="0"/>
                <a:cs typeface="Arial" pitchFamily="34" charset="0"/>
              </a:rPr>
              <a:t>received messages, missed calls, news, notify, etc.</a:t>
            </a:r>
            <a:endParaRPr lang="en-US" altLang="zh-CN" dirty="0" smtClean="0"/>
          </a:p>
          <a:p>
            <a:endParaRPr lang="zh-CN" altLang="en-US" dirty="0"/>
          </a:p>
        </p:txBody>
      </p:sp>
      <p:sp>
        <p:nvSpPr>
          <p:cNvPr id="4" name="灯片编号占位符 3"/>
          <p:cNvSpPr>
            <a:spLocks noGrp="1"/>
          </p:cNvSpPr>
          <p:nvPr>
            <p:ph type="sldNum" sz="quarter" idx="10"/>
          </p:nvPr>
        </p:nvSpPr>
        <p:spPr/>
        <p:txBody>
          <a:bodyPr/>
          <a:lstStyle/>
          <a:p>
            <a:pPr>
              <a:defRPr/>
            </a:pPr>
            <a:fld id="{0E39CEB8-CF29-4BE2-83B3-7ECEFC761E11}" type="slidenum">
              <a:rPr lang="zh-CN" altLang="en-US" smtClean="0"/>
              <a:pPr>
                <a:defRPr/>
              </a:pPr>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dirty="0" err="1" smtClean="0"/>
              <a:t>PhoneExecute</a:t>
            </a:r>
            <a:r>
              <a:rPr lang="en-US" altLang="zh-CN" baseline="0" dirty="0" smtClean="0"/>
              <a:t> is non UI object ,it will not affect the LCD display of phone ,but allows to let phone execute a sequence of local commands using </a:t>
            </a:r>
            <a:r>
              <a:rPr lang="en-US" altLang="zh-CN" baseline="0" dirty="0" err="1" smtClean="0"/>
              <a:t>URIs,such</a:t>
            </a:r>
            <a:r>
              <a:rPr lang="en-US" altLang="zh-CN" baseline="0" dirty="0" smtClean="0"/>
              <a:t> as rebooting the phone ,changing the LED status ,clearing some directory records and so on .</a:t>
            </a:r>
          </a:p>
          <a:p>
            <a:pPr marL="0" marR="0" indent="0" algn="l" defTabSz="914400" rtl="0" eaLnBrk="0" fontAlgn="base" latinLnBrk="0" hangingPunct="0">
              <a:lnSpc>
                <a:spcPct val="100000"/>
              </a:lnSpc>
              <a:spcBef>
                <a:spcPct val="30000"/>
              </a:spcBef>
              <a:spcAft>
                <a:spcPct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pPr>
              <a:defRPr/>
            </a:pPr>
            <a:fld id="{0E39CEB8-CF29-4BE2-83B3-7ECEFC761E11}" type="slidenum">
              <a:rPr lang="zh-CN" altLang="en-US" smtClean="0"/>
              <a:pPr>
                <a:defRPr/>
              </a:pPr>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err="1" smtClean="0"/>
              <a:t>Phone</a:t>
            </a:r>
            <a:r>
              <a:rPr lang="en-US" altLang="zh-CN" baseline="0" dirty="0" err="1" smtClean="0"/>
              <a:t>configuration</a:t>
            </a:r>
            <a:r>
              <a:rPr lang="en-US" altLang="zh-CN" baseline="0" dirty="0" smtClean="0"/>
              <a:t> also is none UI object ,</a:t>
            </a:r>
            <a:r>
              <a:rPr lang="en-US" altLang="zh-CN" sz="1200" dirty="0" smtClean="0"/>
              <a:t> It can be used for configuring the Line Key ,DSS key in Phone ,Extension DSS key.</a:t>
            </a:r>
            <a:r>
              <a:rPr lang="en-US" altLang="zh-CN" sz="1200" baseline="0" dirty="0" smtClean="0"/>
              <a:t> Can implement Similar feature like Auto provision </a:t>
            </a:r>
            <a:endParaRPr lang="zh-CN" altLang="en-US" dirty="0"/>
          </a:p>
        </p:txBody>
      </p:sp>
      <p:sp>
        <p:nvSpPr>
          <p:cNvPr id="4" name="灯片编号占位符 3"/>
          <p:cNvSpPr>
            <a:spLocks noGrp="1"/>
          </p:cNvSpPr>
          <p:nvPr>
            <p:ph type="sldNum" sz="quarter" idx="10"/>
          </p:nvPr>
        </p:nvSpPr>
        <p:spPr/>
        <p:txBody>
          <a:bodyPr/>
          <a:lstStyle/>
          <a:p>
            <a:pPr>
              <a:defRPr/>
            </a:pPr>
            <a:fld id="{0E39CEB8-CF29-4BE2-83B3-7ECEFC761E11}" type="slidenum">
              <a:rPr lang="zh-CN" altLang="en-US" smtClean="0"/>
              <a:pPr>
                <a:defRPr/>
              </a:pPr>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lvl="0"/>
            <a:r>
              <a:rPr lang="en-US" sz="1200" dirty="0" err="1" smtClean="0">
                <a:latin typeface="Arial" pitchFamily="34" charset="0"/>
                <a:cs typeface="Arial" pitchFamily="34" charset="0"/>
              </a:rPr>
              <a:t>FormattedTextScreen</a:t>
            </a:r>
            <a:r>
              <a:rPr lang="en-US" sz="1200" dirty="0" smtClean="0">
                <a:latin typeface="Arial" pitchFamily="34" charset="0"/>
                <a:cs typeface="Arial" pitchFamily="34" charset="0"/>
              </a:rPr>
              <a:t> only can be supported by T3 series and VP530 </a:t>
            </a:r>
            <a:r>
              <a:rPr lang="en-US" altLang="zh-CN" sz="1200" dirty="0" smtClean="0">
                <a:latin typeface="Arial" pitchFamily="34" charset="0"/>
                <a:cs typeface="Arial" pitchFamily="34" charset="0"/>
              </a:rPr>
              <a:t>,formatted</a:t>
            </a:r>
            <a:r>
              <a:rPr lang="en-US" altLang="zh-CN" sz="1200" baseline="0" dirty="0" smtClean="0">
                <a:latin typeface="Arial" pitchFamily="34" charset="0"/>
                <a:cs typeface="Arial" pitchFamily="34" charset="0"/>
              </a:rPr>
              <a:t> text which you can custom alignment ,size ,color and scrolling .</a:t>
            </a:r>
          </a:p>
          <a:p>
            <a:pPr lvl="0"/>
            <a:r>
              <a:rPr lang="en-US" sz="1200" kern="1200" baseline="0" dirty="0" smtClean="0">
                <a:solidFill>
                  <a:schemeClr val="tx1"/>
                </a:solidFill>
                <a:latin typeface="Arial" pitchFamily="34" charset="0"/>
                <a:ea typeface="+mn-ea"/>
                <a:cs typeface="Arial" pitchFamily="34" charset="0"/>
              </a:rPr>
              <a:t>Whole test can be divided into 3 zones </a:t>
            </a:r>
            <a:r>
              <a:rPr lang="en-US" altLang="zh-CN" sz="1200" kern="1200" baseline="0" dirty="0" smtClean="0">
                <a:solidFill>
                  <a:schemeClr val="tx1"/>
                </a:solidFill>
                <a:latin typeface="Arial" pitchFamily="34" charset="0"/>
                <a:ea typeface="+mn-ea"/>
                <a:cs typeface="Arial" pitchFamily="34" charset="0"/>
              </a:rPr>
              <a:t>,that are , header zone ,scroll zone and </a:t>
            </a:r>
            <a:r>
              <a:rPr lang="en-US" altLang="zh-CN" sz="1200" kern="1200" baseline="0" dirty="0" err="1" smtClean="0">
                <a:solidFill>
                  <a:schemeClr val="tx1"/>
                </a:solidFill>
                <a:latin typeface="Arial" pitchFamily="34" charset="0"/>
                <a:ea typeface="+mn-ea"/>
                <a:cs typeface="Arial" pitchFamily="34" charset="0"/>
              </a:rPr>
              <a:t>footerzone</a:t>
            </a:r>
            <a:r>
              <a:rPr lang="en-US" altLang="zh-CN" sz="1200" kern="1200" baseline="0" dirty="0" smtClean="0">
                <a:solidFill>
                  <a:schemeClr val="tx1"/>
                </a:solidFill>
                <a:latin typeface="Arial" pitchFamily="34" charset="0"/>
                <a:ea typeface="+mn-ea"/>
                <a:cs typeface="Arial" pitchFamily="34" charset="0"/>
              </a:rPr>
              <a:t> ,</a:t>
            </a:r>
            <a:r>
              <a:rPr lang="en-US" sz="1200" kern="1200" baseline="0" dirty="0" smtClean="0">
                <a:solidFill>
                  <a:schemeClr val="tx1"/>
                </a:solidFill>
                <a:latin typeface="Arial" pitchFamily="34" charset="0"/>
                <a:ea typeface="+mn-ea"/>
                <a:cs typeface="Arial" pitchFamily="34" charset="0"/>
              </a:rPr>
              <a:t>any of which can be empty </a:t>
            </a:r>
            <a:r>
              <a:rPr lang="en-US" altLang="zh-CN" sz="1200" kern="1200" baseline="0" dirty="0" smtClean="0">
                <a:solidFill>
                  <a:schemeClr val="tx1"/>
                </a:solidFill>
                <a:latin typeface="Arial" pitchFamily="34" charset="0"/>
                <a:ea typeface="+mn-ea"/>
                <a:cs typeface="Arial" pitchFamily="34" charset="0"/>
              </a:rPr>
              <a:t>.</a:t>
            </a:r>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The first zone is displayed at the top of the display and contains static text. This block takes up as many lines as the XML object specifies and can range from 0 up to the size of the physical screen.</a:t>
            </a:r>
            <a:endParaRPr lang="zh-CN" alt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The next zone, displayed below the first block, displays scrolling text and also takes up as many lines as the designer specifies up to the size of the screen. </a:t>
            </a:r>
            <a:endParaRPr lang="zh-CN" alt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The final zone contains static text and will take up whatever lines are left on the screen.</a:t>
            </a:r>
            <a:endParaRPr lang="zh-CN" altLang="en-US" sz="1200" kern="1200" dirty="0" smtClean="0">
              <a:solidFill>
                <a:schemeClr val="tx1"/>
              </a:solidFill>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pPr>
              <a:defRPr/>
            </a:pPr>
            <a:fld id="{0E39CEB8-CF29-4BE2-83B3-7ECEFC761E11}" type="slidenum">
              <a:rPr lang="zh-CN" altLang="en-US" smtClean="0"/>
              <a:pPr>
                <a:defRPr/>
              </a:pPr>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This is a sample</a:t>
            </a:r>
            <a:r>
              <a:rPr lang="en-US" altLang="zh-CN" baseline="0" dirty="0" smtClean="0"/>
              <a:t> of </a:t>
            </a:r>
            <a:r>
              <a:rPr lang="en-US" altLang="zh-CN" baseline="0" dirty="0" err="1" smtClean="0"/>
              <a:t>formattedtextscreen</a:t>
            </a:r>
            <a:r>
              <a:rPr lang="en-US" altLang="zh-CN" baseline="0" dirty="0" smtClean="0"/>
              <a:t> ,it can be designed like an web Browser interface ,and you can custom the display position ,font and color for the text . </a:t>
            </a:r>
            <a:endParaRPr lang="zh-CN" altLang="en-US" dirty="0"/>
          </a:p>
        </p:txBody>
      </p:sp>
      <p:sp>
        <p:nvSpPr>
          <p:cNvPr id="4" name="灯片编号占位符 3"/>
          <p:cNvSpPr>
            <a:spLocks noGrp="1"/>
          </p:cNvSpPr>
          <p:nvPr>
            <p:ph type="sldNum" sz="quarter" idx="10"/>
          </p:nvPr>
        </p:nvSpPr>
        <p:spPr/>
        <p:txBody>
          <a:bodyPr/>
          <a:lstStyle/>
          <a:p>
            <a:pPr>
              <a:defRPr/>
            </a:pPr>
            <a:fld id="{0E39CEB8-CF29-4BE2-83B3-7ECEFC761E11}" type="slidenum">
              <a:rPr lang="zh-CN" altLang="en-US" smtClean="0"/>
              <a:pPr>
                <a:defRPr/>
              </a:pPr>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dirty="0" smtClean="0"/>
              <a:t>This </a:t>
            </a:r>
            <a:r>
              <a:rPr lang="en-US" altLang="zh-CN" dirty="0" err="1" smtClean="0"/>
              <a:t>ImageScreen</a:t>
            </a:r>
            <a:r>
              <a:rPr lang="en-US" altLang="zh-CN" baseline="0" dirty="0" smtClean="0"/>
              <a:t> also only is supported by T3 series and VP530 .It allows user to display simple image on the IP phone. The user can custom the place where image display .It can be used to </a:t>
            </a:r>
            <a:r>
              <a:rPr lang="en-US" altLang="zh-CN" sz="1200" dirty="0" smtClean="0"/>
              <a:t>get the news or </a:t>
            </a:r>
            <a:r>
              <a:rPr lang="en-US" sz="1200" dirty="0" smtClean="0"/>
              <a:t>stock information </a:t>
            </a:r>
            <a:r>
              <a:rPr lang="en-US" altLang="zh-CN" sz="1200" dirty="0" smtClean="0"/>
              <a:t>in picture from server and show in LCD .</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sz="1200" baseline="0" dirty="0" smtClean="0"/>
              <a:t>Now all the XML object introduction are finished .</a:t>
            </a:r>
            <a:endParaRPr lang="en-US" altLang="zh-CN" baseline="0" dirty="0" smtClean="0"/>
          </a:p>
          <a:p>
            <a:endParaRPr lang="zh-CN" altLang="en-US" dirty="0"/>
          </a:p>
        </p:txBody>
      </p:sp>
      <p:sp>
        <p:nvSpPr>
          <p:cNvPr id="4" name="灯片编号占位符 3"/>
          <p:cNvSpPr>
            <a:spLocks noGrp="1"/>
          </p:cNvSpPr>
          <p:nvPr>
            <p:ph type="sldNum" sz="quarter" idx="10"/>
          </p:nvPr>
        </p:nvSpPr>
        <p:spPr/>
        <p:txBody>
          <a:bodyPr/>
          <a:lstStyle/>
          <a:p>
            <a:pPr>
              <a:defRPr/>
            </a:pPr>
            <a:fld id="{0E39CEB8-CF29-4BE2-83B3-7ECEFC761E11}" type="slidenum">
              <a:rPr lang="zh-CN" altLang="en-US" smtClean="0"/>
              <a:pPr>
                <a:defRPr/>
              </a:pPr>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幻灯片图像占位符 1"/>
          <p:cNvSpPr>
            <a:spLocks noGrp="1" noRot="1" noChangeAspect="1"/>
          </p:cNvSpPr>
          <p:nvPr>
            <p:ph type="sldImg"/>
          </p:nvPr>
        </p:nvSpPr>
        <p:spPr bwMode="auto">
          <a:noFill/>
          <a:ln>
            <a:solidFill>
              <a:srgbClr val="000000"/>
            </a:solidFill>
            <a:miter lim="800000"/>
            <a:headEnd/>
            <a:tailEnd/>
          </a:ln>
        </p:spPr>
      </p:sp>
      <p:sp>
        <p:nvSpPr>
          <p:cNvPr id="17410" name="备注占位符 2"/>
          <p:cNvSpPr>
            <a:spLocks noGrp="1"/>
          </p:cNvSpPr>
          <p:nvPr>
            <p:ph type="body" idx="1"/>
          </p:nvPr>
        </p:nvSpPr>
        <p:spPr bwMode="auto">
          <a:noFill/>
        </p:spPr>
        <p:txBody>
          <a:bodyPr wrap="square" numCol="1" anchor="t" anchorCtr="0" compatLnSpc="1">
            <a:prstTxWarp prst="textNoShape">
              <a:avLst/>
            </a:prstTxWarp>
          </a:bodyPr>
          <a:lstStyle/>
          <a:p>
            <a:r>
              <a:rPr lang="en-US" altLang="zh-CN" dirty="0" smtClean="0"/>
              <a:t>This is the agenda ,first</a:t>
            </a:r>
            <a:r>
              <a:rPr lang="en-US" altLang="zh-CN" baseline="0" dirty="0" smtClean="0"/>
              <a:t> one part I will have a simple introduction for XML feature ,what kind of feature it is for yealink phone .</a:t>
            </a:r>
          </a:p>
          <a:p>
            <a:r>
              <a:rPr lang="en-US" altLang="zh-CN" baseline="0" dirty="0" smtClean="0"/>
              <a:t>In second and third part ,I will have a detailed introduction to two main XML features :XML Browser and Push XML .</a:t>
            </a:r>
            <a:endParaRPr lang="zh-CN" altLang="en-US" dirty="0" smtClean="0"/>
          </a:p>
        </p:txBody>
      </p:sp>
      <p:sp>
        <p:nvSpPr>
          <p:cNvPr id="4" name="灯片编号占位符 3"/>
          <p:cNvSpPr>
            <a:spLocks noGrp="1"/>
          </p:cNvSpPr>
          <p:nvPr>
            <p:ph type="sldNum" sz="quarter" idx="5"/>
          </p:nvPr>
        </p:nvSpPr>
        <p:spPr/>
        <p:txBody>
          <a:bodyPr/>
          <a:lstStyle/>
          <a:p>
            <a:pPr>
              <a:defRPr/>
            </a:pPr>
            <a:fld id="{6E828335-D9D1-457B-AB4F-CA7294F72ECA}" type="slidenum">
              <a:rPr lang="zh-CN" altLang="en-US" smtClean="0"/>
              <a:pPr>
                <a:defRPr/>
              </a:pPr>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Before using</a:t>
            </a:r>
            <a:r>
              <a:rPr lang="en-US" altLang="zh-CN" baseline="0" dirty="0" smtClean="0"/>
              <a:t> XML Browser feature on phone ,you need to set up a XML server and put the XML documents on server .XML Browser support HTTP and HTTPs protocol .</a:t>
            </a:r>
          </a:p>
          <a:p>
            <a:r>
              <a:rPr lang="en-US" altLang="zh-CN" baseline="0" dirty="0" smtClean="0"/>
              <a:t>This picture shows an example for HTTP server ,you need to get the IP address of specific XML </a:t>
            </a:r>
            <a:r>
              <a:rPr lang="en-US" altLang="zh-CN" baseline="0" dirty="0" err="1" smtClean="0"/>
              <a:t>document.This</a:t>
            </a:r>
            <a:r>
              <a:rPr lang="en-US" altLang="zh-CN" baseline="0" dirty="0" smtClean="0"/>
              <a:t> address will be configured on phone side .</a:t>
            </a:r>
            <a:endParaRPr lang="zh-CN" altLang="en-US" dirty="0"/>
          </a:p>
        </p:txBody>
      </p:sp>
      <p:sp>
        <p:nvSpPr>
          <p:cNvPr id="4" name="灯片编号占位符 3"/>
          <p:cNvSpPr>
            <a:spLocks noGrp="1"/>
          </p:cNvSpPr>
          <p:nvPr>
            <p:ph type="sldNum" sz="quarter" idx="10"/>
          </p:nvPr>
        </p:nvSpPr>
        <p:spPr/>
        <p:txBody>
          <a:bodyPr/>
          <a:lstStyle/>
          <a:p>
            <a:pPr>
              <a:defRPr/>
            </a:pPr>
            <a:fld id="{0E39CEB8-CF29-4BE2-83B3-7ECEFC761E11}" type="slidenum">
              <a:rPr lang="zh-CN" altLang="en-US" smtClean="0"/>
              <a:pPr>
                <a:defRPr/>
              </a:pPr>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sz="1200" b="1" kern="1200" dirty="0" smtClean="0">
                <a:solidFill>
                  <a:schemeClr val="tx1"/>
                </a:solidFill>
                <a:latin typeface="+mn-lt"/>
                <a:ea typeface="+mn-ea"/>
                <a:cs typeface="+mn-cs"/>
              </a:rPr>
              <a:t>To configure the XML Browser </a:t>
            </a:r>
            <a:r>
              <a:rPr lang="en-US" altLang="zh-CN" sz="1200" b="1" kern="1200" dirty="0" smtClean="0">
                <a:solidFill>
                  <a:schemeClr val="tx1"/>
                </a:solidFill>
                <a:latin typeface="+mn-lt"/>
                <a:ea typeface="+mn-ea"/>
                <a:cs typeface="+mn-cs"/>
              </a:rPr>
              <a:t>,you</a:t>
            </a:r>
            <a:r>
              <a:rPr lang="en-US" altLang="zh-CN" sz="1200" b="1" kern="1200" baseline="0" dirty="0" smtClean="0">
                <a:solidFill>
                  <a:schemeClr val="tx1"/>
                </a:solidFill>
                <a:latin typeface="+mn-lt"/>
                <a:ea typeface="+mn-ea"/>
                <a:cs typeface="+mn-cs"/>
              </a:rPr>
              <a:t> need to enter into </a:t>
            </a:r>
            <a:r>
              <a:rPr lang="en-US" sz="1200" b="1" kern="1200" dirty="0" smtClean="0">
                <a:solidFill>
                  <a:schemeClr val="tx1"/>
                </a:solidFill>
                <a:latin typeface="+mn-lt"/>
                <a:ea typeface="+mn-ea"/>
                <a:cs typeface="+mn-cs"/>
              </a:rPr>
              <a:t>web setting interface</a:t>
            </a:r>
            <a:r>
              <a:rPr lang="en-US" sz="1200" b="1" kern="1200" baseline="0" dirty="0" smtClean="0">
                <a:solidFill>
                  <a:schemeClr val="tx1"/>
                </a:solidFill>
                <a:latin typeface="+mn-lt"/>
                <a:ea typeface="+mn-ea"/>
                <a:cs typeface="+mn-cs"/>
              </a:rPr>
              <a:t> of phone and browse to </a:t>
            </a:r>
            <a:r>
              <a:rPr lang="en-US" altLang="zh-CN" dirty="0" smtClean="0"/>
              <a:t>DSS Key </a:t>
            </a:r>
            <a:r>
              <a:rPr lang="en-US" altLang="zh-CN" dirty="0" smtClean="0">
                <a:sym typeface="Wingdings" pitchFamily="2" charset="2"/>
              </a:rPr>
              <a:t>Memory</a:t>
            </a:r>
            <a:r>
              <a:rPr lang="en-US" altLang="zh-CN" baseline="0" dirty="0" smtClean="0">
                <a:sym typeface="Wingdings" pitchFamily="2" charset="2"/>
              </a:rPr>
              <a:t> Key or Line key to configure the DSS key and line key .</a:t>
            </a:r>
            <a:endParaRPr lang="zh-CN" alt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Then select </a:t>
            </a:r>
            <a:r>
              <a:rPr lang="en-US" sz="1200" b="1" kern="1200" dirty="0" smtClean="0">
                <a:solidFill>
                  <a:schemeClr val="tx1"/>
                </a:solidFill>
                <a:latin typeface="+mn-lt"/>
                <a:ea typeface="+mn-ea"/>
                <a:cs typeface="+mn-cs"/>
              </a:rPr>
              <a:t>XML Browser</a:t>
            </a:r>
            <a:r>
              <a:rPr lang="en-US" sz="1200" kern="1200" dirty="0" smtClean="0">
                <a:solidFill>
                  <a:schemeClr val="tx1"/>
                </a:solidFill>
                <a:latin typeface="+mn-lt"/>
                <a:ea typeface="+mn-ea"/>
                <a:cs typeface="+mn-cs"/>
              </a:rPr>
              <a:t> from the pull-down list of </a:t>
            </a:r>
            <a:r>
              <a:rPr lang="en-US" sz="1200" b="1" kern="1200" dirty="0" err="1" smtClean="0">
                <a:solidFill>
                  <a:schemeClr val="tx1"/>
                </a:solidFill>
                <a:latin typeface="+mn-lt"/>
                <a:ea typeface="+mn-ea"/>
                <a:cs typeface="+mn-cs"/>
              </a:rPr>
              <a:t>Type</a:t>
            </a:r>
            <a:r>
              <a:rPr lang="en-US" sz="1200" kern="1200" dirty="0" err="1" smtClean="0">
                <a:solidFill>
                  <a:schemeClr val="tx1"/>
                </a:solidFill>
                <a:latin typeface="+mn-lt"/>
                <a:ea typeface="+mn-ea"/>
                <a:cs typeface="+mn-cs"/>
              </a:rPr>
              <a:t>.And</a:t>
            </a:r>
            <a:r>
              <a:rPr lang="en-US" sz="1200" kern="1200" baseline="0" dirty="0" smtClean="0">
                <a:solidFill>
                  <a:schemeClr val="tx1"/>
                </a:solidFill>
                <a:latin typeface="+mn-lt"/>
                <a:ea typeface="+mn-ea"/>
                <a:cs typeface="+mn-cs"/>
              </a:rPr>
              <a:t> f</a:t>
            </a:r>
            <a:r>
              <a:rPr lang="en-US" sz="1200" kern="1200" dirty="0" smtClean="0">
                <a:solidFill>
                  <a:schemeClr val="tx1"/>
                </a:solidFill>
                <a:latin typeface="+mn-lt"/>
                <a:ea typeface="+mn-ea"/>
                <a:cs typeface="+mn-cs"/>
              </a:rPr>
              <a:t>ill the available access XML document URL in the </a:t>
            </a:r>
            <a:r>
              <a:rPr lang="en-US" sz="1200" b="1" kern="1200" dirty="0" smtClean="0">
                <a:solidFill>
                  <a:schemeClr val="tx1"/>
                </a:solidFill>
                <a:latin typeface="+mn-lt"/>
                <a:ea typeface="+mn-ea"/>
                <a:cs typeface="+mn-cs"/>
              </a:rPr>
              <a:t>Value </a:t>
            </a:r>
            <a:r>
              <a:rPr lang="en-US" sz="1200" kern="1200" dirty="0" err="1" smtClean="0">
                <a:solidFill>
                  <a:schemeClr val="tx1"/>
                </a:solidFill>
                <a:latin typeface="+mn-lt"/>
                <a:ea typeface="+mn-ea"/>
                <a:cs typeface="+mn-cs"/>
              </a:rPr>
              <a:t>field.Click</a:t>
            </a:r>
            <a:r>
              <a:rPr lang="en-US" sz="1200" kern="1200" dirty="0" smtClean="0">
                <a:solidFill>
                  <a:schemeClr val="tx1"/>
                </a:solidFill>
                <a:latin typeface="+mn-lt"/>
                <a:ea typeface="+mn-ea"/>
                <a:cs typeface="+mn-cs"/>
              </a:rPr>
              <a:t> the </a:t>
            </a:r>
            <a:r>
              <a:rPr lang="en-US" sz="1200" b="1" kern="1200" dirty="0" smtClean="0">
                <a:solidFill>
                  <a:schemeClr val="tx1"/>
                </a:solidFill>
                <a:latin typeface="+mn-lt"/>
                <a:ea typeface="+mn-ea"/>
                <a:cs typeface="+mn-cs"/>
              </a:rPr>
              <a:t>Confirm</a:t>
            </a:r>
            <a:r>
              <a:rPr lang="en-US" sz="1200" kern="1200" dirty="0" smtClean="0">
                <a:solidFill>
                  <a:schemeClr val="tx1"/>
                </a:solidFill>
                <a:latin typeface="+mn-lt"/>
                <a:ea typeface="+mn-ea"/>
                <a:cs typeface="+mn-cs"/>
              </a:rPr>
              <a:t> to accept the change.</a:t>
            </a:r>
            <a:endParaRPr lang="zh-CN" alt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screenshot of the web interface for reference is shown in PPT </a:t>
            </a:r>
            <a:r>
              <a:rPr lang="en-US" altLang="zh-CN" sz="1200" kern="1200" dirty="0" smtClean="0">
                <a:solidFill>
                  <a:schemeClr val="tx1"/>
                </a:solidFill>
                <a:latin typeface="+mn-lt"/>
                <a:ea typeface="+mn-ea"/>
                <a:cs typeface="+mn-cs"/>
              </a:rPr>
              <a:t>.</a:t>
            </a:r>
            <a:endParaRPr lang="zh-CN" altLang="en-US" sz="1200" kern="1200" dirty="0" smtClean="0">
              <a:solidFill>
                <a:schemeClr val="tx1"/>
              </a:solidFill>
              <a:latin typeface="+mn-lt"/>
              <a:ea typeface="+mn-ea"/>
              <a:cs typeface="+mn-cs"/>
            </a:endParaRPr>
          </a:p>
          <a:p>
            <a:r>
              <a:rPr lang="en-US" altLang="zh-CN" baseline="0" dirty="0" smtClean="0">
                <a:sym typeface="Wingdings" pitchFamily="2" charset="2"/>
              </a:rPr>
              <a:t>For T38G ,T28 and T26 phone with extension module connected ,you can also configure XML Browser on the EXT key .After configuring ,you can press this key to request XML document from server .</a:t>
            </a:r>
          </a:p>
          <a:p>
            <a:r>
              <a:rPr lang="en-US" altLang="zh-CN" baseline="0" dirty="0" smtClean="0">
                <a:sym typeface="Wingdings" pitchFamily="2" charset="2"/>
              </a:rPr>
              <a:t>Now the </a:t>
            </a:r>
            <a:r>
              <a:rPr lang="en-US" altLang="zh-CN" baseline="0" dirty="0" err="1" smtClean="0">
                <a:sym typeface="Wingdings" pitchFamily="2" charset="2"/>
              </a:rPr>
              <a:t>instrocution</a:t>
            </a:r>
            <a:r>
              <a:rPr lang="en-US" altLang="zh-CN" baseline="0" dirty="0" smtClean="0">
                <a:sym typeface="Wingdings" pitchFamily="2" charset="2"/>
              </a:rPr>
              <a:t> about XML Browser are finished .</a:t>
            </a:r>
            <a:endParaRPr lang="zh-CN" altLang="en-US" dirty="0"/>
          </a:p>
        </p:txBody>
      </p:sp>
      <p:sp>
        <p:nvSpPr>
          <p:cNvPr id="4" name="灯片编号占位符 3"/>
          <p:cNvSpPr>
            <a:spLocks noGrp="1"/>
          </p:cNvSpPr>
          <p:nvPr>
            <p:ph type="sldNum" sz="quarter" idx="10"/>
          </p:nvPr>
        </p:nvSpPr>
        <p:spPr/>
        <p:txBody>
          <a:bodyPr/>
          <a:lstStyle/>
          <a:p>
            <a:pPr>
              <a:defRPr/>
            </a:pPr>
            <a:fld id="{0E39CEB8-CF29-4BE2-83B3-7ECEFC761E11}" type="slidenum">
              <a:rPr lang="zh-CN" altLang="en-US" smtClean="0"/>
              <a:pPr>
                <a:defRPr/>
              </a:pPr>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TextEdit="1"/>
          </p:cNvSpPr>
          <p:nvPr>
            <p:ph type="sldImg"/>
          </p:nvPr>
        </p:nvSpPr>
        <p:spPr bwMode="auto">
          <a:noFill/>
          <a:ln>
            <a:solidFill>
              <a:srgbClr val="000000"/>
            </a:solidFill>
            <a:miter lim="800000"/>
            <a:headEnd/>
            <a:tailEnd/>
          </a:ln>
        </p:spPr>
      </p:sp>
      <p:sp>
        <p:nvSpPr>
          <p:cNvPr id="19458" name="Rectangle 3"/>
          <p:cNvSpPr>
            <a:spLocks noGrp="1"/>
          </p:cNvSpPr>
          <p:nvPr>
            <p:ph type="body" idx="1"/>
          </p:nvPr>
        </p:nvSpPr>
        <p:spPr bwMode="auto">
          <a:noFill/>
        </p:spPr>
        <p:txBody>
          <a:bodyPr wrap="square" numCol="1" anchor="t" anchorCtr="0" compatLnSpc="1">
            <a:prstTxWarp prst="textNoShape">
              <a:avLst/>
            </a:prstTxWarp>
          </a:bodyPr>
          <a:lstStyle/>
          <a:p>
            <a:r>
              <a:rPr lang="en-US" altLang="zh-CN" dirty="0" smtClean="0"/>
              <a:t>Now is turn to Push XML ,Push XML feature is similar</a:t>
            </a:r>
            <a:r>
              <a:rPr lang="en-US" altLang="zh-CN" baseline="0" dirty="0" smtClean="0"/>
              <a:t> with XML Browser .</a:t>
            </a:r>
            <a:endParaRPr lang="zh-CN" alt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Push XML also use</a:t>
            </a:r>
            <a:r>
              <a:rPr lang="en-US" sz="1200" kern="1200" baseline="0" dirty="0" smtClean="0">
                <a:solidFill>
                  <a:schemeClr val="tx1"/>
                </a:solidFill>
                <a:latin typeface="+mn-lt"/>
                <a:ea typeface="+mn-ea"/>
                <a:cs typeface="+mn-cs"/>
              </a:rPr>
              <a:t> the HTTP and HTTPs transport protocol </a:t>
            </a:r>
            <a:r>
              <a:rPr lang="en-US" altLang="zh-CN" sz="1200" kern="1200" baseline="0" dirty="0" smtClean="0">
                <a:solidFill>
                  <a:schemeClr val="tx1"/>
                </a:solidFill>
                <a:latin typeface="+mn-lt"/>
                <a:ea typeface="+mn-ea"/>
                <a:cs typeface="+mn-cs"/>
              </a:rPr>
              <a:t>,but is the server-initiated application .</a:t>
            </a:r>
            <a:endParaRPr lang="en-US" sz="1200" kern="1200" dirty="0" smtClean="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The end users do not need to do any additional</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operate. The server alters the XML application by posting an HTTP</a:t>
            </a:r>
            <a:r>
              <a:rPr lang="en-US" sz="1200" kern="1200" baseline="0" dirty="0" smtClean="0">
                <a:solidFill>
                  <a:schemeClr val="tx1"/>
                </a:solidFill>
                <a:latin typeface="+mn-lt"/>
                <a:ea typeface="+mn-ea"/>
                <a:cs typeface="+mn-cs"/>
              </a:rPr>
              <a:t> or HTTPs</a:t>
            </a:r>
            <a:r>
              <a:rPr lang="en-US" sz="1200" kern="1200" dirty="0" smtClean="0">
                <a:solidFill>
                  <a:schemeClr val="tx1"/>
                </a:solidFill>
                <a:latin typeface="+mn-lt"/>
                <a:ea typeface="+mn-ea"/>
                <a:cs typeface="+mn-cs"/>
              </a:rPr>
              <a:t> message to the phone. when phone receives request, it will determine whether to display corresponding content on the phone which sent by the specified server or not.</a:t>
            </a:r>
            <a:endParaRPr lang="zh-CN" altLang="en-US" sz="1200" kern="1200" dirty="0" smtClean="0">
              <a:solidFill>
                <a:schemeClr val="tx1"/>
              </a:solidFill>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pPr>
              <a:defRPr/>
            </a:pPr>
            <a:fld id="{0E39CEB8-CF29-4BE2-83B3-7ECEFC761E11}" type="slidenum">
              <a:rPr lang="zh-CN" altLang="en-US" smtClean="0"/>
              <a:pPr>
                <a:defRPr/>
              </a:pPr>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Push XML can do the similar</a:t>
            </a:r>
            <a:r>
              <a:rPr lang="en-US" altLang="zh-CN" baseline="0" dirty="0" smtClean="0"/>
              <a:t> things with XML Browser ,it</a:t>
            </a:r>
            <a:r>
              <a:rPr lang="en-US" sz="1200" dirty="0" smtClean="0">
                <a:latin typeface="Arial" pitchFamily="34" charset="0"/>
                <a:cs typeface="Arial" pitchFamily="34" charset="0"/>
              </a:rPr>
              <a:t> allows users to create custom services which meet user functional requirements on the server</a:t>
            </a:r>
            <a:r>
              <a:rPr lang="en-US" altLang="zh-CN" sz="1200" dirty="0" smtClean="0">
                <a:latin typeface="Arial" pitchFamily="34" charset="0"/>
                <a:cs typeface="Arial" pitchFamily="34" charset="0"/>
              </a:rPr>
              <a:t>,</a:t>
            </a:r>
            <a:r>
              <a:rPr lang="en-US" sz="1200" dirty="0" smtClean="0">
                <a:latin typeface="Arial" pitchFamily="34" charset="0"/>
                <a:cs typeface="Arial" pitchFamily="34" charset="0"/>
              </a:rPr>
              <a:t> such as weather report, stock information, Google search and so on</a:t>
            </a:r>
            <a:r>
              <a:rPr lang="en-US" sz="1200" baseline="0" dirty="0" smtClean="0">
                <a:latin typeface="Arial" pitchFamily="34" charset="0"/>
                <a:cs typeface="Arial" pitchFamily="34" charset="0"/>
              </a:rPr>
              <a:t> </a:t>
            </a:r>
            <a:r>
              <a:rPr lang="en-US" altLang="zh-CN" sz="1200" baseline="0" dirty="0" smtClean="0">
                <a:latin typeface="Arial" pitchFamily="34" charset="0"/>
                <a:cs typeface="Arial" pitchFamily="34" charset="0"/>
              </a:rPr>
              <a:t>,</a:t>
            </a:r>
            <a:r>
              <a:rPr lang="en-US" altLang="zh-CN" sz="1200" dirty="0" smtClean="0">
                <a:latin typeface="Arial" pitchFamily="34" charset="0"/>
                <a:cs typeface="Arial" pitchFamily="34" charset="0"/>
              </a:rPr>
              <a:t>Server can</a:t>
            </a:r>
            <a:r>
              <a:rPr lang="en-US" sz="1200" dirty="0" smtClean="0">
                <a:latin typeface="Arial" pitchFamily="34" charset="0"/>
                <a:cs typeface="Arial" pitchFamily="34" charset="0"/>
              </a:rPr>
              <a:t> push these info to user for </a:t>
            </a:r>
            <a:r>
              <a:rPr lang="en-US" sz="1200" dirty="0" err="1" smtClean="0">
                <a:latin typeface="Arial" pitchFamily="34" charset="0"/>
                <a:cs typeface="Arial" pitchFamily="34" charset="0"/>
              </a:rPr>
              <a:t>chekcing</a:t>
            </a:r>
            <a:r>
              <a:rPr lang="en-US" sz="1200" dirty="0" smtClean="0">
                <a:latin typeface="Arial" pitchFamily="34" charset="0"/>
                <a:cs typeface="Arial" pitchFamily="34" charset="0"/>
              </a:rPr>
              <a:t> </a:t>
            </a:r>
            <a:r>
              <a:rPr lang="en-US" altLang="zh-CN" sz="1200" dirty="0" smtClean="0">
                <a:latin typeface="Arial" pitchFamily="34" charset="0"/>
                <a:cs typeface="Arial" pitchFamily="34" charset="0"/>
              </a:rPr>
              <a:t>.It also can be used to remote control the phone for some operation and remotely configure the phone ,like auto</a:t>
            </a:r>
            <a:r>
              <a:rPr lang="en-US" altLang="zh-CN" sz="1200" baseline="0" dirty="0" smtClean="0">
                <a:latin typeface="Arial" pitchFamily="34" charset="0"/>
                <a:cs typeface="Arial" pitchFamily="34" charset="0"/>
              </a:rPr>
              <a:t> provision</a:t>
            </a:r>
            <a:r>
              <a:rPr lang="en-US" altLang="zh-CN" sz="1200" dirty="0" smtClean="0">
                <a:latin typeface="Arial" pitchFamily="34" charset="0"/>
                <a:cs typeface="Arial" pitchFamily="34" charset="0"/>
              </a:rPr>
              <a:t> .</a:t>
            </a:r>
            <a:endParaRPr lang="zh-CN" altLang="en-US" dirty="0"/>
          </a:p>
        </p:txBody>
      </p:sp>
      <p:sp>
        <p:nvSpPr>
          <p:cNvPr id="4" name="灯片编号占位符 3"/>
          <p:cNvSpPr>
            <a:spLocks noGrp="1"/>
          </p:cNvSpPr>
          <p:nvPr>
            <p:ph type="sldNum" sz="quarter" idx="10"/>
          </p:nvPr>
        </p:nvSpPr>
        <p:spPr/>
        <p:txBody>
          <a:bodyPr/>
          <a:lstStyle/>
          <a:p>
            <a:pPr>
              <a:defRPr/>
            </a:pPr>
            <a:fld id="{0E39CEB8-CF29-4BE2-83B3-7ECEFC761E11}" type="slidenum">
              <a:rPr lang="zh-CN" altLang="en-US" smtClean="0"/>
              <a:pPr>
                <a:defRPr/>
              </a:pPr>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baseline="0" dirty="0" smtClean="0"/>
              <a:t>The XML application put on server side are created in .</a:t>
            </a:r>
            <a:r>
              <a:rPr lang="en-US" altLang="zh-CN" baseline="0" dirty="0" err="1" smtClean="0"/>
              <a:t>php</a:t>
            </a:r>
            <a:r>
              <a:rPr lang="en-US" altLang="zh-CN" baseline="0" dirty="0" smtClean="0"/>
              <a:t> format file .The phone supported  push XML object also are same with XML Browser .Beside only T3 series/PV530 support </a:t>
            </a:r>
            <a:r>
              <a:rPr lang="en-US" altLang="zh-CN" baseline="0" dirty="0" err="1" smtClean="0"/>
              <a:t>FormattedTextScreen</a:t>
            </a:r>
            <a:r>
              <a:rPr lang="en-US" altLang="zh-CN" baseline="0" dirty="0" smtClean="0"/>
              <a:t> and </a:t>
            </a:r>
            <a:r>
              <a:rPr lang="en-US" altLang="zh-CN" baseline="0" dirty="0" err="1" smtClean="0"/>
              <a:t>ImageScreen</a:t>
            </a:r>
            <a:r>
              <a:rPr lang="en-US" altLang="zh-CN" baseline="0" dirty="0" smtClean="0"/>
              <a:t> ,there are some </a:t>
            </a:r>
            <a:r>
              <a:rPr lang="en-US" altLang="zh-CN" baseline="0" dirty="0" err="1" smtClean="0"/>
              <a:t>addinitonal</a:t>
            </a:r>
            <a:r>
              <a:rPr lang="en-US" altLang="zh-CN" baseline="0" dirty="0" smtClean="0"/>
              <a:t> difference between T2 series and T3 series /VP530 .That is </a:t>
            </a:r>
            <a:r>
              <a:rPr lang="en-US" altLang="zh-CN" baseline="0" dirty="0" err="1" smtClean="0"/>
              <a:t>Phoneconfiguration</a:t>
            </a:r>
            <a:r>
              <a:rPr lang="en-US" altLang="zh-CN" baseline="0" dirty="0" smtClean="0"/>
              <a:t> .</a:t>
            </a:r>
            <a:endParaRPr lang="zh-CN" altLang="en-US" dirty="0"/>
          </a:p>
        </p:txBody>
      </p:sp>
      <p:sp>
        <p:nvSpPr>
          <p:cNvPr id="4" name="灯片编号占位符 3"/>
          <p:cNvSpPr>
            <a:spLocks noGrp="1"/>
          </p:cNvSpPr>
          <p:nvPr>
            <p:ph type="sldNum" sz="quarter" idx="10"/>
          </p:nvPr>
        </p:nvSpPr>
        <p:spPr/>
        <p:txBody>
          <a:bodyPr/>
          <a:lstStyle/>
          <a:p>
            <a:pPr>
              <a:defRPr/>
            </a:pPr>
            <a:fld id="{0E39CEB8-CF29-4BE2-83B3-7ECEFC761E11}" type="slidenum">
              <a:rPr lang="zh-CN" altLang="en-US" smtClean="0"/>
              <a:pPr>
                <a:defRPr/>
              </a:pPr>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err="1" smtClean="0"/>
              <a:t>Phoneconfiguration</a:t>
            </a:r>
            <a:r>
              <a:rPr lang="en-US" altLang="zh-CN" dirty="0" smtClean="0"/>
              <a:t> for </a:t>
            </a:r>
            <a:r>
              <a:rPr lang="en-US" altLang="zh-CN" baseline="0" dirty="0" smtClean="0"/>
              <a:t> T3 series and VP530 only can configure the Line key ,</a:t>
            </a:r>
            <a:r>
              <a:rPr lang="en-US" altLang="zh-CN" baseline="0" dirty="0" err="1" smtClean="0"/>
              <a:t>dss</a:t>
            </a:r>
            <a:r>
              <a:rPr lang="en-US" altLang="zh-CN" baseline="0" dirty="0" smtClean="0"/>
              <a:t> key and extension key on phone .But for T2 series ,</a:t>
            </a:r>
            <a:r>
              <a:rPr lang="en-US" altLang="zh-CN" baseline="0" dirty="0" err="1" smtClean="0"/>
              <a:t>phonecongiguraiton</a:t>
            </a:r>
            <a:r>
              <a:rPr lang="en-US" altLang="zh-CN" baseline="0" dirty="0" smtClean="0"/>
              <a:t> can configure almost all of the </a:t>
            </a:r>
            <a:r>
              <a:rPr lang="en-US" altLang="zh-CN" baseline="0" dirty="0" err="1" smtClean="0"/>
              <a:t>configration</a:t>
            </a:r>
            <a:r>
              <a:rPr lang="en-US" altLang="zh-CN" baseline="0" dirty="0" smtClean="0"/>
              <a:t> on phone ,such as account info ,</a:t>
            </a:r>
            <a:r>
              <a:rPr lang="en-US" altLang="zh-CN" baseline="0" dirty="0" err="1" smtClean="0"/>
              <a:t>LDAP,ActionURL</a:t>
            </a:r>
            <a:r>
              <a:rPr lang="en-US" altLang="zh-CN" baseline="0" dirty="0" smtClean="0"/>
              <a:t> ,Forward and transfer feature and so on .I had arranged the supported model documents for different series and will send to you after training ,you can have a reference .</a:t>
            </a:r>
            <a:endParaRPr lang="zh-CN" altLang="en-US" dirty="0"/>
          </a:p>
        </p:txBody>
      </p:sp>
      <p:sp>
        <p:nvSpPr>
          <p:cNvPr id="4" name="灯片编号占位符 3"/>
          <p:cNvSpPr>
            <a:spLocks noGrp="1"/>
          </p:cNvSpPr>
          <p:nvPr>
            <p:ph type="sldNum" sz="quarter" idx="10"/>
          </p:nvPr>
        </p:nvSpPr>
        <p:spPr/>
        <p:txBody>
          <a:bodyPr/>
          <a:lstStyle/>
          <a:p>
            <a:pPr>
              <a:defRPr/>
            </a:pPr>
            <a:fld id="{0E39CEB8-CF29-4BE2-83B3-7ECEFC761E11}" type="slidenum">
              <a:rPr lang="zh-CN" altLang="en-US" smtClean="0"/>
              <a:pPr>
                <a:defRPr/>
              </a:pPr>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Before</a:t>
            </a:r>
            <a:r>
              <a:rPr lang="en-US" altLang="zh-CN" baseline="0" dirty="0" smtClean="0"/>
              <a:t> using Push XML feature ,you also need to setting up one Push XML server firstly and put the XML application documents on server ,then push to </a:t>
            </a:r>
            <a:r>
              <a:rPr lang="en-US" altLang="zh-CN" baseline="0" dirty="0" err="1" smtClean="0"/>
              <a:t>sepecific</a:t>
            </a:r>
            <a:r>
              <a:rPr lang="en-US" altLang="zh-CN" baseline="0" dirty="0" smtClean="0"/>
              <a:t> end points .</a:t>
            </a:r>
          </a:p>
          <a:p>
            <a:r>
              <a:rPr lang="en-US" altLang="zh-CN" baseline="0" dirty="0" smtClean="0"/>
              <a:t>You can refer to this manual about how to install a demo push XML after training .</a:t>
            </a:r>
            <a:endParaRPr lang="zh-CN" altLang="en-US" dirty="0"/>
          </a:p>
        </p:txBody>
      </p:sp>
      <p:sp>
        <p:nvSpPr>
          <p:cNvPr id="4" name="灯片编号占位符 3"/>
          <p:cNvSpPr>
            <a:spLocks noGrp="1"/>
          </p:cNvSpPr>
          <p:nvPr>
            <p:ph type="sldNum" sz="quarter" idx="10"/>
          </p:nvPr>
        </p:nvSpPr>
        <p:spPr/>
        <p:txBody>
          <a:bodyPr/>
          <a:lstStyle/>
          <a:p>
            <a:pPr>
              <a:defRPr/>
            </a:pPr>
            <a:fld id="{0E39CEB8-CF29-4BE2-83B3-7ECEFC761E11}" type="slidenum">
              <a:rPr lang="zh-CN" altLang="en-US" smtClean="0"/>
              <a:pPr>
                <a:defRPr/>
              </a:pPr>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In phone side , Users configure the available</a:t>
            </a:r>
            <a:r>
              <a:rPr lang="en-US" altLang="zh-CN" baseline="0" dirty="0" smtClean="0"/>
              <a:t> </a:t>
            </a:r>
            <a:r>
              <a:rPr lang="en-US" altLang="zh-CN" dirty="0" smtClean="0"/>
              <a:t>server's IP address on Web page, when phone receives request, it will determine whether to display corresponding content on the phone which sent by the specified server or not according to this setting .  </a:t>
            </a:r>
          </a:p>
          <a:p>
            <a:r>
              <a:rPr lang="en-US" altLang="zh-CN" dirty="0" smtClean="0"/>
              <a:t>I</a:t>
            </a:r>
            <a:r>
              <a:rPr lang="en-US" altLang="zh-CN" baseline="0" dirty="0" smtClean="0"/>
              <a:t> list all models configure page in PPT ,you can have reference .For this options ,if you let it empty ,it means that this phone can’t receive any server’s request . if you want to </a:t>
            </a:r>
            <a:r>
              <a:rPr lang="en-US" altLang="zh-CN" baseline="0" dirty="0" err="1" smtClean="0"/>
              <a:t>cinfigure</a:t>
            </a:r>
            <a:r>
              <a:rPr lang="en-US" altLang="zh-CN" baseline="0" dirty="0" smtClean="0"/>
              <a:t> more than one server address ,you can </a:t>
            </a:r>
            <a:r>
              <a:rPr lang="en-US" altLang="zh-CN" baseline="0" dirty="0" err="1" smtClean="0"/>
              <a:t>seperated</a:t>
            </a:r>
            <a:r>
              <a:rPr lang="en-US" altLang="zh-CN" baseline="0" dirty="0" smtClean="0"/>
              <a:t> the different address by comma symbol .</a:t>
            </a:r>
            <a:endParaRPr lang="zh-CN" altLang="en-US" dirty="0"/>
          </a:p>
        </p:txBody>
      </p:sp>
      <p:sp>
        <p:nvSpPr>
          <p:cNvPr id="4" name="灯片编号占位符 3"/>
          <p:cNvSpPr>
            <a:spLocks noGrp="1"/>
          </p:cNvSpPr>
          <p:nvPr>
            <p:ph type="sldNum" sz="quarter" idx="10"/>
          </p:nvPr>
        </p:nvSpPr>
        <p:spPr/>
        <p:txBody>
          <a:bodyPr/>
          <a:lstStyle/>
          <a:p>
            <a:pPr>
              <a:defRPr/>
            </a:pPr>
            <a:fld id="{0E39CEB8-CF29-4BE2-83B3-7ECEFC761E11}" type="slidenum">
              <a:rPr lang="zh-CN" altLang="en-US" smtClean="0"/>
              <a:pPr>
                <a:defRPr/>
              </a:pPr>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These are some document about XML Browser and Push XML ,we</a:t>
            </a:r>
            <a:r>
              <a:rPr lang="en-US" altLang="zh-CN" baseline="0" dirty="0" smtClean="0"/>
              <a:t> will send you after this </a:t>
            </a:r>
            <a:r>
              <a:rPr lang="en-US" altLang="zh-CN" baseline="0" dirty="0" err="1" smtClean="0"/>
              <a:t>tranning</a:t>
            </a:r>
            <a:r>
              <a:rPr lang="en-US" altLang="zh-CN" baseline="0" dirty="0" smtClean="0"/>
              <a:t> .</a:t>
            </a:r>
            <a:endParaRPr lang="zh-CN" altLang="en-US" dirty="0"/>
          </a:p>
        </p:txBody>
      </p:sp>
      <p:sp>
        <p:nvSpPr>
          <p:cNvPr id="4" name="灯片编号占位符 3"/>
          <p:cNvSpPr>
            <a:spLocks noGrp="1"/>
          </p:cNvSpPr>
          <p:nvPr>
            <p:ph type="sldNum" sz="quarter" idx="10"/>
          </p:nvPr>
        </p:nvSpPr>
        <p:spPr/>
        <p:txBody>
          <a:bodyPr/>
          <a:lstStyle/>
          <a:p>
            <a:pPr>
              <a:defRPr/>
            </a:pPr>
            <a:fld id="{0E39CEB8-CF29-4BE2-83B3-7ECEFC761E11}" type="slidenum">
              <a:rPr lang="zh-CN" altLang="en-US" smtClean="0"/>
              <a:pPr>
                <a:defRPr/>
              </a:pPr>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TextEdit="1"/>
          </p:cNvSpPr>
          <p:nvPr>
            <p:ph type="sldImg"/>
          </p:nvPr>
        </p:nvSpPr>
        <p:spPr bwMode="auto">
          <a:noFill/>
          <a:ln>
            <a:solidFill>
              <a:srgbClr val="000000"/>
            </a:solidFill>
            <a:miter lim="800000"/>
            <a:headEnd/>
            <a:tailEnd/>
          </a:ln>
        </p:spPr>
      </p:sp>
      <p:sp>
        <p:nvSpPr>
          <p:cNvPr id="19458" name="Rectangle 3"/>
          <p:cNvSpPr>
            <a:spLocks noGrp="1"/>
          </p:cNvSpPr>
          <p:nvPr>
            <p:ph type="body" idx="1"/>
          </p:nvPr>
        </p:nvSpPr>
        <p:spPr bwMode="auto">
          <a:noFill/>
        </p:spPr>
        <p:txBody>
          <a:bodyPr wrap="square" numCol="1" anchor="t" anchorCtr="0" compatLnSpc="1">
            <a:prstTxWarp prst="textNoShape">
              <a:avLst/>
            </a:prstTxWarp>
          </a:bodyPr>
          <a:lstStyle/>
          <a:p>
            <a:r>
              <a:rPr lang="en-US" altLang="zh-CN" dirty="0" smtClean="0"/>
              <a:t>What</a:t>
            </a:r>
            <a:r>
              <a:rPr lang="en-US" altLang="zh-CN" baseline="0" dirty="0" smtClean="0"/>
              <a:t> is Yealink XML feature ?</a:t>
            </a:r>
            <a:endParaRPr lang="zh-CN" alt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sz="1200" b="0" i="0" kern="1200" dirty="0" smtClean="0">
                <a:solidFill>
                  <a:schemeClr val="tx1"/>
                </a:solidFill>
                <a:latin typeface="+mn-lt"/>
                <a:ea typeface="+mn-ea"/>
                <a:cs typeface="+mn-cs"/>
              </a:rPr>
              <a:t>XML</a:t>
            </a:r>
            <a:r>
              <a:rPr lang="en-US" altLang="zh-CN" sz="1200" b="0" i="0" kern="1200" baseline="0" dirty="0" smtClean="0">
                <a:solidFill>
                  <a:schemeClr val="tx1"/>
                </a:solidFill>
                <a:latin typeface="+mn-lt"/>
                <a:ea typeface="+mn-ea"/>
                <a:cs typeface="+mn-cs"/>
              </a:rPr>
              <a:t> is stands for </a:t>
            </a:r>
            <a:r>
              <a:rPr lang="en-US" altLang="zh-CN" sz="1200" b="0" i="0" kern="1200" baseline="0" dirty="0" err="1" smtClean="0">
                <a:solidFill>
                  <a:schemeClr val="tx1"/>
                </a:solidFill>
                <a:latin typeface="+mn-lt"/>
                <a:ea typeface="+mn-ea"/>
                <a:cs typeface="+mn-cs"/>
              </a:rPr>
              <a:t>eXtensible</a:t>
            </a:r>
            <a:r>
              <a:rPr lang="en-US" altLang="zh-CN" sz="1200" b="0" i="0" kern="1200" baseline="0" dirty="0" smtClean="0">
                <a:solidFill>
                  <a:schemeClr val="tx1"/>
                </a:solidFill>
                <a:latin typeface="+mn-lt"/>
                <a:ea typeface="+mn-ea"/>
                <a:cs typeface="+mn-cs"/>
              </a:rPr>
              <a:t> Markup Language , </a:t>
            </a:r>
            <a:r>
              <a:rPr lang="en-US" sz="1200" kern="1200" dirty="0" smtClean="0">
                <a:solidFill>
                  <a:schemeClr val="tx1"/>
                </a:solidFill>
                <a:latin typeface="+mn-lt"/>
                <a:ea typeface="+mn-ea"/>
                <a:cs typeface="+mn-cs"/>
              </a:rPr>
              <a:t>It is a markup language much like HTML. HTML was designed to display data and to focus on how data looks. XML was designed to describe data and to focus on what data is.</a:t>
            </a:r>
            <a:endParaRPr lang="en-US" altLang="zh-CN" sz="1200" b="0" i="0" kern="1200" dirty="0" smtClean="0">
              <a:solidFill>
                <a:schemeClr val="tx1"/>
              </a:solidFill>
              <a:latin typeface="+mn-lt"/>
              <a:ea typeface="+mn-ea"/>
              <a:cs typeface="+mn-cs"/>
            </a:endParaRPr>
          </a:p>
          <a:p>
            <a:endParaRPr lang="en-US" altLang="zh-CN" sz="1200" b="0" i="0" kern="1200" dirty="0" smtClean="0">
              <a:solidFill>
                <a:schemeClr val="tx1"/>
              </a:solidFill>
              <a:latin typeface="+mn-lt"/>
              <a:ea typeface="+mn-ea"/>
              <a:cs typeface="+mn-cs"/>
            </a:endParaRPr>
          </a:p>
          <a:p>
            <a:r>
              <a:rPr lang="en-US" sz="1200" dirty="0" smtClean="0">
                <a:latin typeface="+mn-lt"/>
              </a:rPr>
              <a:t>Yealink XML feature is one kind of XML-based API</a:t>
            </a:r>
            <a:r>
              <a:rPr lang="en-US" sz="1200" baseline="0" dirty="0" smtClean="0">
                <a:latin typeface="+mn-lt"/>
              </a:rPr>
              <a:t> ,</a:t>
            </a:r>
            <a:r>
              <a:rPr lang="en-US" altLang="zh-CN" sz="1200" b="0" i="0" kern="1200" dirty="0" smtClean="0">
                <a:solidFill>
                  <a:schemeClr val="tx1"/>
                </a:solidFill>
                <a:latin typeface="+mn-lt"/>
                <a:ea typeface="+mn-ea"/>
                <a:cs typeface="+mn-cs"/>
              </a:rPr>
              <a:t>API</a:t>
            </a:r>
            <a:r>
              <a:rPr lang="en-US" altLang="zh-CN" sz="1200" b="0" i="0" kern="1200" baseline="0" dirty="0" smtClean="0">
                <a:solidFill>
                  <a:schemeClr val="tx1"/>
                </a:solidFill>
                <a:latin typeface="+mn-lt"/>
                <a:ea typeface="+mn-ea"/>
                <a:cs typeface="+mn-cs"/>
              </a:rPr>
              <a:t> means </a:t>
            </a:r>
            <a:r>
              <a:rPr lang="en-US" sz="1200" b="0" i="0" u="none" strike="noStrike" kern="1200" dirty="0" smtClean="0">
                <a:solidFill>
                  <a:schemeClr val="tx1"/>
                </a:solidFill>
                <a:latin typeface="+mn-lt"/>
                <a:ea typeface="+mn-ea"/>
                <a:cs typeface="+mn-cs"/>
              </a:rPr>
              <a:t>application programming interfaces</a:t>
            </a:r>
            <a:r>
              <a:rPr lang="en-US" altLang="zh-CN" sz="1200" b="0" i="0" u="none" strike="noStrike" kern="1200" dirty="0" smtClean="0">
                <a:solidFill>
                  <a:schemeClr val="tx1"/>
                </a:solidFill>
                <a:latin typeface="+mn-lt"/>
                <a:ea typeface="+mn-ea"/>
                <a:cs typeface="+mn-cs"/>
              </a:rPr>
              <a:t>.</a:t>
            </a:r>
            <a:r>
              <a:rPr lang="en-US" altLang="zh-CN" sz="1200" dirty="0" smtClean="0">
                <a:latin typeface="+mn-lt"/>
              </a:rPr>
              <a:t> it can </a:t>
            </a:r>
            <a:r>
              <a:rPr lang="en-US" sz="1200" dirty="0" smtClean="0">
                <a:latin typeface="+mn-lt"/>
              </a:rPr>
              <a:t>used for defining different custom applications</a:t>
            </a:r>
            <a:r>
              <a:rPr lang="en-US" altLang="zh-CN" sz="1200" dirty="0" smtClean="0">
                <a:latin typeface="+mn-lt"/>
              </a:rPr>
              <a:t>.</a:t>
            </a:r>
            <a:r>
              <a:rPr lang="en-US" altLang="zh-CN" sz="1200" baseline="0" dirty="0" smtClean="0">
                <a:latin typeface="+mn-lt"/>
              </a:rPr>
              <a:t>  There are two Yealink XML feature :XML browser ,push XML ,this two feature are similar ,I will have a detailed description for them in following contend .</a:t>
            </a:r>
            <a:endParaRPr lang="en-US" sz="1200" b="0" i="0" u="none" strike="noStrike" kern="1200" dirty="0" smtClean="0">
              <a:solidFill>
                <a:schemeClr val="tx1"/>
              </a:solidFill>
              <a:latin typeface="+mn-lt"/>
              <a:ea typeface="+mn-ea"/>
              <a:cs typeface="+mn-cs"/>
            </a:endParaRPr>
          </a:p>
        </p:txBody>
      </p:sp>
      <p:sp>
        <p:nvSpPr>
          <p:cNvPr id="4" name="灯片编号占位符 3"/>
          <p:cNvSpPr>
            <a:spLocks noGrp="1"/>
          </p:cNvSpPr>
          <p:nvPr>
            <p:ph type="sldNum" sz="quarter" idx="10"/>
          </p:nvPr>
        </p:nvSpPr>
        <p:spPr/>
        <p:txBody>
          <a:bodyPr/>
          <a:lstStyle/>
          <a:p>
            <a:pPr>
              <a:defRPr/>
            </a:pPr>
            <a:fld id="{0E39CEB8-CF29-4BE2-83B3-7ECEFC761E11}" type="slidenum">
              <a:rPr lang="zh-CN" altLang="en-US" smtClean="0"/>
              <a:pPr>
                <a:defRPr/>
              </a:pPr>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TextEdit="1"/>
          </p:cNvSpPr>
          <p:nvPr>
            <p:ph type="sldImg"/>
          </p:nvPr>
        </p:nvSpPr>
        <p:spPr bwMode="auto">
          <a:noFill/>
          <a:ln>
            <a:solidFill>
              <a:srgbClr val="000000"/>
            </a:solidFill>
            <a:miter lim="800000"/>
            <a:headEnd/>
            <a:tailEnd/>
          </a:ln>
        </p:spPr>
      </p:sp>
      <p:sp>
        <p:nvSpPr>
          <p:cNvPr id="19458" name="Rectangle 3"/>
          <p:cNvSpPr>
            <a:spLocks noGrp="1"/>
          </p:cNvSpPr>
          <p:nvPr>
            <p:ph type="body" idx="1"/>
          </p:nvPr>
        </p:nvSpPr>
        <p:spPr bwMode="auto">
          <a:noFill/>
        </p:spPr>
        <p:txBody>
          <a:bodyPr wrap="square" numCol="1" anchor="t" anchorCtr="0" compatLnSpc="1">
            <a:prstTxWarp prst="textNoShape">
              <a:avLst/>
            </a:prstTxWarp>
          </a:bodyPr>
          <a:lstStyle/>
          <a:p>
            <a:r>
              <a:rPr lang="en-US" altLang="zh-CN" dirty="0" smtClean="0"/>
              <a:t>First  will introduce</a:t>
            </a:r>
            <a:r>
              <a:rPr lang="en-US" altLang="zh-CN" baseline="0" dirty="0" smtClean="0"/>
              <a:t> XML Browser feature .</a:t>
            </a:r>
            <a:endParaRPr lang="zh-CN" alt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attached picture</a:t>
            </a:r>
            <a:r>
              <a:rPr lang="en-US" sz="1200" kern="1200" baseline="0" dirty="0" smtClean="0">
                <a:solidFill>
                  <a:schemeClr val="tx1"/>
                </a:solidFill>
                <a:latin typeface="+mn-lt"/>
                <a:ea typeface="+mn-ea"/>
                <a:cs typeface="+mn-cs"/>
              </a:rPr>
              <a:t> shows that the work flow for XML browser </a:t>
            </a:r>
            <a:r>
              <a:rPr lang="en-US" altLang="zh-CN" sz="1200" kern="1200" baseline="0" dirty="0" smtClean="0">
                <a:solidFill>
                  <a:schemeClr val="tx1"/>
                </a:solidFill>
                <a:latin typeface="+mn-lt"/>
                <a:ea typeface="+mn-ea"/>
                <a:cs typeface="+mn-cs"/>
              </a:rPr>
              <a:t>.it is the phone-initiated application ,and use the HTTP or HTTPS transport protocol .Phone can request the data from server on it own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You can press the predefined key on</a:t>
            </a:r>
            <a:r>
              <a:rPr lang="en-US" sz="1200" kern="1200" baseline="0" dirty="0" smtClean="0">
                <a:solidFill>
                  <a:schemeClr val="tx1"/>
                </a:solidFill>
                <a:latin typeface="+mn-lt"/>
                <a:ea typeface="+mn-ea"/>
                <a:cs typeface="+mn-cs"/>
              </a:rPr>
              <a:t> phone</a:t>
            </a:r>
            <a:r>
              <a:rPr lang="en-US" sz="1200" kern="1200" dirty="0" smtClean="0">
                <a:solidFill>
                  <a:schemeClr val="tx1"/>
                </a:solidFill>
                <a:latin typeface="+mn-lt"/>
                <a:ea typeface="+mn-ea"/>
                <a:cs typeface="+mn-cs"/>
              </a:rPr>
              <a:t> to trigger the phone initiated application of XML browser. After pressing the key, the IP phone issues an HTTP</a:t>
            </a:r>
            <a:r>
              <a:rPr lang="en-US" sz="1200" kern="1200" baseline="0" dirty="0" smtClean="0">
                <a:solidFill>
                  <a:schemeClr val="tx1"/>
                </a:solidFill>
                <a:latin typeface="+mn-lt"/>
                <a:ea typeface="+mn-ea"/>
                <a:cs typeface="+mn-cs"/>
              </a:rPr>
              <a:t> or HTTPs</a:t>
            </a:r>
            <a:r>
              <a:rPr lang="en-US" sz="1200" kern="1200" dirty="0" smtClean="0">
                <a:solidFill>
                  <a:schemeClr val="tx1"/>
                </a:solidFill>
                <a:latin typeface="+mn-lt"/>
                <a:ea typeface="+mn-ea"/>
                <a:cs typeface="+mn-cs"/>
              </a:rPr>
              <a:t> GET command to the </a:t>
            </a:r>
            <a:r>
              <a:rPr lang="en-US" sz="1200" kern="1200" dirty="0" err="1" smtClean="0">
                <a:solidFill>
                  <a:schemeClr val="tx1"/>
                </a:solidFill>
                <a:latin typeface="+mn-lt"/>
                <a:ea typeface="+mn-ea"/>
                <a:cs typeface="+mn-cs"/>
              </a:rPr>
              <a:t>server,and</a:t>
            </a:r>
            <a:r>
              <a:rPr lang="en-US" sz="1200" kern="1200" dirty="0" smtClean="0">
                <a:solidFill>
                  <a:schemeClr val="tx1"/>
                </a:solidFill>
                <a:latin typeface="+mn-lt"/>
                <a:ea typeface="+mn-ea"/>
                <a:cs typeface="+mn-cs"/>
              </a:rPr>
              <a:t> waits for the 200</a:t>
            </a:r>
            <a:r>
              <a:rPr lang="en-US" sz="1200" kern="1200" baseline="0" dirty="0" smtClean="0">
                <a:solidFill>
                  <a:schemeClr val="tx1"/>
                </a:solidFill>
                <a:latin typeface="+mn-lt"/>
                <a:ea typeface="+mn-ea"/>
                <a:cs typeface="+mn-cs"/>
              </a:rPr>
              <a:t> OK answer with XML document in message body </a:t>
            </a:r>
            <a:r>
              <a:rPr lang="en-US" sz="1200" kern="1200" dirty="0" smtClean="0">
                <a:solidFill>
                  <a:schemeClr val="tx1"/>
                </a:solidFill>
                <a:latin typeface="+mn-lt"/>
                <a:ea typeface="+mn-ea"/>
                <a:cs typeface="+mn-cs"/>
              </a:rPr>
              <a:t>,phone can decodes and displays the xml document on the LCD screen such as Microsoft Internet Explorer or Firefox would do as a web client. </a:t>
            </a:r>
            <a:endParaRPr lang="zh-CN" altLang="en-US" dirty="0"/>
          </a:p>
        </p:txBody>
      </p:sp>
      <p:sp>
        <p:nvSpPr>
          <p:cNvPr id="4" name="灯片编号占位符 3"/>
          <p:cNvSpPr>
            <a:spLocks noGrp="1"/>
          </p:cNvSpPr>
          <p:nvPr>
            <p:ph type="sldNum" sz="quarter" idx="10"/>
          </p:nvPr>
        </p:nvSpPr>
        <p:spPr/>
        <p:txBody>
          <a:bodyPr/>
          <a:lstStyle/>
          <a:p>
            <a:pPr>
              <a:defRPr/>
            </a:pPr>
            <a:fld id="{0E39CEB8-CF29-4BE2-83B3-7ECEFC761E11}" type="slidenum">
              <a:rPr lang="zh-CN" altLang="en-US" smtClean="0"/>
              <a:pPr>
                <a:defRPr/>
              </a:pPr>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And why</a:t>
            </a:r>
            <a:r>
              <a:rPr lang="en-US" altLang="zh-CN" baseline="0" dirty="0" smtClean="0"/>
              <a:t> we want to use XML Browser feature on phone ? What XML browser can bring to you ?</a:t>
            </a:r>
          </a:p>
          <a:p>
            <a:r>
              <a:rPr lang="en-US" altLang="zh-CN" dirty="0" smtClean="0"/>
              <a:t>Use XML Browser ,you can be allowed to create </a:t>
            </a:r>
            <a:r>
              <a:rPr lang="en-US" altLang="zh-CN" dirty="0" err="1" smtClean="0"/>
              <a:t>custome</a:t>
            </a:r>
            <a:r>
              <a:rPr lang="en-US" altLang="zh-CN" dirty="0" smtClean="0"/>
              <a:t> services</a:t>
            </a:r>
            <a:r>
              <a:rPr lang="en-US" altLang="zh-CN" baseline="0" dirty="0" smtClean="0"/>
              <a:t> on the server according to your </a:t>
            </a:r>
            <a:r>
              <a:rPr lang="en-US" sz="1200" dirty="0" smtClean="0">
                <a:latin typeface="Arial" pitchFamily="34" charset="0"/>
                <a:cs typeface="Arial" pitchFamily="34" charset="0"/>
              </a:rPr>
              <a:t>functional requirements </a:t>
            </a:r>
            <a:r>
              <a:rPr lang="en-US" altLang="zh-CN" sz="1200" dirty="0" smtClean="0">
                <a:latin typeface="Arial" pitchFamily="34" charset="0"/>
                <a:cs typeface="Arial" pitchFamily="34" charset="0"/>
              </a:rPr>
              <a:t>.Like the practical applications ,such as weather report</a:t>
            </a:r>
            <a:r>
              <a:rPr lang="en-US" altLang="zh-CN" sz="1200" baseline="0" dirty="0" smtClean="0">
                <a:latin typeface="Arial" pitchFamily="34" charset="0"/>
                <a:cs typeface="Arial" pitchFamily="34" charset="0"/>
              </a:rPr>
              <a:t> ,stock information ,</a:t>
            </a:r>
            <a:r>
              <a:rPr lang="en-US" altLang="zh-CN" sz="1200" baseline="0" dirty="0" err="1" smtClean="0">
                <a:latin typeface="Arial" pitchFamily="34" charset="0"/>
                <a:cs typeface="Arial" pitchFamily="34" charset="0"/>
              </a:rPr>
              <a:t>google</a:t>
            </a:r>
            <a:r>
              <a:rPr lang="en-US" altLang="zh-CN" sz="1200" baseline="0" dirty="0" smtClean="0">
                <a:latin typeface="Arial" pitchFamily="34" charset="0"/>
                <a:cs typeface="Arial" pitchFamily="34" charset="0"/>
              </a:rPr>
              <a:t> search . Also  you can execute some actions ,such as reboot the phone rest the phone ,change the LED status and so on .Also it can be used for configuring the phone .</a:t>
            </a:r>
            <a:endParaRPr lang="zh-CN" altLang="en-US" dirty="0"/>
          </a:p>
        </p:txBody>
      </p:sp>
      <p:sp>
        <p:nvSpPr>
          <p:cNvPr id="4" name="灯片编号占位符 3"/>
          <p:cNvSpPr>
            <a:spLocks noGrp="1"/>
          </p:cNvSpPr>
          <p:nvPr>
            <p:ph type="sldNum" sz="quarter" idx="10"/>
          </p:nvPr>
        </p:nvSpPr>
        <p:spPr/>
        <p:txBody>
          <a:bodyPr/>
          <a:lstStyle/>
          <a:p>
            <a:pPr>
              <a:defRPr/>
            </a:pPr>
            <a:fld id="{0E39CEB8-CF29-4BE2-83B3-7ECEFC761E11}" type="slidenum">
              <a:rPr lang="zh-CN" altLang="en-US" smtClean="0"/>
              <a:pPr>
                <a:defRPr/>
              </a:pPr>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As</a:t>
            </a:r>
            <a:r>
              <a:rPr lang="en-US" altLang="zh-CN" baseline="0" dirty="0" smtClean="0"/>
              <a:t> we just said ,we can</a:t>
            </a:r>
            <a:r>
              <a:rPr lang="en-US" altLang="zh-CN" dirty="0" smtClean="0"/>
              <a:t> create custom services ,</a:t>
            </a:r>
            <a:r>
              <a:rPr lang="en-US" altLang="zh-CN" dirty="0" err="1" smtClean="0"/>
              <a:t>configutation</a:t>
            </a:r>
            <a:r>
              <a:rPr lang="en-US" altLang="zh-CN" baseline="0" dirty="0" smtClean="0"/>
              <a:t> and execute on the server ,all of this application are create in XML format file ,and put on server side .</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baseline="0" dirty="0" smtClean="0"/>
              <a:t>Yealink phone Supported 2 types of XML objects:  first one is UI objects ,it is used to </a:t>
            </a:r>
            <a:r>
              <a:rPr lang="en-US" sz="1200" dirty="0" smtClean="0"/>
              <a:t>control the display of the IP phone. </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sz="1200" baseline="0" dirty="0" smtClean="0"/>
              <a:t>Second one is non UI objects,</a:t>
            </a:r>
            <a:r>
              <a:rPr lang="en-US" sz="1200" dirty="0" smtClean="0"/>
              <a:t> objects use for doing some execute on phone and doing some configurations which have no direct impact on the display of the IP phone.</a:t>
            </a:r>
          </a:p>
          <a:p>
            <a:r>
              <a:rPr lang="en-US" altLang="zh-CN" dirty="0" smtClean="0"/>
              <a:t>These</a:t>
            </a:r>
            <a:r>
              <a:rPr lang="en-US" altLang="zh-CN" baseline="0" dirty="0" smtClean="0"/>
              <a:t> are some difference between T3serises/VP530 and T2series .I list all of the supported XML objects on this page .T2 series only can support 7 kind of XML objects ,and T3 series VP530 can support 9 XML objects .This two additional </a:t>
            </a:r>
            <a:r>
              <a:rPr lang="en-US" altLang="zh-CN" sz="1200" kern="1200" baseline="0" dirty="0" err="1" smtClean="0">
                <a:solidFill>
                  <a:schemeClr val="tx1"/>
                </a:solidFill>
                <a:latin typeface="+mn-lt"/>
                <a:ea typeface="+mn-ea"/>
                <a:cs typeface="+mn-cs"/>
              </a:rPr>
              <a:t>FormattedTextScreen</a:t>
            </a:r>
            <a:r>
              <a:rPr lang="en-US" altLang="zh-CN" sz="1200" kern="1200" baseline="0" dirty="0" smtClean="0">
                <a:solidFill>
                  <a:schemeClr val="tx1"/>
                </a:solidFill>
                <a:latin typeface="+mn-lt"/>
                <a:ea typeface="+mn-ea"/>
                <a:cs typeface="+mn-cs"/>
              </a:rPr>
              <a:t> and </a:t>
            </a:r>
            <a:r>
              <a:rPr lang="en-US" altLang="zh-CN" sz="1200" kern="1200" baseline="0" dirty="0" err="1" smtClean="0">
                <a:solidFill>
                  <a:schemeClr val="tx1"/>
                </a:solidFill>
                <a:latin typeface="+mn-lt"/>
                <a:ea typeface="+mn-ea"/>
                <a:cs typeface="+mn-cs"/>
              </a:rPr>
              <a:t>ImageScreen</a:t>
            </a:r>
            <a:r>
              <a:rPr lang="en-US" altLang="zh-CN" sz="1200" kern="1200" baseline="0" dirty="0" smtClean="0">
                <a:solidFill>
                  <a:schemeClr val="tx1"/>
                </a:solidFill>
                <a:latin typeface="+mn-lt"/>
                <a:ea typeface="+mn-ea"/>
                <a:cs typeface="+mn-cs"/>
              </a:rPr>
              <a:t> objects request phone to  support the color screen ,so T2 series don’t support .</a:t>
            </a:r>
          </a:p>
          <a:p>
            <a:r>
              <a:rPr lang="en-US" altLang="zh-CN" sz="1200" kern="1200" baseline="0" dirty="0" smtClean="0">
                <a:solidFill>
                  <a:schemeClr val="tx1"/>
                </a:solidFill>
                <a:latin typeface="+mn-lt"/>
                <a:ea typeface="+mn-ea"/>
                <a:cs typeface="+mn-cs"/>
              </a:rPr>
              <a:t>I will have a separated </a:t>
            </a:r>
            <a:r>
              <a:rPr lang="en-US" altLang="zh-CN" sz="1200" kern="1200" baseline="0" dirty="0" err="1" smtClean="0">
                <a:solidFill>
                  <a:schemeClr val="tx1"/>
                </a:solidFill>
                <a:latin typeface="+mn-lt"/>
                <a:ea typeface="+mn-ea"/>
                <a:cs typeface="+mn-cs"/>
              </a:rPr>
              <a:t>instroduction</a:t>
            </a:r>
            <a:r>
              <a:rPr lang="en-US" altLang="zh-CN" sz="1200" kern="1200" baseline="0" dirty="0" smtClean="0">
                <a:solidFill>
                  <a:schemeClr val="tx1"/>
                </a:solidFill>
                <a:latin typeface="+mn-lt"/>
                <a:ea typeface="+mn-ea"/>
                <a:cs typeface="+mn-cs"/>
              </a:rPr>
              <a:t> for every XML object.</a:t>
            </a:r>
            <a:endParaRPr lang="zh-CN" altLang="en-US" sz="1200" kern="1200" baseline="0" dirty="0" smtClean="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pPr>
              <a:defRPr/>
            </a:pPr>
            <a:fld id="{0E39CEB8-CF29-4BE2-83B3-7ECEFC761E11}" type="slidenum">
              <a:rPr lang="zh-CN" altLang="en-US" smtClean="0"/>
              <a:pPr>
                <a:defRPr/>
              </a:pPr>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dirty="0" smtClean="0"/>
              <a:t>First</a:t>
            </a:r>
            <a:r>
              <a:rPr lang="en-US" altLang="zh-CN" baseline="0" dirty="0" smtClean="0"/>
              <a:t> one is </a:t>
            </a:r>
            <a:r>
              <a:rPr lang="en-US" altLang="zh-CN" baseline="0" dirty="0" err="1" smtClean="0"/>
              <a:t>TextMenu</a:t>
            </a:r>
            <a:r>
              <a:rPr lang="en-US" altLang="zh-CN" baseline="0" dirty="0" smtClean="0"/>
              <a:t> ,it </a:t>
            </a:r>
            <a:r>
              <a:rPr lang="en-US" altLang="zh-CN" dirty="0" smtClean="0"/>
              <a:t>allows users to display a list of menu items on IP phones. You can browse the menu item by linking HTTP </a:t>
            </a:r>
            <a:r>
              <a:rPr lang="en-US" altLang="zh-CN" dirty="0" err="1" smtClean="0"/>
              <a:t>requests.It</a:t>
            </a:r>
            <a:r>
              <a:rPr lang="en-US" altLang="zh-CN" dirty="0" smtClean="0"/>
              <a:t> can use for </a:t>
            </a:r>
            <a:r>
              <a:rPr lang="en-US" sz="1200" dirty="0" smtClean="0"/>
              <a:t>customize some functions such as weather report, stock information, new services, etc.  This picture is an sample on</a:t>
            </a:r>
            <a:r>
              <a:rPr lang="en-US" sz="1200" baseline="0" dirty="0" smtClean="0"/>
              <a:t> T38G </a:t>
            </a:r>
            <a:r>
              <a:rPr lang="en-US" altLang="zh-CN" sz="1200" baseline="0" dirty="0" smtClean="0"/>
              <a:t>. I will introduce how this sample is defined in XML document in following content .</a:t>
            </a:r>
            <a:endParaRPr lang="zh-CN" altLang="en-US" dirty="0"/>
          </a:p>
        </p:txBody>
      </p:sp>
      <p:sp>
        <p:nvSpPr>
          <p:cNvPr id="4" name="灯片编号占位符 3"/>
          <p:cNvSpPr>
            <a:spLocks noGrp="1"/>
          </p:cNvSpPr>
          <p:nvPr>
            <p:ph type="sldNum" sz="quarter" idx="10"/>
          </p:nvPr>
        </p:nvSpPr>
        <p:spPr/>
        <p:txBody>
          <a:bodyPr/>
          <a:lstStyle/>
          <a:p>
            <a:pPr>
              <a:defRPr/>
            </a:pPr>
            <a:fld id="{0E39CEB8-CF29-4BE2-83B3-7ECEFC761E11}" type="slidenum">
              <a:rPr lang="zh-CN" altLang="en-US" smtClean="0"/>
              <a:pPr>
                <a:defRPr/>
              </a:pPr>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a:defRPr/>
            </a:pPr>
            <a:fld id="{FA2C7717-C318-4DCF-B9F9-F070D827812B}" type="datetimeFigureOut">
              <a:rPr lang="zh-CN" altLang="en-US" smtClean="0">
                <a:solidFill>
                  <a:prstClr val="black">
                    <a:tint val="75000"/>
                  </a:prstClr>
                </a:solidFill>
              </a:rPr>
              <a:pPr>
                <a:defRPr/>
              </a:pPr>
              <a:t>2012/11/16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pPr>
              <a:defRPr/>
            </a:pPr>
            <a:fld id="{697FED9D-2B1C-4C7D-8258-53708B199F59}"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5561415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a:defRPr/>
            </a:pPr>
            <a:fld id="{38396277-09AE-4E41-A5A3-21E344C9A4F0}" type="datetimeFigureOut">
              <a:rPr lang="zh-CN" altLang="en-US" smtClean="0">
                <a:solidFill>
                  <a:prstClr val="black">
                    <a:tint val="75000"/>
                  </a:prstClr>
                </a:solidFill>
              </a:rPr>
              <a:pPr>
                <a:defRPr/>
              </a:pPr>
              <a:t>2012/11/16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pPr>
              <a:defRPr/>
            </a:pPr>
            <a:fld id="{CE5F599C-13AF-4A74-9F80-701BACA7FABB}"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3532570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a:defRPr/>
            </a:pPr>
            <a:fld id="{0F19E2FB-C4EF-4CB0-A5DE-9A8D8B4BC710}" type="datetimeFigureOut">
              <a:rPr lang="zh-CN" altLang="en-US" smtClean="0">
                <a:solidFill>
                  <a:prstClr val="black">
                    <a:tint val="75000"/>
                  </a:prstClr>
                </a:solidFill>
              </a:rPr>
              <a:pPr>
                <a:defRPr/>
              </a:pPr>
              <a:t>2012/11/16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pPr>
              <a:defRPr/>
            </a:pPr>
            <a:fld id="{24F66339-96B6-4DB8-BA25-66F1E3924FD7}"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2368469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a:defRPr/>
            </a:pPr>
            <a:fld id="{FA2C7717-C318-4DCF-B9F9-F070D827812B}" type="datetimeFigureOut">
              <a:rPr lang="zh-CN" altLang="en-US" smtClean="0">
                <a:solidFill>
                  <a:prstClr val="black">
                    <a:tint val="75000"/>
                  </a:prstClr>
                </a:solidFill>
              </a:rPr>
              <a:pPr>
                <a:defRPr/>
              </a:pPr>
              <a:t>2012/11/16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pPr>
              <a:defRPr/>
            </a:pPr>
            <a:fld id="{697FED9D-2B1C-4C7D-8258-53708B199F59}"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24090057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a:defRPr/>
            </a:pPr>
            <a:fld id="{C3C7FD6E-C2B3-4C06-AEA2-714944E5F32A}" type="datetimeFigureOut">
              <a:rPr lang="zh-CN" altLang="en-US" smtClean="0">
                <a:solidFill>
                  <a:prstClr val="black">
                    <a:tint val="75000"/>
                  </a:prstClr>
                </a:solidFill>
              </a:rPr>
              <a:pPr>
                <a:defRPr/>
              </a:pPr>
              <a:t>2012/11/16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pPr>
              <a:defRPr/>
            </a:pPr>
            <a:fld id="{D5D4FDEC-AA91-4597-9177-15074E1FE496}"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24318560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pPr>
              <a:defRPr/>
            </a:pPr>
            <a:fld id="{C2655E95-3150-4361-803A-462E75503376}" type="datetimeFigureOut">
              <a:rPr lang="zh-CN" altLang="en-US" smtClean="0">
                <a:solidFill>
                  <a:prstClr val="black">
                    <a:tint val="75000"/>
                  </a:prstClr>
                </a:solidFill>
              </a:rPr>
              <a:pPr>
                <a:defRPr/>
              </a:pPr>
              <a:t>2012/11/16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pPr>
              <a:defRPr/>
            </a:pPr>
            <a:fld id="{09388CC7-CA06-4F5C-8C5A-17635BDC344A}"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17937771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a:defRPr/>
            </a:pPr>
            <a:fld id="{A2354CBA-B2B4-4075-BF44-D239D6575721}" type="datetimeFigureOut">
              <a:rPr lang="zh-CN" altLang="en-US" smtClean="0">
                <a:solidFill>
                  <a:prstClr val="black">
                    <a:tint val="75000"/>
                  </a:prstClr>
                </a:solidFill>
              </a:rPr>
              <a:pPr>
                <a:defRPr/>
              </a:pPr>
              <a:t>2012/11/16</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pPr>
              <a:defRPr/>
            </a:pPr>
            <a:fld id="{5D1802C0-5951-4E62-AE81-1A300FEE3294}"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33378045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a:defRPr/>
            </a:pPr>
            <a:fld id="{E291F4E5-778B-473A-8A16-BF19C78ECC3D}" type="datetimeFigureOut">
              <a:rPr lang="zh-CN" altLang="en-US" smtClean="0">
                <a:solidFill>
                  <a:prstClr val="black">
                    <a:tint val="75000"/>
                  </a:prstClr>
                </a:solidFill>
              </a:rPr>
              <a:pPr>
                <a:defRPr/>
              </a:pPr>
              <a:t>2012/11/16</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pPr>
              <a:defRPr/>
            </a:pPr>
            <a:fld id="{564DB3C6-7E0F-456C-B470-AB1A8CF67CAC}"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31906886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fld id="{542165B8-186C-4C7B-A39A-065EA4E08162}" type="datetimeFigureOut">
              <a:rPr lang="zh-CN" altLang="en-US" smtClean="0">
                <a:solidFill>
                  <a:prstClr val="black">
                    <a:tint val="75000"/>
                  </a:prstClr>
                </a:solidFill>
              </a:rPr>
              <a:pPr>
                <a:defRPr/>
              </a:pPr>
              <a:t>2012/11/16</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pPr>
              <a:defRPr/>
            </a:pPr>
            <a:fld id="{F0A7492C-5981-42D0-B7AC-AA5E3521B7AD}"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21257514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a:defRPr/>
            </a:pPr>
            <a:fld id="{573DD01E-A3AE-4FFF-9F02-083F350AFD67}" type="datetimeFigureOut">
              <a:rPr lang="zh-CN" altLang="en-US" smtClean="0">
                <a:solidFill>
                  <a:prstClr val="black">
                    <a:tint val="75000"/>
                  </a:prstClr>
                </a:solidFill>
              </a:rPr>
              <a:pPr>
                <a:defRPr/>
              </a:pPr>
              <a:t>2012/11/16</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pPr>
              <a:defRPr/>
            </a:pPr>
            <a:fld id="{4B1F1D32-E798-4FFB-8D0D-5F8E53C0BDA9}"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42696798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pPr>
              <a:defRPr/>
            </a:pPr>
            <a:fld id="{3EF2EE0C-C61B-4ED5-BD45-CF342A17A19D}" type="datetimeFigureOut">
              <a:rPr lang="zh-CN" altLang="en-US" smtClean="0">
                <a:solidFill>
                  <a:prstClr val="black">
                    <a:tint val="75000"/>
                  </a:prstClr>
                </a:solidFill>
              </a:rPr>
              <a:pPr>
                <a:defRPr/>
              </a:pPr>
              <a:t>2012/11/16</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pPr>
              <a:defRPr/>
            </a:pPr>
            <a:fld id="{F357044B-8113-4537-A75C-F68D24F344EE}"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3081770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a:defRPr/>
            </a:pPr>
            <a:fld id="{C3C7FD6E-C2B3-4C06-AEA2-714944E5F32A}" type="datetimeFigureOut">
              <a:rPr lang="zh-CN" altLang="en-US" smtClean="0">
                <a:solidFill>
                  <a:prstClr val="black">
                    <a:tint val="75000"/>
                  </a:prstClr>
                </a:solidFill>
              </a:rPr>
              <a:pPr>
                <a:defRPr/>
              </a:pPr>
              <a:t>2012/11/16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pPr>
              <a:defRPr/>
            </a:pPr>
            <a:fld id="{D5D4FDEC-AA91-4597-9177-15074E1FE496}"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23621493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pPr>
              <a:defRPr/>
            </a:pPr>
            <a:fld id="{46932783-2C6B-45E6-A3CE-C09A7D333916}" type="datetimeFigureOut">
              <a:rPr lang="zh-CN" altLang="en-US" smtClean="0">
                <a:solidFill>
                  <a:prstClr val="black">
                    <a:tint val="75000"/>
                  </a:prstClr>
                </a:solidFill>
              </a:rPr>
              <a:pPr>
                <a:defRPr/>
              </a:pPr>
              <a:t>2012/11/16</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pPr>
              <a:defRPr/>
            </a:pPr>
            <a:fld id="{A9CF808A-80A5-4481-9F18-8B5D8319BE57}"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18783735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a:defRPr/>
            </a:pPr>
            <a:fld id="{38396277-09AE-4E41-A5A3-21E344C9A4F0}" type="datetimeFigureOut">
              <a:rPr lang="zh-CN" altLang="en-US" smtClean="0">
                <a:solidFill>
                  <a:prstClr val="black">
                    <a:tint val="75000"/>
                  </a:prstClr>
                </a:solidFill>
              </a:rPr>
              <a:pPr>
                <a:defRPr/>
              </a:pPr>
              <a:t>2012/11/16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pPr>
              <a:defRPr/>
            </a:pPr>
            <a:fld id="{CE5F599C-13AF-4A74-9F80-701BACA7FABB}"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26746865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a:defRPr/>
            </a:pPr>
            <a:fld id="{0F19E2FB-C4EF-4CB0-A5DE-9A8D8B4BC710}" type="datetimeFigureOut">
              <a:rPr lang="zh-CN" altLang="en-US" smtClean="0">
                <a:solidFill>
                  <a:prstClr val="black">
                    <a:tint val="75000"/>
                  </a:prstClr>
                </a:solidFill>
              </a:rPr>
              <a:pPr>
                <a:defRPr/>
              </a:pPr>
              <a:t>2012/11/16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pPr>
              <a:defRPr/>
            </a:pPr>
            <a:fld id="{24F66339-96B6-4DB8-BA25-66F1E3924FD7}"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94540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pPr>
              <a:defRPr/>
            </a:pPr>
            <a:fld id="{C2655E95-3150-4361-803A-462E75503376}" type="datetimeFigureOut">
              <a:rPr lang="zh-CN" altLang="en-US" smtClean="0">
                <a:solidFill>
                  <a:prstClr val="black">
                    <a:tint val="75000"/>
                  </a:prstClr>
                </a:solidFill>
              </a:rPr>
              <a:pPr>
                <a:defRPr/>
              </a:pPr>
              <a:t>2012/11/16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pPr>
              <a:defRPr/>
            </a:pPr>
            <a:fld id="{09388CC7-CA06-4F5C-8C5A-17635BDC344A}"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112731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a:defRPr/>
            </a:pPr>
            <a:fld id="{A2354CBA-B2B4-4075-BF44-D239D6575721}" type="datetimeFigureOut">
              <a:rPr lang="zh-CN" altLang="en-US" smtClean="0">
                <a:solidFill>
                  <a:prstClr val="black">
                    <a:tint val="75000"/>
                  </a:prstClr>
                </a:solidFill>
              </a:rPr>
              <a:pPr>
                <a:defRPr/>
              </a:pPr>
              <a:t>2012/11/16</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pPr>
              <a:defRPr/>
            </a:pPr>
            <a:fld id="{5D1802C0-5951-4E62-AE81-1A300FEE3294}"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1473918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a:defRPr/>
            </a:pPr>
            <a:fld id="{E291F4E5-778B-473A-8A16-BF19C78ECC3D}" type="datetimeFigureOut">
              <a:rPr lang="zh-CN" altLang="en-US" smtClean="0">
                <a:solidFill>
                  <a:prstClr val="black">
                    <a:tint val="75000"/>
                  </a:prstClr>
                </a:solidFill>
              </a:rPr>
              <a:pPr>
                <a:defRPr/>
              </a:pPr>
              <a:t>2012/11/16</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pPr>
              <a:defRPr/>
            </a:pPr>
            <a:fld id="{564DB3C6-7E0F-456C-B470-AB1A8CF67CAC}"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4860697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fld id="{542165B8-186C-4C7B-A39A-065EA4E08162}" type="datetimeFigureOut">
              <a:rPr lang="zh-CN" altLang="en-US" smtClean="0">
                <a:solidFill>
                  <a:prstClr val="black">
                    <a:tint val="75000"/>
                  </a:prstClr>
                </a:solidFill>
              </a:rPr>
              <a:pPr>
                <a:defRPr/>
              </a:pPr>
              <a:t>2012/11/16</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pPr>
              <a:defRPr/>
            </a:pPr>
            <a:fld id="{F0A7492C-5981-42D0-B7AC-AA5E3521B7AD}"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1329546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a:defRPr/>
            </a:pPr>
            <a:fld id="{573DD01E-A3AE-4FFF-9F02-083F350AFD67}" type="datetimeFigureOut">
              <a:rPr lang="zh-CN" altLang="en-US" smtClean="0">
                <a:solidFill>
                  <a:prstClr val="black">
                    <a:tint val="75000"/>
                  </a:prstClr>
                </a:solidFill>
              </a:rPr>
              <a:pPr>
                <a:defRPr/>
              </a:pPr>
              <a:t>2012/11/16</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pPr>
              <a:defRPr/>
            </a:pPr>
            <a:fld id="{4B1F1D32-E798-4FFB-8D0D-5F8E53C0BDA9}"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4160004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pPr>
              <a:defRPr/>
            </a:pPr>
            <a:fld id="{3EF2EE0C-C61B-4ED5-BD45-CF342A17A19D}" type="datetimeFigureOut">
              <a:rPr lang="zh-CN" altLang="en-US" smtClean="0">
                <a:solidFill>
                  <a:prstClr val="black">
                    <a:tint val="75000"/>
                  </a:prstClr>
                </a:solidFill>
              </a:rPr>
              <a:pPr>
                <a:defRPr/>
              </a:pPr>
              <a:t>2012/11/16</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pPr>
              <a:defRPr/>
            </a:pPr>
            <a:fld id="{F357044B-8113-4537-A75C-F68D24F344EE}"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2404067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pPr>
              <a:defRPr/>
            </a:pPr>
            <a:fld id="{46932783-2C6B-45E6-A3CE-C09A7D333916}" type="datetimeFigureOut">
              <a:rPr lang="zh-CN" altLang="en-US" smtClean="0">
                <a:solidFill>
                  <a:prstClr val="black">
                    <a:tint val="75000"/>
                  </a:prstClr>
                </a:solidFill>
              </a:rPr>
              <a:pPr>
                <a:defRPr/>
              </a:pPr>
              <a:t>2012/11/16</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pPr>
              <a:defRPr/>
            </a:pPr>
            <a:fld id="{A9CF808A-80A5-4481-9F18-8B5D8319BE57}"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2908977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FE075F43-F310-4ADE-8EFA-4514C016B7BD}" type="datetimeFigureOut">
              <a:rPr lang="zh-CN" altLang="en-US" smtClean="0">
                <a:solidFill>
                  <a:prstClr val="black">
                    <a:tint val="75000"/>
                  </a:prstClr>
                </a:solidFill>
              </a:rPr>
              <a:pPr>
                <a:defRPr/>
              </a:pPr>
              <a:t>2012/11/16</a:t>
            </a:fld>
            <a:endParaRPr lang="zh-CN" altLang="en-US">
              <a:solidFill>
                <a:prstClr val="black">
                  <a:tint val="75000"/>
                </a:prstClr>
              </a:solidFill>
            </a:endParaRPr>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A3B68DF2-A387-461D-A4BA-9646E5DFDE4C}"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103944619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FE075F43-F310-4ADE-8EFA-4514C016B7BD}" type="datetimeFigureOut">
              <a:rPr lang="zh-CN" altLang="en-US" smtClean="0">
                <a:solidFill>
                  <a:prstClr val="black">
                    <a:tint val="75000"/>
                  </a:prstClr>
                </a:solidFill>
              </a:rPr>
              <a:pPr>
                <a:defRPr/>
              </a:pPr>
              <a:t>2012/11/16</a:t>
            </a:fld>
            <a:endParaRPr lang="zh-CN" altLang="en-US">
              <a:solidFill>
                <a:prstClr val="black">
                  <a:tint val="75000"/>
                </a:prstClr>
              </a:solidFill>
            </a:endParaRPr>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A3B68DF2-A387-461D-A4BA-9646E5DFDE4C}"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107320827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18" Type="http://schemas.openxmlformats.org/officeDocument/2006/relationships/image" Target="../media/image21.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0.png"/><Relationship Id="rId2" Type="http://schemas.openxmlformats.org/officeDocument/2006/relationships/notesSlide" Target="../notesSlides/notesSlide10.xml"/><Relationship Id="rId16"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png"/><Relationship Id="rId19" Type="http://schemas.openxmlformats.org/officeDocument/2006/relationships/image" Target="../media/image22.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ftp://nicole:6br6pcyl@ftp.yealink.com/YUK/T3XG-VP530.zip" TargetMode="External"/><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hyperlink" Target="ftp://nicole:6br6pcyl@ftp.yealink.com/YUK/T2X.zip" TargetMode="External"/><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3" Type="http://schemas.openxmlformats.org/officeDocument/2006/relationships/hyperlink" Target="NULL" TargetMode="External"/><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hyperlink" Target="NULL" TargetMode="External"/><Relationship Id="rId7" Type="http://schemas.openxmlformats.org/officeDocument/2006/relationships/hyperlink" Target="NULL" TargetMode="External"/><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hyperlink" Target="NULL" TargetMode="External"/><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矩形 2"/>
          <p:cNvSpPr/>
          <p:nvPr/>
        </p:nvSpPr>
        <p:spPr>
          <a:xfrm>
            <a:off x="0" y="2571744"/>
            <a:ext cx="5572164" cy="584775"/>
          </a:xfrm>
          <a:prstGeom prst="rect">
            <a:avLst/>
          </a:prstGeom>
        </p:spPr>
        <p:txBody>
          <a:bodyPr wrap="square">
            <a:spAutoFit/>
          </a:bodyPr>
          <a:lstStyle/>
          <a:p>
            <a:pPr algn="ctr"/>
            <a:r>
              <a:rPr lang="en-US" altLang="zh-CN" sz="3200" b="1" dirty="0" smtClean="0">
                <a:solidFill>
                  <a:prstClr val="white"/>
                </a:solidFill>
                <a:latin typeface="Tahoma" pitchFamily="34" charset="0"/>
                <a:cs typeface="Tahoma" pitchFamily="34" charset="0"/>
              </a:rPr>
              <a:t>Yealink XML feature</a:t>
            </a:r>
            <a:endParaRPr lang="zh-CN" altLang="en-US" sz="3200" b="1" dirty="0">
              <a:solidFill>
                <a:prstClr val="white"/>
              </a:solidFill>
              <a:latin typeface="Tahoma" pitchFamily="34" charset="0"/>
              <a:cs typeface="Tahoma" pitchFamily="34" charset="0"/>
            </a:endParaRPr>
          </a:p>
        </p:txBody>
      </p:sp>
    </p:spTree>
    <p:extLst>
      <p:ext uri="{BB962C8B-B14F-4D97-AF65-F5344CB8AC3E}">
        <p14:creationId xmlns:p14="http://schemas.microsoft.com/office/powerpoint/2010/main" val="11558756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00100" y="857232"/>
            <a:ext cx="4702313" cy="400110"/>
          </a:xfrm>
          <a:prstGeom prst="rect">
            <a:avLst/>
          </a:prstGeom>
          <a:noFill/>
        </p:spPr>
        <p:txBody>
          <a:bodyPr wrap="none" rtlCol="0">
            <a:spAutoFit/>
          </a:bodyPr>
          <a:lstStyle/>
          <a:p>
            <a:r>
              <a:rPr lang="en-US" altLang="zh-CN" sz="2000" b="1" dirty="0" smtClean="0"/>
              <a:t>Sample of Text Menu XML document</a:t>
            </a:r>
            <a:r>
              <a:rPr lang="en-US" altLang="zh-CN" b="1" dirty="0" smtClean="0"/>
              <a:t>:</a:t>
            </a:r>
            <a:endParaRPr lang="zh-CN" altLang="en-US" b="1" dirty="0"/>
          </a:p>
        </p:txBody>
      </p:sp>
      <p:sp>
        <p:nvSpPr>
          <p:cNvPr id="6" name="TextBox 4"/>
          <p:cNvSpPr txBox="1">
            <a:spLocks noChangeArrowheads="1"/>
          </p:cNvSpPr>
          <p:nvPr/>
        </p:nvSpPr>
        <p:spPr bwMode="auto">
          <a:xfrm>
            <a:off x="0" y="0"/>
            <a:ext cx="5072066" cy="553998"/>
          </a:xfrm>
          <a:prstGeom prst="rect">
            <a:avLst/>
          </a:prstGeom>
          <a:noFill/>
          <a:ln w="9525">
            <a:noFill/>
            <a:miter lim="800000"/>
            <a:headEnd/>
            <a:tailEnd/>
          </a:ln>
        </p:spPr>
        <p:txBody>
          <a:bodyPr wrap="square">
            <a:spAutoFit/>
          </a:bodyPr>
          <a:lstStyle/>
          <a:p>
            <a:pPr algn="ctr"/>
            <a:r>
              <a:rPr lang="en-US" altLang="zh-CN" sz="3000" b="1" dirty="0" err="1" smtClean="0">
                <a:solidFill>
                  <a:schemeClr val="bg1"/>
                </a:solidFill>
                <a:latin typeface="Tahoma" pitchFamily="34" charset="0"/>
              </a:rPr>
              <a:t>TextMenu</a:t>
            </a:r>
            <a:r>
              <a:rPr lang="en-US" altLang="zh-CN" sz="3000" b="1" dirty="0" smtClean="0">
                <a:solidFill>
                  <a:schemeClr val="bg1"/>
                </a:solidFill>
                <a:latin typeface="Tahoma" pitchFamily="34" charset="0"/>
              </a:rPr>
              <a:t> XML document  </a:t>
            </a:r>
          </a:p>
        </p:txBody>
      </p:sp>
      <p:pic>
        <p:nvPicPr>
          <p:cNvPr id="1026" name="Picture 2"/>
          <p:cNvPicPr>
            <a:picLocks noChangeAspect="1" noChangeArrowheads="1"/>
          </p:cNvPicPr>
          <p:nvPr/>
        </p:nvPicPr>
        <p:blipFill>
          <a:blip r:embed="rId3"/>
          <a:srcRect/>
          <a:stretch>
            <a:fillRect/>
          </a:stretch>
        </p:blipFill>
        <p:spPr bwMode="auto">
          <a:xfrm>
            <a:off x="1071537" y="1285860"/>
            <a:ext cx="5582353" cy="5429288"/>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a:srcRect/>
          <a:stretch>
            <a:fillRect/>
          </a:stretch>
        </p:blipFill>
        <p:spPr bwMode="auto">
          <a:xfrm>
            <a:off x="1142976" y="1357298"/>
            <a:ext cx="1866900" cy="257175"/>
          </a:xfrm>
          <a:prstGeom prst="rect">
            <a:avLst/>
          </a:prstGeom>
          <a:noFill/>
          <a:ln w="9525">
            <a:noFill/>
            <a:miter lim="800000"/>
            <a:headEnd/>
            <a:tailEnd/>
          </a:ln>
          <a:effectLst/>
        </p:spPr>
      </p:pic>
      <p:pic>
        <p:nvPicPr>
          <p:cNvPr id="1028" name="Picture 4"/>
          <p:cNvPicPr>
            <a:picLocks noChangeAspect="1" noChangeArrowheads="1"/>
          </p:cNvPicPr>
          <p:nvPr/>
        </p:nvPicPr>
        <p:blipFill>
          <a:blip r:embed="rId5"/>
          <a:srcRect/>
          <a:stretch>
            <a:fillRect/>
          </a:stretch>
        </p:blipFill>
        <p:spPr bwMode="auto">
          <a:xfrm>
            <a:off x="3000364" y="1357298"/>
            <a:ext cx="866775" cy="161925"/>
          </a:xfrm>
          <a:prstGeom prst="rect">
            <a:avLst/>
          </a:prstGeom>
          <a:noFill/>
          <a:ln w="9525">
            <a:noFill/>
            <a:miter lim="800000"/>
            <a:headEnd/>
            <a:tailEnd/>
          </a:ln>
          <a:effectLst/>
        </p:spPr>
      </p:pic>
      <p:pic>
        <p:nvPicPr>
          <p:cNvPr id="1030" name="Picture 6"/>
          <p:cNvPicPr>
            <a:picLocks noChangeAspect="1" noChangeArrowheads="1"/>
          </p:cNvPicPr>
          <p:nvPr/>
        </p:nvPicPr>
        <p:blipFill>
          <a:blip r:embed="rId6"/>
          <a:srcRect/>
          <a:stretch>
            <a:fillRect/>
          </a:stretch>
        </p:blipFill>
        <p:spPr bwMode="auto">
          <a:xfrm>
            <a:off x="3857620" y="1285860"/>
            <a:ext cx="942975" cy="333375"/>
          </a:xfrm>
          <a:prstGeom prst="rect">
            <a:avLst/>
          </a:prstGeom>
          <a:noFill/>
          <a:ln w="9525">
            <a:noFill/>
            <a:miter lim="800000"/>
            <a:headEnd/>
            <a:tailEnd/>
          </a:ln>
          <a:effectLst/>
        </p:spPr>
      </p:pic>
      <p:pic>
        <p:nvPicPr>
          <p:cNvPr id="1031" name="Picture 7"/>
          <p:cNvPicPr>
            <a:picLocks noChangeAspect="1" noChangeArrowheads="1"/>
          </p:cNvPicPr>
          <p:nvPr/>
        </p:nvPicPr>
        <p:blipFill>
          <a:blip r:embed="rId7"/>
          <a:srcRect/>
          <a:stretch>
            <a:fillRect/>
          </a:stretch>
        </p:blipFill>
        <p:spPr bwMode="auto">
          <a:xfrm>
            <a:off x="1214414" y="6357958"/>
            <a:ext cx="1952625" cy="304800"/>
          </a:xfrm>
          <a:prstGeom prst="rect">
            <a:avLst/>
          </a:prstGeom>
          <a:noFill/>
          <a:ln w="9525">
            <a:noFill/>
            <a:miter lim="800000"/>
            <a:headEnd/>
            <a:tailEnd/>
          </a:ln>
          <a:effectLst/>
        </p:spPr>
      </p:pic>
      <p:sp>
        <p:nvSpPr>
          <p:cNvPr id="1032" name="Text Box 8"/>
          <p:cNvSpPr txBox="1">
            <a:spLocks noChangeArrowheads="1"/>
          </p:cNvSpPr>
          <p:nvPr/>
        </p:nvSpPr>
        <p:spPr bwMode="auto">
          <a:xfrm>
            <a:off x="4857752" y="6286521"/>
            <a:ext cx="1714512" cy="285752"/>
          </a:xfrm>
          <a:prstGeom prst="rect">
            <a:avLst/>
          </a:prstGeom>
          <a:solidFill>
            <a:srgbClr val="FFFFFF"/>
          </a:solidFill>
          <a:ln w="12700">
            <a:solidFill>
              <a:srgbClr val="00B05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CN" sz="1100" b="1" i="0" u="none" strike="noStrike" cap="none" normalizeH="0" baseline="0" dirty="0" smtClean="0">
                <a:ln>
                  <a:noFill/>
                </a:ln>
                <a:solidFill>
                  <a:schemeClr val="tx1"/>
                </a:solidFill>
                <a:effectLst/>
                <a:latin typeface="+mn-lt"/>
                <a:ea typeface="宋体" pitchFamily="2" charset="-122"/>
                <a:cs typeface="Arial" pitchFamily="34" charset="0"/>
              </a:rPr>
              <a:t>Child elements of the root</a:t>
            </a:r>
            <a:endParaRPr kumimoji="0" lang="zh-CN" altLang="zh-CN" sz="1100" b="1" i="0" u="none" strike="noStrike" cap="none" normalizeH="0" baseline="0" dirty="0" smtClean="0">
              <a:ln>
                <a:noFill/>
              </a:ln>
              <a:solidFill>
                <a:schemeClr val="tx1"/>
              </a:solidFill>
              <a:effectLst/>
              <a:latin typeface="+mn-lt"/>
              <a:ea typeface="宋体" pitchFamily="2" charset="-122"/>
              <a:cs typeface="Arial" pitchFamily="34" charset="0"/>
            </a:endParaRPr>
          </a:p>
        </p:txBody>
      </p:sp>
      <p:sp>
        <p:nvSpPr>
          <p:cNvPr id="1033" name="Rectangle 9"/>
          <p:cNvSpPr>
            <a:spLocks noChangeArrowheads="1"/>
          </p:cNvSpPr>
          <p:nvPr/>
        </p:nvSpPr>
        <p:spPr bwMode="auto">
          <a:xfrm>
            <a:off x="1285852" y="1643050"/>
            <a:ext cx="4000528" cy="4643470"/>
          </a:xfrm>
          <a:prstGeom prst="rect">
            <a:avLst/>
          </a:prstGeom>
          <a:noFill/>
          <a:ln w="12700">
            <a:solidFill>
              <a:srgbClr val="00B050"/>
            </a:solid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pic>
        <p:nvPicPr>
          <p:cNvPr id="1034" name="Picture 10"/>
          <p:cNvPicPr>
            <a:picLocks noChangeAspect="1" noChangeArrowheads="1"/>
          </p:cNvPicPr>
          <p:nvPr/>
        </p:nvPicPr>
        <p:blipFill>
          <a:blip r:embed="rId8"/>
          <a:srcRect/>
          <a:stretch>
            <a:fillRect/>
          </a:stretch>
        </p:blipFill>
        <p:spPr bwMode="auto">
          <a:xfrm>
            <a:off x="3643306" y="1714488"/>
            <a:ext cx="4324371" cy="1306393"/>
          </a:xfrm>
          <a:prstGeom prst="rect">
            <a:avLst/>
          </a:prstGeom>
          <a:noFill/>
          <a:ln w="9525">
            <a:noFill/>
            <a:miter lim="800000"/>
            <a:headEnd/>
            <a:tailEnd/>
          </a:ln>
          <a:effectLst/>
        </p:spPr>
      </p:pic>
      <p:pic>
        <p:nvPicPr>
          <p:cNvPr id="1039" name="Picture 15"/>
          <p:cNvPicPr>
            <a:picLocks noChangeAspect="1" noChangeArrowheads="1"/>
          </p:cNvPicPr>
          <p:nvPr/>
        </p:nvPicPr>
        <p:blipFill>
          <a:blip r:embed="rId9"/>
          <a:srcRect/>
          <a:stretch>
            <a:fillRect/>
          </a:stretch>
        </p:blipFill>
        <p:spPr bwMode="auto">
          <a:xfrm>
            <a:off x="2786050" y="1928802"/>
            <a:ext cx="5915025" cy="895350"/>
          </a:xfrm>
          <a:prstGeom prst="rect">
            <a:avLst/>
          </a:prstGeom>
          <a:noFill/>
          <a:ln w="9525">
            <a:noFill/>
            <a:miter lim="800000"/>
            <a:headEnd/>
            <a:tailEnd/>
          </a:ln>
          <a:effectLst/>
        </p:spPr>
      </p:pic>
      <p:pic>
        <p:nvPicPr>
          <p:cNvPr id="1040" name="Picture 16"/>
          <p:cNvPicPr>
            <a:picLocks noChangeAspect="1" noChangeArrowheads="1"/>
          </p:cNvPicPr>
          <p:nvPr/>
        </p:nvPicPr>
        <p:blipFill>
          <a:blip r:embed="rId10"/>
          <a:srcRect/>
          <a:stretch>
            <a:fillRect/>
          </a:stretch>
        </p:blipFill>
        <p:spPr bwMode="auto">
          <a:xfrm>
            <a:off x="2928926" y="1714489"/>
            <a:ext cx="5072098" cy="1603438"/>
          </a:xfrm>
          <a:prstGeom prst="rect">
            <a:avLst/>
          </a:prstGeom>
          <a:noFill/>
          <a:ln w="9525">
            <a:noFill/>
            <a:miter lim="800000"/>
            <a:headEnd/>
            <a:tailEnd/>
          </a:ln>
          <a:effectLst/>
        </p:spPr>
      </p:pic>
      <p:pic>
        <p:nvPicPr>
          <p:cNvPr id="1041" name="Picture 17"/>
          <p:cNvPicPr>
            <a:picLocks noChangeAspect="1" noChangeArrowheads="1"/>
          </p:cNvPicPr>
          <p:nvPr/>
        </p:nvPicPr>
        <p:blipFill>
          <a:blip r:embed="rId11"/>
          <a:srcRect/>
          <a:stretch>
            <a:fillRect/>
          </a:stretch>
        </p:blipFill>
        <p:spPr bwMode="auto">
          <a:xfrm>
            <a:off x="2643174" y="1714488"/>
            <a:ext cx="5943600" cy="1152525"/>
          </a:xfrm>
          <a:prstGeom prst="rect">
            <a:avLst/>
          </a:prstGeom>
          <a:noFill/>
          <a:ln w="9525">
            <a:noFill/>
            <a:miter lim="800000"/>
            <a:headEnd/>
            <a:tailEnd/>
          </a:ln>
          <a:effectLst/>
        </p:spPr>
      </p:pic>
      <p:pic>
        <p:nvPicPr>
          <p:cNvPr id="1042" name="Picture 18"/>
          <p:cNvPicPr>
            <a:picLocks noChangeAspect="1" noChangeArrowheads="1"/>
          </p:cNvPicPr>
          <p:nvPr/>
        </p:nvPicPr>
        <p:blipFill>
          <a:blip r:embed="rId12"/>
          <a:srcRect/>
          <a:stretch>
            <a:fillRect/>
          </a:stretch>
        </p:blipFill>
        <p:spPr bwMode="auto">
          <a:xfrm>
            <a:off x="2928926" y="1643050"/>
            <a:ext cx="5905500" cy="1685925"/>
          </a:xfrm>
          <a:prstGeom prst="rect">
            <a:avLst/>
          </a:prstGeom>
          <a:noFill/>
          <a:ln w="9525">
            <a:noFill/>
            <a:miter lim="800000"/>
            <a:headEnd/>
            <a:tailEnd/>
          </a:ln>
          <a:effectLst/>
        </p:spPr>
      </p:pic>
      <p:pic>
        <p:nvPicPr>
          <p:cNvPr id="1043" name="Picture 19"/>
          <p:cNvPicPr>
            <a:picLocks noChangeAspect="1" noChangeArrowheads="1"/>
          </p:cNvPicPr>
          <p:nvPr/>
        </p:nvPicPr>
        <p:blipFill>
          <a:blip r:embed="rId13"/>
          <a:srcRect/>
          <a:stretch>
            <a:fillRect/>
          </a:stretch>
        </p:blipFill>
        <p:spPr bwMode="auto">
          <a:xfrm>
            <a:off x="3200400" y="2500306"/>
            <a:ext cx="5943600" cy="409575"/>
          </a:xfrm>
          <a:prstGeom prst="rect">
            <a:avLst/>
          </a:prstGeom>
          <a:noFill/>
          <a:ln w="9525">
            <a:noFill/>
            <a:miter lim="800000"/>
            <a:headEnd/>
            <a:tailEnd/>
          </a:ln>
          <a:effectLst/>
        </p:spPr>
      </p:pic>
      <p:pic>
        <p:nvPicPr>
          <p:cNvPr id="1044" name="Picture 20"/>
          <p:cNvPicPr>
            <a:picLocks noChangeAspect="1" noChangeArrowheads="1"/>
          </p:cNvPicPr>
          <p:nvPr/>
        </p:nvPicPr>
        <p:blipFill>
          <a:blip r:embed="rId14"/>
          <a:srcRect/>
          <a:stretch>
            <a:fillRect/>
          </a:stretch>
        </p:blipFill>
        <p:spPr bwMode="auto">
          <a:xfrm>
            <a:off x="3571868" y="1857364"/>
            <a:ext cx="5229225" cy="1447800"/>
          </a:xfrm>
          <a:prstGeom prst="rect">
            <a:avLst/>
          </a:prstGeom>
          <a:noFill/>
          <a:ln w="9525">
            <a:noFill/>
            <a:miter lim="800000"/>
            <a:headEnd/>
            <a:tailEnd/>
          </a:ln>
          <a:effectLst/>
        </p:spPr>
      </p:pic>
      <p:pic>
        <p:nvPicPr>
          <p:cNvPr id="1045" name="Picture 21"/>
          <p:cNvPicPr>
            <a:picLocks noChangeAspect="1" noChangeArrowheads="1"/>
          </p:cNvPicPr>
          <p:nvPr/>
        </p:nvPicPr>
        <p:blipFill>
          <a:blip r:embed="rId15"/>
          <a:srcRect/>
          <a:stretch>
            <a:fillRect/>
          </a:stretch>
        </p:blipFill>
        <p:spPr bwMode="auto">
          <a:xfrm>
            <a:off x="3209925" y="2143116"/>
            <a:ext cx="5934075" cy="676275"/>
          </a:xfrm>
          <a:prstGeom prst="rect">
            <a:avLst/>
          </a:prstGeom>
          <a:noFill/>
          <a:ln w="9525">
            <a:noFill/>
            <a:miter lim="800000"/>
            <a:headEnd/>
            <a:tailEnd/>
          </a:ln>
          <a:effectLst/>
        </p:spPr>
      </p:pic>
      <p:pic>
        <p:nvPicPr>
          <p:cNvPr id="1046" name="Picture 22"/>
          <p:cNvPicPr>
            <a:picLocks noChangeAspect="1" noChangeArrowheads="1"/>
          </p:cNvPicPr>
          <p:nvPr/>
        </p:nvPicPr>
        <p:blipFill>
          <a:blip r:embed="rId16"/>
          <a:srcRect/>
          <a:stretch>
            <a:fillRect/>
          </a:stretch>
        </p:blipFill>
        <p:spPr bwMode="auto">
          <a:xfrm>
            <a:off x="2928926" y="2143116"/>
            <a:ext cx="5905500" cy="666750"/>
          </a:xfrm>
          <a:prstGeom prst="rect">
            <a:avLst/>
          </a:prstGeom>
          <a:noFill/>
          <a:ln w="9525">
            <a:noFill/>
            <a:miter lim="800000"/>
            <a:headEnd/>
            <a:tailEnd/>
          </a:ln>
          <a:effectLst/>
        </p:spPr>
      </p:pic>
      <p:pic>
        <p:nvPicPr>
          <p:cNvPr id="1047" name="Picture 23"/>
          <p:cNvPicPr>
            <a:picLocks noChangeAspect="1" noChangeArrowheads="1"/>
          </p:cNvPicPr>
          <p:nvPr/>
        </p:nvPicPr>
        <p:blipFill>
          <a:blip r:embed="rId17"/>
          <a:srcRect/>
          <a:stretch>
            <a:fillRect/>
          </a:stretch>
        </p:blipFill>
        <p:spPr bwMode="auto">
          <a:xfrm>
            <a:off x="2786050" y="2214554"/>
            <a:ext cx="5962650" cy="657225"/>
          </a:xfrm>
          <a:prstGeom prst="rect">
            <a:avLst/>
          </a:prstGeom>
          <a:noFill/>
          <a:ln w="9525">
            <a:noFill/>
            <a:miter lim="800000"/>
            <a:headEnd/>
            <a:tailEnd/>
          </a:ln>
          <a:effectLst/>
        </p:spPr>
      </p:pic>
      <p:pic>
        <p:nvPicPr>
          <p:cNvPr id="1048" name="Picture 24"/>
          <p:cNvPicPr>
            <a:picLocks noChangeAspect="1" noChangeArrowheads="1"/>
          </p:cNvPicPr>
          <p:nvPr/>
        </p:nvPicPr>
        <p:blipFill>
          <a:blip r:embed="rId18"/>
          <a:srcRect/>
          <a:stretch>
            <a:fillRect/>
          </a:stretch>
        </p:blipFill>
        <p:spPr bwMode="auto">
          <a:xfrm>
            <a:off x="2928926" y="2071678"/>
            <a:ext cx="5924550" cy="409575"/>
          </a:xfrm>
          <a:prstGeom prst="rect">
            <a:avLst/>
          </a:prstGeom>
          <a:noFill/>
          <a:ln w="9525">
            <a:noFill/>
            <a:miter lim="800000"/>
            <a:headEnd/>
            <a:tailEnd/>
          </a:ln>
          <a:effectLst/>
        </p:spPr>
      </p:pic>
      <p:pic>
        <p:nvPicPr>
          <p:cNvPr id="1049" name="Picture 25"/>
          <p:cNvPicPr>
            <a:picLocks noChangeAspect="1" noChangeArrowheads="1"/>
          </p:cNvPicPr>
          <p:nvPr/>
        </p:nvPicPr>
        <p:blipFill>
          <a:blip r:embed="rId19"/>
          <a:srcRect/>
          <a:stretch>
            <a:fillRect/>
          </a:stretch>
        </p:blipFill>
        <p:spPr bwMode="auto">
          <a:xfrm>
            <a:off x="2928926" y="2214554"/>
            <a:ext cx="5962650" cy="89535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blinds(horizontal)">
                                      <p:cBhvr>
                                        <p:cTn id="7" dur="500"/>
                                        <p:tgtEl>
                                          <p:spTgt spid="1030"/>
                                        </p:tgtEl>
                                      </p:cBhvr>
                                    </p:animEffect>
                                  </p:childTnLst>
                                </p:cTn>
                              </p:par>
                              <p:par>
                                <p:cTn id="8" presetID="3" presetClass="entr" presetSubtype="10" fill="hold" nodeType="withEffect">
                                  <p:stCondLst>
                                    <p:cond delay="0"/>
                                  </p:stCondLst>
                                  <p:childTnLst>
                                    <p:set>
                                      <p:cBhvr>
                                        <p:cTn id="9" dur="1" fill="hold">
                                          <p:stCondLst>
                                            <p:cond delay="0"/>
                                          </p:stCondLst>
                                        </p:cTn>
                                        <p:tgtEl>
                                          <p:spTgt spid="1027"/>
                                        </p:tgtEl>
                                        <p:attrNameLst>
                                          <p:attrName>style.visibility</p:attrName>
                                        </p:attrNameLst>
                                      </p:cBhvr>
                                      <p:to>
                                        <p:strVal val="visible"/>
                                      </p:to>
                                    </p:set>
                                    <p:animEffect transition="in" filter="blinds(horizontal)">
                                      <p:cBhvr>
                                        <p:cTn id="10" dur="500"/>
                                        <p:tgtEl>
                                          <p:spTgt spid="1027"/>
                                        </p:tgtEl>
                                      </p:cBhvr>
                                    </p:animEffect>
                                  </p:childTnLst>
                                </p:cTn>
                              </p:par>
                              <p:par>
                                <p:cTn id="11" presetID="3" presetClass="entr" presetSubtype="10" fill="hold" nodeType="withEffect">
                                  <p:stCondLst>
                                    <p:cond delay="0"/>
                                  </p:stCondLst>
                                  <p:childTnLst>
                                    <p:set>
                                      <p:cBhvr>
                                        <p:cTn id="12" dur="1" fill="hold">
                                          <p:stCondLst>
                                            <p:cond delay="0"/>
                                          </p:stCondLst>
                                        </p:cTn>
                                        <p:tgtEl>
                                          <p:spTgt spid="1028"/>
                                        </p:tgtEl>
                                        <p:attrNameLst>
                                          <p:attrName>style.visibility</p:attrName>
                                        </p:attrNameLst>
                                      </p:cBhvr>
                                      <p:to>
                                        <p:strVal val="visible"/>
                                      </p:to>
                                    </p:set>
                                    <p:animEffect transition="in" filter="blinds(horizontal)">
                                      <p:cBhvr>
                                        <p:cTn id="13" dur="500"/>
                                        <p:tgtEl>
                                          <p:spTgt spid="1028"/>
                                        </p:tgtEl>
                                      </p:cBhvr>
                                    </p:animEffect>
                                  </p:childTnLst>
                                </p:cTn>
                              </p:par>
                              <p:par>
                                <p:cTn id="14" presetID="3" presetClass="entr" presetSubtype="10" fill="hold" nodeType="withEffect">
                                  <p:stCondLst>
                                    <p:cond delay="0"/>
                                  </p:stCondLst>
                                  <p:childTnLst>
                                    <p:set>
                                      <p:cBhvr>
                                        <p:cTn id="15" dur="1" fill="hold">
                                          <p:stCondLst>
                                            <p:cond delay="0"/>
                                          </p:stCondLst>
                                        </p:cTn>
                                        <p:tgtEl>
                                          <p:spTgt spid="1031"/>
                                        </p:tgtEl>
                                        <p:attrNameLst>
                                          <p:attrName>style.visibility</p:attrName>
                                        </p:attrNameLst>
                                      </p:cBhvr>
                                      <p:to>
                                        <p:strVal val="visible"/>
                                      </p:to>
                                    </p:set>
                                    <p:animEffect transition="in" filter="blinds(horizontal)">
                                      <p:cBhvr>
                                        <p:cTn id="16" dur="500"/>
                                        <p:tgtEl>
                                          <p:spTgt spid="1031"/>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033"/>
                                        </p:tgtEl>
                                        <p:attrNameLst>
                                          <p:attrName>style.visibility</p:attrName>
                                        </p:attrNameLst>
                                      </p:cBhvr>
                                      <p:to>
                                        <p:strVal val="visible"/>
                                      </p:to>
                                    </p:set>
                                    <p:animEffect transition="in" filter="blinds(horizontal)">
                                      <p:cBhvr>
                                        <p:cTn id="21" dur="500"/>
                                        <p:tgtEl>
                                          <p:spTgt spid="1033"/>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032"/>
                                        </p:tgtEl>
                                        <p:attrNameLst>
                                          <p:attrName>style.visibility</p:attrName>
                                        </p:attrNameLst>
                                      </p:cBhvr>
                                      <p:to>
                                        <p:strVal val="visible"/>
                                      </p:to>
                                    </p:set>
                                    <p:animEffect transition="in" filter="blinds(horizontal)">
                                      <p:cBhvr>
                                        <p:cTn id="24" dur="500"/>
                                        <p:tgtEl>
                                          <p:spTgt spid="1032"/>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1034"/>
                                        </p:tgtEl>
                                        <p:attrNameLst>
                                          <p:attrName>style.visibility</p:attrName>
                                        </p:attrNameLst>
                                      </p:cBhvr>
                                      <p:to>
                                        <p:strVal val="visible"/>
                                      </p:to>
                                    </p:set>
                                    <p:animEffect transition="in" filter="blinds(horizontal)">
                                      <p:cBhvr>
                                        <p:cTn id="29" dur="500"/>
                                        <p:tgtEl>
                                          <p:spTgt spid="1034"/>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xit" presetSubtype="10" fill="hold" nodeType="clickEffect">
                                  <p:stCondLst>
                                    <p:cond delay="0"/>
                                  </p:stCondLst>
                                  <p:childTnLst>
                                    <p:animEffect transition="out" filter="blinds(horizontal)">
                                      <p:cBhvr>
                                        <p:cTn id="33" dur="500"/>
                                        <p:tgtEl>
                                          <p:spTgt spid="1034"/>
                                        </p:tgtEl>
                                      </p:cBhvr>
                                    </p:animEffect>
                                    <p:set>
                                      <p:cBhvr>
                                        <p:cTn id="34" dur="1" fill="hold">
                                          <p:stCondLst>
                                            <p:cond delay="499"/>
                                          </p:stCondLst>
                                        </p:cTn>
                                        <p:tgtEl>
                                          <p:spTgt spid="1034"/>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nodeType="clickEffect">
                                  <p:stCondLst>
                                    <p:cond delay="0"/>
                                  </p:stCondLst>
                                  <p:childTnLst>
                                    <p:set>
                                      <p:cBhvr>
                                        <p:cTn id="38" dur="1" fill="hold">
                                          <p:stCondLst>
                                            <p:cond delay="0"/>
                                          </p:stCondLst>
                                        </p:cTn>
                                        <p:tgtEl>
                                          <p:spTgt spid="1039"/>
                                        </p:tgtEl>
                                        <p:attrNameLst>
                                          <p:attrName>style.visibility</p:attrName>
                                        </p:attrNameLst>
                                      </p:cBhvr>
                                      <p:to>
                                        <p:strVal val="visible"/>
                                      </p:to>
                                    </p:set>
                                    <p:animEffect transition="in" filter="blinds(horizontal)">
                                      <p:cBhvr>
                                        <p:cTn id="39" dur="500"/>
                                        <p:tgtEl>
                                          <p:spTgt spid="1039"/>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xit" presetSubtype="10" fill="hold" nodeType="clickEffect">
                                  <p:stCondLst>
                                    <p:cond delay="0"/>
                                  </p:stCondLst>
                                  <p:childTnLst>
                                    <p:animEffect transition="out" filter="blinds(horizontal)">
                                      <p:cBhvr>
                                        <p:cTn id="43" dur="500"/>
                                        <p:tgtEl>
                                          <p:spTgt spid="1039"/>
                                        </p:tgtEl>
                                      </p:cBhvr>
                                    </p:animEffect>
                                    <p:set>
                                      <p:cBhvr>
                                        <p:cTn id="44" dur="1" fill="hold">
                                          <p:stCondLst>
                                            <p:cond delay="499"/>
                                          </p:stCondLst>
                                        </p:cTn>
                                        <p:tgtEl>
                                          <p:spTgt spid="1039"/>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nodeType="clickEffect">
                                  <p:stCondLst>
                                    <p:cond delay="0"/>
                                  </p:stCondLst>
                                  <p:childTnLst>
                                    <p:set>
                                      <p:cBhvr>
                                        <p:cTn id="48" dur="1" fill="hold">
                                          <p:stCondLst>
                                            <p:cond delay="0"/>
                                          </p:stCondLst>
                                        </p:cTn>
                                        <p:tgtEl>
                                          <p:spTgt spid="1040"/>
                                        </p:tgtEl>
                                        <p:attrNameLst>
                                          <p:attrName>style.visibility</p:attrName>
                                        </p:attrNameLst>
                                      </p:cBhvr>
                                      <p:to>
                                        <p:strVal val="visible"/>
                                      </p:to>
                                    </p:set>
                                    <p:animEffect transition="in" filter="blinds(horizontal)">
                                      <p:cBhvr>
                                        <p:cTn id="49" dur="500"/>
                                        <p:tgtEl>
                                          <p:spTgt spid="1040"/>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xit" presetSubtype="10" fill="hold" nodeType="clickEffect">
                                  <p:stCondLst>
                                    <p:cond delay="0"/>
                                  </p:stCondLst>
                                  <p:childTnLst>
                                    <p:animEffect transition="out" filter="blinds(horizontal)">
                                      <p:cBhvr>
                                        <p:cTn id="53" dur="500"/>
                                        <p:tgtEl>
                                          <p:spTgt spid="1040"/>
                                        </p:tgtEl>
                                      </p:cBhvr>
                                    </p:animEffect>
                                    <p:set>
                                      <p:cBhvr>
                                        <p:cTn id="54" dur="1" fill="hold">
                                          <p:stCondLst>
                                            <p:cond delay="499"/>
                                          </p:stCondLst>
                                        </p:cTn>
                                        <p:tgtEl>
                                          <p:spTgt spid="1040"/>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nodeType="clickEffect">
                                  <p:stCondLst>
                                    <p:cond delay="0"/>
                                  </p:stCondLst>
                                  <p:childTnLst>
                                    <p:set>
                                      <p:cBhvr>
                                        <p:cTn id="58" dur="1" fill="hold">
                                          <p:stCondLst>
                                            <p:cond delay="0"/>
                                          </p:stCondLst>
                                        </p:cTn>
                                        <p:tgtEl>
                                          <p:spTgt spid="1041"/>
                                        </p:tgtEl>
                                        <p:attrNameLst>
                                          <p:attrName>style.visibility</p:attrName>
                                        </p:attrNameLst>
                                      </p:cBhvr>
                                      <p:to>
                                        <p:strVal val="visible"/>
                                      </p:to>
                                    </p:set>
                                    <p:animEffect transition="in" filter="blinds(horizontal)">
                                      <p:cBhvr>
                                        <p:cTn id="59" dur="500"/>
                                        <p:tgtEl>
                                          <p:spTgt spid="1041"/>
                                        </p:tgtEl>
                                      </p:cBhvr>
                                    </p:animEffect>
                                  </p:childTnLst>
                                </p:cTn>
                              </p:par>
                            </p:childTnLst>
                          </p:cTn>
                        </p:par>
                      </p:childTnLst>
                    </p:cTn>
                  </p:par>
                  <p:par>
                    <p:cTn id="60" fill="hold">
                      <p:stCondLst>
                        <p:cond delay="indefinite"/>
                      </p:stCondLst>
                      <p:childTnLst>
                        <p:par>
                          <p:cTn id="61" fill="hold">
                            <p:stCondLst>
                              <p:cond delay="0"/>
                            </p:stCondLst>
                            <p:childTnLst>
                              <p:par>
                                <p:cTn id="62" presetID="3" presetClass="exit" presetSubtype="10" fill="hold" nodeType="clickEffect">
                                  <p:stCondLst>
                                    <p:cond delay="0"/>
                                  </p:stCondLst>
                                  <p:childTnLst>
                                    <p:animEffect transition="out" filter="blinds(horizontal)">
                                      <p:cBhvr>
                                        <p:cTn id="63" dur="500"/>
                                        <p:tgtEl>
                                          <p:spTgt spid="1041"/>
                                        </p:tgtEl>
                                      </p:cBhvr>
                                    </p:animEffect>
                                    <p:set>
                                      <p:cBhvr>
                                        <p:cTn id="64" dur="1" fill="hold">
                                          <p:stCondLst>
                                            <p:cond delay="499"/>
                                          </p:stCondLst>
                                        </p:cTn>
                                        <p:tgtEl>
                                          <p:spTgt spid="1041"/>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3" presetClass="entr" presetSubtype="10" fill="hold" nodeType="clickEffect">
                                  <p:stCondLst>
                                    <p:cond delay="0"/>
                                  </p:stCondLst>
                                  <p:childTnLst>
                                    <p:set>
                                      <p:cBhvr>
                                        <p:cTn id="68" dur="1" fill="hold">
                                          <p:stCondLst>
                                            <p:cond delay="0"/>
                                          </p:stCondLst>
                                        </p:cTn>
                                        <p:tgtEl>
                                          <p:spTgt spid="1042"/>
                                        </p:tgtEl>
                                        <p:attrNameLst>
                                          <p:attrName>style.visibility</p:attrName>
                                        </p:attrNameLst>
                                      </p:cBhvr>
                                      <p:to>
                                        <p:strVal val="visible"/>
                                      </p:to>
                                    </p:set>
                                    <p:animEffect transition="in" filter="blinds(horizontal)">
                                      <p:cBhvr>
                                        <p:cTn id="69" dur="500"/>
                                        <p:tgtEl>
                                          <p:spTgt spid="1042"/>
                                        </p:tgtEl>
                                      </p:cBhvr>
                                    </p:animEffect>
                                  </p:childTnLst>
                                </p:cTn>
                              </p:par>
                            </p:childTnLst>
                          </p:cTn>
                        </p:par>
                      </p:childTnLst>
                    </p:cTn>
                  </p:par>
                  <p:par>
                    <p:cTn id="70" fill="hold">
                      <p:stCondLst>
                        <p:cond delay="indefinite"/>
                      </p:stCondLst>
                      <p:childTnLst>
                        <p:par>
                          <p:cTn id="71" fill="hold">
                            <p:stCondLst>
                              <p:cond delay="0"/>
                            </p:stCondLst>
                            <p:childTnLst>
                              <p:par>
                                <p:cTn id="72" presetID="3" presetClass="exit" presetSubtype="10" fill="hold" nodeType="clickEffect">
                                  <p:stCondLst>
                                    <p:cond delay="0"/>
                                  </p:stCondLst>
                                  <p:childTnLst>
                                    <p:animEffect transition="out" filter="blinds(horizontal)">
                                      <p:cBhvr>
                                        <p:cTn id="73" dur="500"/>
                                        <p:tgtEl>
                                          <p:spTgt spid="1042"/>
                                        </p:tgtEl>
                                      </p:cBhvr>
                                    </p:animEffect>
                                    <p:set>
                                      <p:cBhvr>
                                        <p:cTn id="74" dur="1" fill="hold">
                                          <p:stCondLst>
                                            <p:cond delay="499"/>
                                          </p:stCondLst>
                                        </p:cTn>
                                        <p:tgtEl>
                                          <p:spTgt spid="1042"/>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3" presetClass="entr" presetSubtype="10" fill="hold" nodeType="clickEffect">
                                  <p:stCondLst>
                                    <p:cond delay="0"/>
                                  </p:stCondLst>
                                  <p:childTnLst>
                                    <p:set>
                                      <p:cBhvr>
                                        <p:cTn id="78" dur="1" fill="hold">
                                          <p:stCondLst>
                                            <p:cond delay="0"/>
                                          </p:stCondLst>
                                        </p:cTn>
                                        <p:tgtEl>
                                          <p:spTgt spid="1043"/>
                                        </p:tgtEl>
                                        <p:attrNameLst>
                                          <p:attrName>style.visibility</p:attrName>
                                        </p:attrNameLst>
                                      </p:cBhvr>
                                      <p:to>
                                        <p:strVal val="visible"/>
                                      </p:to>
                                    </p:set>
                                    <p:animEffect transition="in" filter="blinds(horizontal)">
                                      <p:cBhvr>
                                        <p:cTn id="79" dur="500"/>
                                        <p:tgtEl>
                                          <p:spTgt spid="1043"/>
                                        </p:tgtEl>
                                      </p:cBhvr>
                                    </p:animEffect>
                                  </p:childTnLst>
                                </p:cTn>
                              </p:par>
                            </p:childTnLst>
                          </p:cTn>
                        </p:par>
                      </p:childTnLst>
                    </p:cTn>
                  </p:par>
                  <p:par>
                    <p:cTn id="80" fill="hold">
                      <p:stCondLst>
                        <p:cond delay="indefinite"/>
                      </p:stCondLst>
                      <p:childTnLst>
                        <p:par>
                          <p:cTn id="81" fill="hold">
                            <p:stCondLst>
                              <p:cond delay="0"/>
                            </p:stCondLst>
                            <p:childTnLst>
                              <p:par>
                                <p:cTn id="82" presetID="3" presetClass="exit" presetSubtype="10" fill="hold" nodeType="clickEffect">
                                  <p:stCondLst>
                                    <p:cond delay="0"/>
                                  </p:stCondLst>
                                  <p:childTnLst>
                                    <p:animEffect transition="out" filter="blinds(horizontal)">
                                      <p:cBhvr>
                                        <p:cTn id="83" dur="500"/>
                                        <p:tgtEl>
                                          <p:spTgt spid="1043"/>
                                        </p:tgtEl>
                                      </p:cBhvr>
                                    </p:animEffect>
                                    <p:set>
                                      <p:cBhvr>
                                        <p:cTn id="84" dur="1" fill="hold">
                                          <p:stCondLst>
                                            <p:cond delay="499"/>
                                          </p:stCondLst>
                                        </p:cTn>
                                        <p:tgtEl>
                                          <p:spTgt spid="1043"/>
                                        </p:tgtEl>
                                        <p:attrNameLst>
                                          <p:attrName>style.visibility</p:attrName>
                                        </p:attrNameLst>
                                      </p:cBhvr>
                                      <p:to>
                                        <p:strVal val="hidden"/>
                                      </p:to>
                                    </p:set>
                                  </p:childTnLst>
                                </p:cTn>
                              </p:par>
                            </p:childTnLst>
                          </p:cTn>
                        </p:par>
                      </p:childTnLst>
                    </p:cTn>
                  </p:par>
                  <p:par>
                    <p:cTn id="85" fill="hold">
                      <p:stCondLst>
                        <p:cond delay="indefinite"/>
                      </p:stCondLst>
                      <p:childTnLst>
                        <p:par>
                          <p:cTn id="86" fill="hold">
                            <p:stCondLst>
                              <p:cond delay="0"/>
                            </p:stCondLst>
                            <p:childTnLst>
                              <p:par>
                                <p:cTn id="87" presetID="3" presetClass="entr" presetSubtype="10" fill="hold" nodeType="clickEffect">
                                  <p:stCondLst>
                                    <p:cond delay="0"/>
                                  </p:stCondLst>
                                  <p:childTnLst>
                                    <p:set>
                                      <p:cBhvr>
                                        <p:cTn id="88" dur="1" fill="hold">
                                          <p:stCondLst>
                                            <p:cond delay="0"/>
                                          </p:stCondLst>
                                        </p:cTn>
                                        <p:tgtEl>
                                          <p:spTgt spid="1044"/>
                                        </p:tgtEl>
                                        <p:attrNameLst>
                                          <p:attrName>style.visibility</p:attrName>
                                        </p:attrNameLst>
                                      </p:cBhvr>
                                      <p:to>
                                        <p:strVal val="visible"/>
                                      </p:to>
                                    </p:set>
                                    <p:animEffect transition="in" filter="blinds(horizontal)">
                                      <p:cBhvr>
                                        <p:cTn id="89" dur="500"/>
                                        <p:tgtEl>
                                          <p:spTgt spid="1044"/>
                                        </p:tgtEl>
                                      </p:cBhvr>
                                    </p:animEffect>
                                  </p:childTnLst>
                                </p:cTn>
                              </p:par>
                            </p:childTnLst>
                          </p:cTn>
                        </p:par>
                      </p:childTnLst>
                    </p:cTn>
                  </p:par>
                  <p:par>
                    <p:cTn id="90" fill="hold">
                      <p:stCondLst>
                        <p:cond delay="indefinite"/>
                      </p:stCondLst>
                      <p:childTnLst>
                        <p:par>
                          <p:cTn id="91" fill="hold">
                            <p:stCondLst>
                              <p:cond delay="0"/>
                            </p:stCondLst>
                            <p:childTnLst>
                              <p:par>
                                <p:cTn id="92" presetID="3" presetClass="exit" presetSubtype="10" fill="hold" nodeType="clickEffect">
                                  <p:stCondLst>
                                    <p:cond delay="0"/>
                                  </p:stCondLst>
                                  <p:childTnLst>
                                    <p:animEffect transition="out" filter="blinds(horizontal)">
                                      <p:cBhvr>
                                        <p:cTn id="93" dur="500"/>
                                        <p:tgtEl>
                                          <p:spTgt spid="1044"/>
                                        </p:tgtEl>
                                      </p:cBhvr>
                                    </p:animEffect>
                                    <p:set>
                                      <p:cBhvr>
                                        <p:cTn id="94" dur="1" fill="hold">
                                          <p:stCondLst>
                                            <p:cond delay="499"/>
                                          </p:stCondLst>
                                        </p:cTn>
                                        <p:tgtEl>
                                          <p:spTgt spid="1044"/>
                                        </p:tgtEl>
                                        <p:attrNameLst>
                                          <p:attrName>style.visibility</p:attrName>
                                        </p:attrNameLst>
                                      </p:cBhvr>
                                      <p:to>
                                        <p:strVal val="hidden"/>
                                      </p:to>
                                    </p:set>
                                  </p:childTnLst>
                                </p:cTn>
                              </p:par>
                            </p:childTnLst>
                          </p:cTn>
                        </p:par>
                      </p:childTnLst>
                    </p:cTn>
                  </p:par>
                  <p:par>
                    <p:cTn id="95" fill="hold">
                      <p:stCondLst>
                        <p:cond delay="indefinite"/>
                      </p:stCondLst>
                      <p:childTnLst>
                        <p:par>
                          <p:cTn id="96" fill="hold">
                            <p:stCondLst>
                              <p:cond delay="0"/>
                            </p:stCondLst>
                            <p:childTnLst>
                              <p:par>
                                <p:cTn id="97" presetID="3" presetClass="entr" presetSubtype="10" fill="hold" nodeType="clickEffect">
                                  <p:stCondLst>
                                    <p:cond delay="0"/>
                                  </p:stCondLst>
                                  <p:childTnLst>
                                    <p:set>
                                      <p:cBhvr>
                                        <p:cTn id="98" dur="1" fill="hold">
                                          <p:stCondLst>
                                            <p:cond delay="0"/>
                                          </p:stCondLst>
                                        </p:cTn>
                                        <p:tgtEl>
                                          <p:spTgt spid="1045"/>
                                        </p:tgtEl>
                                        <p:attrNameLst>
                                          <p:attrName>style.visibility</p:attrName>
                                        </p:attrNameLst>
                                      </p:cBhvr>
                                      <p:to>
                                        <p:strVal val="visible"/>
                                      </p:to>
                                    </p:set>
                                    <p:animEffect transition="in" filter="blinds(horizontal)">
                                      <p:cBhvr>
                                        <p:cTn id="99" dur="500"/>
                                        <p:tgtEl>
                                          <p:spTgt spid="1045"/>
                                        </p:tgtEl>
                                      </p:cBhvr>
                                    </p:animEffect>
                                  </p:childTnLst>
                                </p:cTn>
                              </p:par>
                            </p:childTnLst>
                          </p:cTn>
                        </p:par>
                      </p:childTnLst>
                    </p:cTn>
                  </p:par>
                  <p:par>
                    <p:cTn id="100" fill="hold">
                      <p:stCondLst>
                        <p:cond delay="indefinite"/>
                      </p:stCondLst>
                      <p:childTnLst>
                        <p:par>
                          <p:cTn id="101" fill="hold">
                            <p:stCondLst>
                              <p:cond delay="0"/>
                            </p:stCondLst>
                            <p:childTnLst>
                              <p:par>
                                <p:cTn id="102" presetID="3" presetClass="exit" presetSubtype="10" fill="hold" nodeType="clickEffect">
                                  <p:stCondLst>
                                    <p:cond delay="0"/>
                                  </p:stCondLst>
                                  <p:childTnLst>
                                    <p:animEffect transition="out" filter="blinds(horizontal)">
                                      <p:cBhvr>
                                        <p:cTn id="103" dur="500"/>
                                        <p:tgtEl>
                                          <p:spTgt spid="1045"/>
                                        </p:tgtEl>
                                      </p:cBhvr>
                                    </p:animEffect>
                                    <p:set>
                                      <p:cBhvr>
                                        <p:cTn id="104" dur="1" fill="hold">
                                          <p:stCondLst>
                                            <p:cond delay="499"/>
                                          </p:stCondLst>
                                        </p:cTn>
                                        <p:tgtEl>
                                          <p:spTgt spid="1045"/>
                                        </p:tgtEl>
                                        <p:attrNameLst>
                                          <p:attrName>style.visibility</p:attrName>
                                        </p:attrNameLst>
                                      </p:cBhvr>
                                      <p:to>
                                        <p:strVal val="hidden"/>
                                      </p:to>
                                    </p:set>
                                  </p:childTnLst>
                                </p:cTn>
                              </p:par>
                            </p:childTnLst>
                          </p:cTn>
                        </p:par>
                      </p:childTnLst>
                    </p:cTn>
                  </p:par>
                  <p:par>
                    <p:cTn id="105" fill="hold">
                      <p:stCondLst>
                        <p:cond delay="indefinite"/>
                      </p:stCondLst>
                      <p:childTnLst>
                        <p:par>
                          <p:cTn id="106" fill="hold">
                            <p:stCondLst>
                              <p:cond delay="0"/>
                            </p:stCondLst>
                            <p:childTnLst>
                              <p:par>
                                <p:cTn id="107" presetID="3" presetClass="entr" presetSubtype="10" fill="hold" nodeType="clickEffect">
                                  <p:stCondLst>
                                    <p:cond delay="0"/>
                                  </p:stCondLst>
                                  <p:childTnLst>
                                    <p:set>
                                      <p:cBhvr>
                                        <p:cTn id="108" dur="1" fill="hold">
                                          <p:stCondLst>
                                            <p:cond delay="0"/>
                                          </p:stCondLst>
                                        </p:cTn>
                                        <p:tgtEl>
                                          <p:spTgt spid="1046"/>
                                        </p:tgtEl>
                                        <p:attrNameLst>
                                          <p:attrName>style.visibility</p:attrName>
                                        </p:attrNameLst>
                                      </p:cBhvr>
                                      <p:to>
                                        <p:strVal val="visible"/>
                                      </p:to>
                                    </p:set>
                                    <p:animEffect transition="in" filter="blinds(horizontal)">
                                      <p:cBhvr>
                                        <p:cTn id="109" dur="500"/>
                                        <p:tgtEl>
                                          <p:spTgt spid="1046"/>
                                        </p:tgtEl>
                                      </p:cBhvr>
                                    </p:animEffect>
                                  </p:childTnLst>
                                </p:cTn>
                              </p:par>
                            </p:childTnLst>
                          </p:cTn>
                        </p:par>
                      </p:childTnLst>
                    </p:cTn>
                  </p:par>
                  <p:par>
                    <p:cTn id="110" fill="hold">
                      <p:stCondLst>
                        <p:cond delay="indefinite"/>
                      </p:stCondLst>
                      <p:childTnLst>
                        <p:par>
                          <p:cTn id="111" fill="hold">
                            <p:stCondLst>
                              <p:cond delay="0"/>
                            </p:stCondLst>
                            <p:childTnLst>
                              <p:par>
                                <p:cTn id="112" presetID="3" presetClass="exit" presetSubtype="10" fill="hold" nodeType="clickEffect">
                                  <p:stCondLst>
                                    <p:cond delay="0"/>
                                  </p:stCondLst>
                                  <p:childTnLst>
                                    <p:animEffect transition="out" filter="blinds(horizontal)">
                                      <p:cBhvr>
                                        <p:cTn id="113" dur="500"/>
                                        <p:tgtEl>
                                          <p:spTgt spid="1046"/>
                                        </p:tgtEl>
                                      </p:cBhvr>
                                    </p:animEffect>
                                    <p:set>
                                      <p:cBhvr>
                                        <p:cTn id="114" dur="1" fill="hold">
                                          <p:stCondLst>
                                            <p:cond delay="499"/>
                                          </p:stCondLst>
                                        </p:cTn>
                                        <p:tgtEl>
                                          <p:spTgt spid="1046"/>
                                        </p:tgtEl>
                                        <p:attrNameLst>
                                          <p:attrName>style.visibility</p:attrName>
                                        </p:attrNameLst>
                                      </p:cBhvr>
                                      <p:to>
                                        <p:strVal val="hidden"/>
                                      </p:to>
                                    </p:set>
                                  </p:childTnLst>
                                </p:cTn>
                              </p:par>
                            </p:childTnLst>
                          </p:cTn>
                        </p:par>
                      </p:childTnLst>
                    </p:cTn>
                  </p:par>
                  <p:par>
                    <p:cTn id="115" fill="hold">
                      <p:stCondLst>
                        <p:cond delay="indefinite"/>
                      </p:stCondLst>
                      <p:childTnLst>
                        <p:par>
                          <p:cTn id="116" fill="hold">
                            <p:stCondLst>
                              <p:cond delay="0"/>
                            </p:stCondLst>
                            <p:childTnLst>
                              <p:par>
                                <p:cTn id="117" presetID="3" presetClass="entr" presetSubtype="10" fill="hold" nodeType="clickEffect">
                                  <p:stCondLst>
                                    <p:cond delay="0"/>
                                  </p:stCondLst>
                                  <p:childTnLst>
                                    <p:set>
                                      <p:cBhvr>
                                        <p:cTn id="118" dur="1" fill="hold">
                                          <p:stCondLst>
                                            <p:cond delay="0"/>
                                          </p:stCondLst>
                                        </p:cTn>
                                        <p:tgtEl>
                                          <p:spTgt spid="1047"/>
                                        </p:tgtEl>
                                        <p:attrNameLst>
                                          <p:attrName>style.visibility</p:attrName>
                                        </p:attrNameLst>
                                      </p:cBhvr>
                                      <p:to>
                                        <p:strVal val="visible"/>
                                      </p:to>
                                    </p:set>
                                    <p:animEffect transition="in" filter="blinds(horizontal)">
                                      <p:cBhvr>
                                        <p:cTn id="119" dur="500"/>
                                        <p:tgtEl>
                                          <p:spTgt spid="1047"/>
                                        </p:tgtEl>
                                      </p:cBhvr>
                                    </p:animEffect>
                                  </p:childTnLst>
                                </p:cTn>
                              </p:par>
                            </p:childTnLst>
                          </p:cTn>
                        </p:par>
                      </p:childTnLst>
                    </p:cTn>
                  </p:par>
                  <p:par>
                    <p:cTn id="120" fill="hold">
                      <p:stCondLst>
                        <p:cond delay="indefinite"/>
                      </p:stCondLst>
                      <p:childTnLst>
                        <p:par>
                          <p:cTn id="121" fill="hold">
                            <p:stCondLst>
                              <p:cond delay="0"/>
                            </p:stCondLst>
                            <p:childTnLst>
                              <p:par>
                                <p:cTn id="122" presetID="3" presetClass="exit" presetSubtype="10" fill="hold" nodeType="clickEffect">
                                  <p:stCondLst>
                                    <p:cond delay="0"/>
                                  </p:stCondLst>
                                  <p:childTnLst>
                                    <p:animEffect transition="out" filter="blinds(horizontal)">
                                      <p:cBhvr>
                                        <p:cTn id="123" dur="500"/>
                                        <p:tgtEl>
                                          <p:spTgt spid="1047"/>
                                        </p:tgtEl>
                                      </p:cBhvr>
                                    </p:animEffect>
                                    <p:set>
                                      <p:cBhvr>
                                        <p:cTn id="124" dur="1" fill="hold">
                                          <p:stCondLst>
                                            <p:cond delay="499"/>
                                          </p:stCondLst>
                                        </p:cTn>
                                        <p:tgtEl>
                                          <p:spTgt spid="1047"/>
                                        </p:tgtEl>
                                        <p:attrNameLst>
                                          <p:attrName>style.visibility</p:attrName>
                                        </p:attrNameLst>
                                      </p:cBhvr>
                                      <p:to>
                                        <p:strVal val="hidden"/>
                                      </p:to>
                                    </p:set>
                                  </p:childTnLst>
                                </p:cTn>
                              </p:par>
                            </p:childTnLst>
                          </p:cTn>
                        </p:par>
                      </p:childTnLst>
                    </p:cTn>
                  </p:par>
                  <p:par>
                    <p:cTn id="125" fill="hold">
                      <p:stCondLst>
                        <p:cond delay="indefinite"/>
                      </p:stCondLst>
                      <p:childTnLst>
                        <p:par>
                          <p:cTn id="126" fill="hold">
                            <p:stCondLst>
                              <p:cond delay="0"/>
                            </p:stCondLst>
                            <p:childTnLst>
                              <p:par>
                                <p:cTn id="127" presetID="3" presetClass="entr" presetSubtype="10" fill="hold" nodeType="clickEffect">
                                  <p:stCondLst>
                                    <p:cond delay="0"/>
                                  </p:stCondLst>
                                  <p:childTnLst>
                                    <p:set>
                                      <p:cBhvr>
                                        <p:cTn id="128" dur="1" fill="hold">
                                          <p:stCondLst>
                                            <p:cond delay="0"/>
                                          </p:stCondLst>
                                        </p:cTn>
                                        <p:tgtEl>
                                          <p:spTgt spid="1048"/>
                                        </p:tgtEl>
                                        <p:attrNameLst>
                                          <p:attrName>style.visibility</p:attrName>
                                        </p:attrNameLst>
                                      </p:cBhvr>
                                      <p:to>
                                        <p:strVal val="visible"/>
                                      </p:to>
                                    </p:set>
                                    <p:animEffect transition="in" filter="blinds(horizontal)">
                                      <p:cBhvr>
                                        <p:cTn id="129" dur="500"/>
                                        <p:tgtEl>
                                          <p:spTgt spid="1048"/>
                                        </p:tgtEl>
                                      </p:cBhvr>
                                    </p:animEffect>
                                  </p:childTnLst>
                                </p:cTn>
                              </p:par>
                            </p:childTnLst>
                          </p:cTn>
                        </p:par>
                      </p:childTnLst>
                    </p:cTn>
                  </p:par>
                  <p:par>
                    <p:cTn id="130" fill="hold">
                      <p:stCondLst>
                        <p:cond delay="indefinite"/>
                      </p:stCondLst>
                      <p:childTnLst>
                        <p:par>
                          <p:cTn id="131" fill="hold">
                            <p:stCondLst>
                              <p:cond delay="0"/>
                            </p:stCondLst>
                            <p:childTnLst>
                              <p:par>
                                <p:cTn id="132" presetID="3" presetClass="exit" presetSubtype="10" fill="hold" nodeType="clickEffect">
                                  <p:stCondLst>
                                    <p:cond delay="0"/>
                                  </p:stCondLst>
                                  <p:childTnLst>
                                    <p:animEffect transition="out" filter="blinds(horizontal)">
                                      <p:cBhvr>
                                        <p:cTn id="133" dur="500"/>
                                        <p:tgtEl>
                                          <p:spTgt spid="1048"/>
                                        </p:tgtEl>
                                      </p:cBhvr>
                                    </p:animEffect>
                                    <p:set>
                                      <p:cBhvr>
                                        <p:cTn id="134" dur="1" fill="hold">
                                          <p:stCondLst>
                                            <p:cond delay="499"/>
                                          </p:stCondLst>
                                        </p:cTn>
                                        <p:tgtEl>
                                          <p:spTgt spid="1048"/>
                                        </p:tgtEl>
                                        <p:attrNameLst>
                                          <p:attrName>style.visibility</p:attrName>
                                        </p:attrNameLst>
                                      </p:cBhvr>
                                      <p:to>
                                        <p:strVal val="hidden"/>
                                      </p:to>
                                    </p:set>
                                  </p:childTnLst>
                                </p:cTn>
                              </p:par>
                            </p:childTnLst>
                          </p:cTn>
                        </p:par>
                      </p:childTnLst>
                    </p:cTn>
                  </p:par>
                  <p:par>
                    <p:cTn id="135" fill="hold">
                      <p:stCondLst>
                        <p:cond delay="indefinite"/>
                      </p:stCondLst>
                      <p:childTnLst>
                        <p:par>
                          <p:cTn id="136" fill="hold">
                            <p:stCondLst>
                              <p:cond delay="0"/>
                            </p:stCondLst>
                            <p:childTnLst>
                              <p:par>
                                <p:cTn id="137" presetID="3" presetClass="entr" presetSubtype="10" fill="hold" nodeType="clickEffect">
                                  <p:stCondLst>
                                    <p:cond delay="0"/>
                                  </p:stCondLst>
                                  <p:childTnLst>
                                    <p:set>
                                      <p:cBhvr>
                                        <p:cTn id="138" dur="1" fill="hold">
                                          <p:stCondLst>
                                            <p:cond delay="0"/>
                                          </p:stCondLst>
                                        </p:cTn>
                                        <p:tgtEl>
                                          <p:spTgt spid="1049"/>
                                        </p:tgtEl>
                                        <p:attrNameLst>
                                          <p:attrName>style.visibility</p:attrName>
                                        </p:attrNameLst>
                                      </p:cBhvr>
                                      <p:to>
                                        <p:strVal val="visible"/>
                                      </p:to>
                                    </p:set>
                                    <p:animEffect transition="in" filter="blinds(horizontal)">
                                      <p:cBhvr>
                                        <p:cTn id="139" dur="500"/>
                                        <p:tgtEl>
                                          <p:spTgt spid="1049"/>
                                        </p:tgtEl>
                                      </p:cBhvr>
                                    </p:animEffect>
                                  </p:childTnLst>
                                </p:cTn>
                              </p:par>
                            </p:childTnLst>
                          </p:cTn>
                        </p:par>
                      </p:childTnLst>
                    </p:cTn>
                  </p:par>
                  <p:par>
                    <p:cTn id="140" fill="hold">
                      <p:stCondLst>
                        <p:cond delay="indefinite"/>
                      </p:stCondLst>
                      <p:childTnLst>
                        <p:par>
                          <p:cTn id="141" fill="hold">
                            <p:stCondLst>
                              <p:cond delay="0"/>
                            </p:stCondLst>
                            <p:childTnLst>
                              <p:par>
                                <p:cTn id="142" presetID="3" presetClass="entr" presetSubtype="10" fill="hold" nodeType="clickEffect">
                                  <p:stCondLst>
                                    <p:cond delay="0"/>
                                  </p:stCondLst>
                                  <p:childTnLst>
                                    <p:set>
                                      <p:cBhvr>
                                        <p:cTn id="143" dur="1" fill="hold">
                                          <p:stCondLst>
                                            <p:cond delay="0"/>
                                          </p:stCondLst>
                                        </p:cTn>
                                        <p:tgtEl>
                                          <p:spTgt spid="1049"/>
                                        </p:tgtEl>
                                        <p:attrNameLst>
                                          <p:attrName>style.visibility</p:attrName>
                                        </p:attrNameLst>
                                      </p:cBhvr>
                                      <p:to>
                                        <p:strVal val="visible"/>
                                      </p:to>
                                    </p:set>
                                    <p:animEffect transition="in" filter="blinds(horizontal)">
                                      <p:cBhvr>
                                        <p:cTn id="144" dur="500"/>
                                        <p:tgtEl>
                                          <p:spTgt spid="10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p:cNvSpPr txBox="1">
            <a:spLocks noChangeArrowheads="1"/>
          </p:cNvSpPr>
          <p:nvPr/>
        </p:nvSpPr>
        <p:spPr bwMode="auto">
          <a:xfrm>
            <a:off x="-571536" y="0"/>
            <a:ext cx="3714744" cy="553998"/>
          </a:xfrm>
          <a:prstGeom prst="rect">
            <a:avLst/>
          </a:prstGeom>
          <a:noFill/>
          <a:ln w="9525">
            <a:noFill/>
            <a:miter lim="800000"/>
            <a:headEnd/>
            <a:tailEnd/>
          </a:ln>
        </p:spPr>
        <p:txBody>
          <a:bodyPr wrap="square">
            <a:spAutoFit/>
          </a:bodyPr>
          <a:lstStyle/>
          <a:p>
            <a:pPr algn="ctr"/>
            <a:r>
              <a:rPr lang="en-US" altLang="zh-CN" sz="3000" b="1" dirty="0" err="1" smtClean="0">
                <a:solidFill>
                  <a:schemeClr val="bg1"/>
                </a:solidFill>
                <a:latin typeface="Tahoma" pitchFamily="34" charset="0"/>
              </a:rPr>
              <a:t>TextScreen</a:t>
            </a:r>
            <a:endParaRPr lang="en-US" altLang="zh-CN" sz="3000" b="1" dirty="0" smtClean="0">
              <a:solidFill>
                <a:schemeClr val="bg1"/>
              </a:solidFill>
              <a:latin typeface="Tahoma" pitchFamily="34" charset="0"/>
            </a:endParaRPr>
          </a:p>
        </p:txBody>
      </p:sp>
      <p:sp>
        <p:nvSpPr>
          <p:cNvPr id="7" name="TextBox 6"/>
          <p:cNvSpPr txBox="1"/>
          <p:nvPr/>
        </p:nvSpPr>
        <p:spPr>
          <a:xfrm>
            <a:off x="642910" y="1428736"/>
            <a:ext cx="8072494" cy="707886"/>
          </a:xfrm>
          <a:prstGeom prst="rect">
            <a:avLst/>
          </a:prstGeom>
          <a:noFill/>
        </p:spPr>
        <p:txBody>
          <a:bodyPr wrap="square" rtlCol="0">
            <a:spAutoFit/>
          </a:bodyPr>
          <a:lstStyle/>
          <a:p>
            <a:r>
              <a:rPr lang="en-US" sz="2000" b="1" dirty="0" err="1" smtClean="0">
                <a:latin typeface="Arial" pitchFamily="34" charset="0"/>
                <a:cs typeface="Arial" pitchFamily="34" charset="0"/>
              </a:rPr>
              <a:t>TextScreen</a:t>
            </a:r>
            <a:r>
              <a:rPr lang="en-US" sz="2000" b="1" dirty="0" smtClean="0">
                <a:latin typeface="Arial" pitchFamily="34" charset="0"/>
                <a:cs typeface="Arial" pitchFamily="34" charset="0"/>
              </a:rPr>
              <a:t> allows users to display the text on IP phones. </a:t>
            </a:r>
            <a:endParaRPr lang="zh-CN" altLang="en-US" sz="2000" b="1" dirty="0" smtClean="0">
              <a:latin typeface="Arial" pitchFamily="34" charset="0"/>
              <a:cs typeface="Arial" pitchFamily="34" charset="0"/>
            </a:endParaRPr>
          </a:p>
          <a:p>
            <a:endParaRPr lang="zh-CN" altLang="en-US" sz="2000" dirty="0">
              <a:latin typeface="Arial" pitchFamily="34" charset="0"/>
              <a:cs typeface="Arial" pitchFamily="34" charset="0"/>
            </a:endParaRPr>
          </a:p>
        </p:txBody>
      </p:sp>
      <p:pic>
        <p:nvPicPr>
          <p:cNvPr id="8" name="图片 7" descr="testscreen.jpg"/>
          <p:cNvPicPr/>
          <p:nvPr/>
        </p:nvPicPr>
        <p:blipFill>
          <a:blip r:embed="rId3" cstate="print"/>
          <a:stretch>
            <a:fillRect/>
          </a:stretch>
        </p:blipFill>
        <p:spPr>
          <a:xfrm>
            <a:off x="3786182" y="2357430"/>
            <a:ext cx="4429156" cy="2714644"/>
          </a:xfrm>
          <a:prstGeom prst="rect">
            <a:avLst/>
          </a:prstGeom>
        </p:spPr>
      </p:pic>
      <p:sp>
        <p:nvSpPr>
          <p:cNvPr id="9" name="TextBox 8"/>
          <p:cNvSpPr txBox="1"/>
          <p:nvPr/>
        </p:nvSpPr>
        <p:spPr>
          <a:xfrm>
            <a:off x="5715008" y="5214950"/>
            <a:ext cx="697627" cy="338554"/>
          </a:xfrm>
          <a:prstGeom prst="rect">
            <a:avLst/>
          </a:prstGeom>
          <a:noFill/>
        </p:spPr>
        <p:txBody>
          <a:bodyPr wrap="none" rtlCol="0">
            <a:spAutoFit/>
          </a:bodyPr>
          <a:lstStyle/>
          <a:p>
            <a:r>
              <a:rPr lang="en-US" altLang="zh-CN" b="1" dirty="0" smtClean="0"/>
              <a:t>T38G</a:t>
            </a:r>
            <a:endParaRPr lang="zh-CN" altLang="en-US" b="1" dirty="0"/>
          </a:p>
        </p:txBody>
      </p:sp>
      <p:sp>
        <p:nvSpPr>
          <p:cNvPr id="10" name="TextBox 9"/>
          <p:cNvSpPr txBox="1"/>
          <p:nvPr/>
        </p:nvSpPr>
        <p:spPr>
          <a:xfrm flipH="1">
            <a:off x="714346" y="2357430"/>
            <a:ext cx="2928960" cy="1631216"/>
          </a:xfrm>
          <a:prstGeom prst="rect">
            <a:avLst/>
          </a:prstGeom>
          <a:noFill/>
        </p:spPr>
        <p:txBody>
          <a:bodyPr wrap="square" rtlCol="0">
            <a:spAutoFit/>
          </a:bodyPr>
          <a:lstStyle/>
          <a:p>
            <a:r>
              <a:rPr lang="en-US" altLang="zh-CN" sz="2000" b="1" dirty="0" smtClean="0">
                <a:latin typeface="Arial" pitchFamily="34" charset="0"/>
                <a:cs typeface="Arial" pitchFamily="34" charset="0"/>
              </a:rPr>
              <a:t>Scenario:</a:t>
            </a:r>
          </a:p>
          <a:p>
            <a:r>
              <a:rPr lang="en-US" sz="2000" dirty="0" smtClean="0">
                <a:latin typeface="Arial" pitchFamily="34" charset="0"/>
                <a:cs typeface="Arial" pitchFamily="34" charset="0"/>
              </a:rPr>
              <a:t>You can use the </a:t>
            </a:r>
            <a:r>
              <a:rPr lang="en-US" sz="2000" dirty="0" err="1" smtClean="0">
                <a:latin typeface="Arial" pitchFamily="34" charset="0"/>
                <a:cs typeface="Arial" pitchFamily="34" charset="0"/>
              </a:rPr>
              <a:t>TextScreen</a:t>
            </a:r>
            <a:r>
              <a:rPr lang="en-US" sz="2000" dirty="0" smtClean="0">
                <a:latin typeface="Arial" pitchFamily="34" charset="0"/>
                <a:cs typeface="Arial" pitchFamily="34" charset="0"/>
              </a:rPr>
              <a:t> to display the news of </a:t>
            </a:r>
            <a:r>
              <a:rPr lang="en-US" sz="2000" dirty="0" err="1" smtClean="0">
                <a:latin typeface="Arial" pitchFamily="34" charset="0"/>
                <a:cs typeface="Arial" pitchFamily="34" charset="0"/>
              </a:rPr>
              <a:t>TextMenu</a:t>
            </a:r>
            <a:r>
              <a:rPr lang="en-US" sz="2000" dirty="0" smtClean="0">
                <a:latin typeface="Arial" pitchFamily="34" charset="0"/>
                <a:cs typeface="Arial" pitchFamily="34" charset="0"/>
              </a:rPr>
              <a:t> or send the notify</a:t>
            </a:r>
            <a:r>
              <a:rPr lang="en-US" altLang="zh-CN" sz="2000" dirty="0" smtClean="0">
                <a:latin typeface="Arial" pitchFamily="34" charset="0"/>
                <a:cs typeface="Arial" pitchFamily="34" charset="0"/>
              </a:rPr>
              <a:t>.</a:t>
            </a:r>
            <a:endParaRPr lang="zh-CN" altLang="en-US" sz="20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p:cNvSpPr txBox="1">
            <a:spLocks noChangeArrowheads="1"/>
          </p:cNvSpPr>
          <p:nvPr/>
        </p:nvSpPr>
        <p:spPr bwMode="auto">
          <a:xfrm>
            <a:off x="-1000164" y="0"/>
            <a:ext cx="4714876" cy="553998"/>
          </a:xfrm>
          <a:prstGeom prst="rect">
            <a:avLst/>
          </a:prstGeom>
          <a:noFill/>
          <a:ln w="9525">
            <a:noFill/>
            <a:miter lim="800000"/>
            <a:headEnd/>
            <a:tailEnd/>
          </a:ln>
        </p:spPr>
        <p:txBody>
          <a:bodyPr wrap="square">
            <a:spAutoFit/>
          </a:bodyPr>
          <a:lstStyle/>
          <a:p>
            <a:pPr algn="ctr"/>
            <a:r>
              <a:rPr lang="en-US" altLang="zh-CN" sz="3000" b="1" dirty="0" err="1" smtClean="0">
                <a:solidFill>
                  <a:schemeClr val="bg1"/>
                </a:solidFill>
                <a:latin typeface="Tahoma" pitchFamily="34" charset="0"/>
              </a:rPr>
              <a:t>InputScreen</a:t>
            </a:r>
            <a:endParaRPr lang="en-US" altLang="zh-CN" sz="3000" b="1" dirty="0" smtClean="0">
              <a:solidFill>
                <a:schemeClr val="bg1"/>
              </a:solidFill>
              <a:latin typeface="Tahoma" pitchFamily="34" charset="0"/>
            </a:endParaRPr>
          </a:p>
        </p:txBody>
      </p:sp>
      <p:sp>
        <p:nvSpPr>
          <p:cNvPr id="3" name="TextBox 2"/>
          <p:cNvSpPr txBox="1"/>
          <p:nvPr/>
        </p:nvSpPr>
        <p:spPr>
          <a:xfrm>
            <a:off x="500034" y="1357298"/>
            <a:ext cx="7858179" cy="1261884"/>
          </a:xfrm>
          <a:prstGeom prst="rect">
            <a:avLst/>
          </a:prstGeom>
          <a:noFill/>
        </p:spPr>
        <p:txBody>
          <a:bodyPr wrap="square" rtlCol="0">
            <a:spAutoFit/>
          </a:bodyPr>
          <a:lstStyle/>
          <a:p>
            <a:r>
              <a:rPr lang="en-US" sz="2000" b="1" dirty="0" err="1" smtClean="0"/>
              <a:t>InputScreen</a:t>
            </a:r>
            <a:r>
              <a:rPr lang="en-US" sz="2000" b="1" dirty="0" smtClean="0"/>
              <a:t> allows users to create a screen capable of gathering user input. It prompts user to input content, and sends the input content to the server. </a:t>
            </a:r>
            <a:endParaRPr lang="zh-CN" altLang="en-US" sz="2000" b="1" dirty="0" smtClean="0"/>
          </a:p>
          <a:p>
            <a:endParaRPr lang="zh-CN" altLang="en-US" dirty="0"/>
          </a:p>
        </p:txBody>
      </p:sp>
      <p:sp>
        <p:nvSpPr>
          <p:cNvPr id="4" name="TextBox 3"/>
          <p:cNvSpPr txBox="1"/>
          <p:nvPr/>
        </p:nvSpPr>
        <p:spPr>
          <a:xfrm>
            <a:off x="642910" y="3000372"/>
            <a:ext cx="3643338" cy="1631216"/>
          </a:xfrm>
          <a:prstGeom prst="rect">
            <a:avLst/>
          </a:prstGeom>
          <a:noFill/>
        </p:spPr>
        <p:txBody>
          <a:bodyPr wrap="square" rtlCol="0">
            <a:spAutoFit/>
          </a:bodyPr>
          <a:lstStyle/>
          <a:p>
            <a:r>
              <a:rPr lang="en-US" altLang="zh-CN" sz="2000" b="1" dirty="0" smtClean="0"/>
              <a:t>Scenario :</a:t>
            </a:r>
          </a:p>
          <a:p>
            <a:r>
              <a:rPr lang="en-US" sz="2000" dirty="0" smtClean="0"/>
              <a:t>You can use </a:t>
            </a:r>
            <a:r>
              <a:rPr lang="en-US" sz="2000" dirty="0" err="1" smtClean="0"/>
              <a:t>InputSceen</a:t>
            </a:r>
            <a:r>
              <a:rPr lang="en-US" sz="2000" dirty="0" smtClean="0"/>
              <a:t> for user login or saving something on server. You can define the content and format of input.</a:t>
            </a:r>
            <a:endParaRPr lang="zh-CN" altLang="en-US" sz="2000" dirty="0"/>
          </a:p>
        </p:txBody>
      </p:sp>
      <p:pic>
        <p:nvPicPr>
          <p:cNvPr id="5" name="图片 4" descr="inputscreen.jpg"/>
          <p:cNvPicPr/>
          <p:nvPr/>
        </p:nvPicPr>
        <p:blipFill>
          <a:blip r:embed="rId3" cstate="print"/>
          <a:stretch>
            <a:fillRect/>
          </a:stretch>
        </p:blipFill>
        <p:spPr>
          <a:xfrm>
            <a:off x="4429124" y="3000372"/>
            <a:ext cx="4071966" cy="2643206"/>
          </a:xfrm>
          <a:prstGeom prst="rect">
            <a:avLst/>
          </a:prstGeom>
        </p:spPr>
      </p:pic>
      <p:sp>
        <p:nvSpPr>
          <p:cNvPr id="6" name="TextBox 5"/>
          <p:cNvSpPr txBox="1"/>
          <p:nvPr/>
        </p:nvSpPr>
        <p:spPr>
          <a:xfrm>
            <a:off x="6000760" y="5715016"/>
            <a:ext cx="697627" cy="338554"/>
          </a:xfrm>
          <a:prstGeom prst="rect">
            <a:avLst/>
          </a:prstGeom>
          <a:noFill/>
        </p:spPr>
        <p:txBody>
          <a:bodyPr wrap="none" rtlCol="0">
            <a:spAutoFit/>
          </a:bodyPr>
          <a:lstStyle/>
          <a:p>
            <a:r>
              <a:rPr lang="en-US" altLang="zh-CN" b="1" dirty="0" smtClean="0"/>
              <a:t>T38G</a:t>
            </a:r>
            <a:endParaRPr lang="zh-CN" altLang="en-US"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p:cNvSpPr txBox="1">
            <a:spLocks noChangeArrowheads="1"/>
          </p:cNvSpPr>
          <p:nvPr/>
        </p:nvSpPr>
        <p:spPr bwMode="auto">
          <a:xfrm>
            <a:off x="-571536" y="0"/>
            <a:ext cx="4714876" cy="553998"/>
          </a:xfrm>
          <a:prstGeom prst="rect">
            <a:avLst/>
          </a:prstGeom>
          <a:noFill/>
          <a:ln w="9525">
            <a:noFill/>
            <a:miter lim="800000"/>
            <a:headEnd/>
            <a:tailEnd/>
          </a:ln>
        </p:spPr>
        <p:txBody>
          <a:bodyPr wrap="square">
            <a:spAutoFit/>
          </a:bodyPr>
          <a:lstStyle/>
          <a:p>
            <a:pPr algn="ctr"/>
            <a:r>
              <a:rPr lang="en-US" altLang="zh-CN" sz="3000" b="1" dirty="0" smtClean="0">
                <a:solidFill>
                  <a:schemeClr val="bg1"/>
                </a:solidFill>
                <a:latin typeface="Tahoma" pitchFamily="34" charset="0"/>
              </a:rPr>
              <a:t>Directory Object</a:t>
            </a:r>
          </a:p>
        </p:txBody>
      </p:sp>
      <p:sp>
        <p:nvSpPr>
          <p:cNvPr id="3" name="TextBox 2"/>
          <p:cNvSpPr txBox="1"/>
          <p:nvPr/>
        </p:nvSpPr>
        <p:spPr>
          <a:xfrm>
            <a:off x="571472" y="1285860"/>
            <a:ext cx="8001055" cy="400110"/>
          </a:xfrm>
          <a:prstGeom prst="rect">
            <a:avLst/>
          </a:prstGeom>
          <a:noFill/>
        </p:spPr>
        <p:txBody>
          <a:bodyPr wrap="square" rtlCol="0">
            <a:spAutoFit/>
          </a:bodyPr>
          <a:lstStyle/>
          <a:p>
            <a:r>
              <a:rPr lang="en-US" sz="2000" dirty="0" smtClean="0">
                <a:latin typeface="Arial" pitchFamily="34" charset="0"/>
                <a:cs typeface="Arial" pitchFamily="34" charset="0"/>
              </a:rPr>
              <a:t>Directory allows user to browse an online directory in real time. </a:t>
            </a:r>
            <a:endParaRPr lang="zh-CN" altLang="en-US" dirty="0"/>
          </a:p>
        </p:txBody>
      </p:sp>
      <p:sp>
        <p:nvSpPr>
          <p:cNvPr id="4" name="TextBox 3"/>
          <p:cNvSpPr txBox="1"/>
          <p:nvPr/>
        </p:nvSpPr>
        <p:spPr>
          <a:xfrm>
            <a:off x="642910" y="2214554"/>
            <a:ext cx="3357586" cy="3170099"/>
          </a:xfrm>
          <a:prstGeom prst="rect">
            <a:avLst/>
          </a:prstGeom>
          <a:noFill/>
        </p:spPr>
        <p:txBody>
          <a:bodyPr wrap="square" rtlCol="0">
            <a:spAutoFit/>
          </a:bodyPr>
          <a:lstStyle/>
          <a:p>
            <a:r>
              <a:rPr lang="en-US" altLang="zh-CN" sz="2000" b="1" dirty="0" smtClean="0"/>
              <a:t>Scenario :</a:t>
            </a:r>
          </a:p>
          <a:p>
            <a:r>
              <a:rPr lang="en-US" sz="2000" dirty="0" smtClean="0">
                <a:latin typeface="Arial" pitchFamily="34" charset="0"/>
                <a:cs typeface="Arial" pitchFamily="34" charset="0"/>
              </a:rPr>
              <a:t>Directory can displays an automatically numbered list of contacts. By selecting a contact with the cursor, the contact can be dialed directly by pressing the “Dial” </a:t>
            </a:r>
            <a:r>
              <a:rPr lang="en-US" sz="2000" dirty="0" err="1" smtClean="0">
                <a:latin typeface="Arial" pitchFamily="34" charset="0"/>
                <a:cs typeface="Arial" pitchFamily="34" charset="0"/>
              </a:rPr>
              <a:t>softkey</a:t>
            </a:r>
            <a:r>
              <a:rPr lang="en-US" sz="2000" dirty="0" smtClean="0">
                <a:latin typeface="Arial" pitchFamily="34" charset="0"/>
                <a:cs typeface="Arial" pitchFamily="34" charset="0"/>
              </a:rPr>
              <a:t>, picking up the handset, or pressing line key.</a:t>
            </a:r>
            <a:endParaRPr lang="zh-CN" altLang="en-US" sz="2000" dirty="0" smtClean="0">
              <a:latin typeface="Arial" pitchFamily="34" charset="0"/>
              <a:cs typeface="Arial" pitchFamily="34" charset="0"/>
            </a:endParaRPr>
          </a:p>
        </p:txBody>
      </p:sp>
      <p:pic>
        <p:nvPicPr>
          <p:cNvPr id="5" name="图片 4" descr="directory.jpg"/>
          <p:cNvPicPr/>
          <p:nvPr/>
        </p:nvPicPr>
        <p:blipFill>
          <a:blip r:embed="rId3" cstate="print"/>
          <a:stretch>
            <a:fillRect/>
          </a:stretch>
        </p:blipFill>
        <p:spPr>
          <a:xfrm>
            <a:off x="4071934" y="2214554"/>
            <a:ext cx="4357718" cy="2571768"/>
          </a:xfrm>
          <a:prstGeom prst="rect">
            <a:avLst/>
          </a:prstGeom>
        </p:spPr>
      </p:pic>
      <p:sp>
        <p:nvSpPr>
          <p:cNvPr id="6" name="TextBox 5"/>
          <p:cNvSpPr txBox="1"/>
          <p:nvPr/>
        </p:nvSpPr>
        <p:spPr>
          <a:xfrm>
            <a:off x="5786446" y="5000636"/>
            <a:ext cx="697627" cy="338554"/>
          </a:xfrm>
          <a:prstGeom prst="rect">
            <a:avLst/>
          </a:prstGeom>
          <a:noFill/>
        </p:spPr>
        <p:txBody>
          <a:bodyPr wrap="none" rtlCol="0">
            <a:spAutoFit/>
          </a:bodyPr>
          <a:lstStyle/>
          <a:p>
            <a:r>
              <a:rPr lang="en-US" altLang="zh-CN" b="1" dirty="0" smtClean="0"/>
              <a:t>T38G</a:t>
            </a:r>
            <a:endParaRPr lang="zh-CN" altLang="en-US"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p:cNvSpPr txBox="1">
            <a:spLocks noChangeArrowheads="1"/>
          </p:cNvSpPr>
          <p:nvPr/>
        </p:nvSpPr>
        <p:spPr bwMode="auto">
          <a:xfrm>
            <a:off x="-214346" y="0"/>
            <a:ext cx="4714876" cy="553998"/>
          </a:xfrm>
          <a:prstGeom prst="rect">
            <a:avLst/>
          </a:prstGeom>
          <a:noFill/>
          <a:ln w="9525">
            <a:noFill/>
            <a:miter lim="800000"/>
            <a:headEnd/>
            <a:tailEnd/>
          </a:ln>
        </p:spPr>
        <p:txBody>
          <a:bodyPr wrap="square">
            <a:spAutoFit/>
          </a:bodyPr>
          <a:lstStyle/>
          <a:p>
            <a:pPr algn="ctr"/>
            <a:r>
              <a:rPr lang="en-US" altLang="zh-CN" sz="3000" b="1" dirty="0" err="1" smtClean="0">
                <a:solidFill>
                  <a:schemeClr val="bg1"/>
                </a:solidFill>
                <a:latin typeface="Tahoma" pitchFamily="34" charset="0"/>
              </a:rPr>
              <a:t>PhoneStatus</a:t>
            </a:r>
            <a:r>
              <a:rPr lang="en-US" altLang="zh-CN" sz="3000" b="1" dirty="0" smtClean="0">
                <a:solidFill>
                  <a:schemeClr val="bg1"/>
                </a:solidFill>
                <a:latin typeface="Tahoma" pitchFamily="34" charset="0"/>
              </a:rPr>
              <a:t> Object</a:t>
            </a:r>
          </a:p>
        </p:txBody>
      </p:sp>
      <p:sp>
        <p:nvSpPr>
          <p:cNvPr id="13" name="TextBox 12"/>
          <p:cNvSpPr txBox="1"/>
          <p:nvPr/>
        </p:nvSpPr>
        <p:spPr>
          <a:xfrm>
            <a:off x="500034" y="1214422"/>
            <a:ext cx="8072493" cy="1323439"/>
          </a:xfrm>
          <a:prstGeom prst="rect">
            <a:avLst/>
          </a:prstGeom>
          <a:noFill/>
        </p:spPr>
        <p:txBody>
          <a:bodyPr wrap="square" rtlCol="0">
            <a:spAutoFit/>
          </a:bodyPr>
          <a:lstStyle/>
          <a:p>
            <a:r>
              <a:rPr lang="en-US" sz="2000" b="1" dirty="0" err="1" smtClean="0">
                <a:latin typeface="Arial" pitchFamily="34" charset="0"/>
                <a:cs typeface="Arial" pitchFamily="34" charset="0"/>
              </a:rPr>
              <a:t>PhoneStatus</a:t>
            </a:r>
            <a:r>
              <a:rPr lang="en-US" sz="2000" b="1" dirty="0" smtClean="0">
                <a:latin typeface="Arial" pitchFamily="34" charset="0"/>
                <a:cs typeface="Arial" pitchFamily="34" charset="0"/>
              </a:rPr>
              <a:t> allows users to display a status message on a single designated line on the phone’s idle screen when XML information is pushed from the servers. </a:t>
            </a:r>
            <a:endParaRPr lang="zh-CN" altLang="en-US" sz="2000" b="1" dirty="0" smtClean="0">
              <a:latin typeface="Arial" pitchFamily="34" charset="0"/>
              <a:cs typeface="Arial" pitchFamily="34" charset="0"/>
            </a:endParaRPr>
          </a:p>
          <a:p>
            <a:endParaRPr lang="zh-CN" altLang="en-US" sz="2000" dirty="0">
              <a:latin typeface="Arial" pitchFamily="34" charset="0"/>
              <a:cs typeface="Arial" pitchFamily="34" charset="0"/>
            </a:endParaRPr>
          </a:p>
        </p:txBody>
      </p:sp>
      <p:sp>
        <p:nvSpPr>
          <p:cNvPr id="14" name="TextBox 13"/>
          <p:cNvSpPr txBox="1"/>
          <p:nvPr/>
        </p:nvSpPr>
        <p:spPr>
          <a:xfrm>
            <a:off x="642910" y="2571744"/>
            <a:ext cx="2928958" cy="1938992"/>
          </a:xfrm>
          <a:prstGeom prst="rect">
            <a:avLst/>
          </a:prstGeom>
          <a:noFill/>
        </p:spPr>
        <p:txBody>
          <a:bodyPr wrap="square" rtlCol="0">
            <a:spAutoFit/>
          </a:bodyPr>
          <a:lstStyle/>
          <a:p>
            <a:r>
              <a:rPr lang="en-US" altLang="zh-CN" sz="2000" b="1" dirty="0" smtClean="0"/>
              <a:t>Scenario :</a:t>
            </a:r>
          </a:p>
          <a:p>
            <a:r>
              <a:rPr lang="en-US" sz="2000" dirty="0" smtClean="0">
                <a:latin typeface="Arial" pitchFamily="34" charset="0"/>
                <a:cs typeface="Arial" pitchFamily="34" charset="0"/>
              </a:rPr>
              <a:t>The </a:t>
            </a:r>
            <a:r>
              <a:rPr lang="en-US" sz="2000" dirty="0" err="1" smtClean="0">
                <a:latin typeface="Arial" pitchFamily="34" charset="0"/>
                <a:cs typeface="Arial" pitchFamily="34" charset="0"/>
              </a:rPr>
              <a:t>PhoneStatus</a:t>
            </a:r>
            <a:r>
              <a:rPr lang="en-US" sz="2000" dirty="0" smtClean="0">
                <a:latin typeface="Arial" pitchFamily="34" charset="0"/>
                <a:cs typeface="Arial" pitchFamily="34" charset="0"/>
              </a:rPr>
              <a:t> can prompt user about received messages, missed calls, news, notify, etc.</a:t>
            </a:r>
            <a:endParaRPr lang="zh-CN" altLang="en-US" sz="2000" dirty="0" smtClean="0">
              <a:latin typeface="Arial" pitchFamily="34" charset="0"/>
              <a:cs typeface="Arial" pitchFamily="34" charset="0"/>
            </a:endParaRPr>
          </a:p>
        </p:txBody>
      </p:sp>
      <p:pic>
        <p:nvPicPr>
          <p:cNvPr id="5" name="图片 4" descr="status.jpg"/>
          <p:cNvPicPr/>
          <p:nvPr/>
        </p:nvPicPr>
        <p:blipFill>
          <a:blip r:embed="rId3" cstate="print"/>
          <a:stretch>
            <a:fillRect/>
          </a:stretch>
        </p:blipFill>
        <p:spPr>
          <a:xfrm rot="10800000">
            <a:off x="3714744" y="2571745"/>
            <a:ext cx="4572032" cy="2714644"/>
          </a:xfrm>
          <a:prstGeom prst="rect">
            <a:avLst/>
          </a:prstGeom>
        </p:spPr>
      </p:pic>
      <p:sp>
        <p:nvSpPr>
          <p:cNvPr id="6" name="TextBox 5"/>
          <p:cNvSpPr txBox="1"/>
          <p:nvPr/>
        </p:nvSpPr>
        <p:spPr>
          <a:xfrm>
            <a:off x="5643570" y="5429264"/>
            <a:ext cx="697627" cy="338554"/>
          </a:xfrm>
          <a:prstGeom prst="rect">
            <a:avLst/>
          </a:prstGeom>
          <a:noFill/>
        </p:spPr>
        <p:txBody>
          <a:bodyPr wrap="none" rtlCol="0">
            <a:spAutoFit/>
          </a:bodyPr>
          <a:lstStyle/>
          <a:p>
            <a:r>
              <a:rPr lang="en-US" altLang="zh-CN" b="1" dirty="0" smtClean="0"/>
              <a:t>T38G</a:t>
            </a:r>
            <a:endParaRPr lang="zh-CN" altLang="en-US"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p:cNvSpPr txBox="1">
            <a:spLocks noChangeArrowheads="1"/>
          </p:cNvSpPr>
          <p:nvPr/>
        </p:nvSpPr>
        <p:spPr bwMode="auto">
          <a:xfrm>
            <a:off x="-714412" y="0"/>
            <a:ext cx="4714876" cy="553998"/>
          </a:xfrm>
          <a:prstGeom prst="rect">
            <a:avLst/>
          </a:prstGeom>
          <a:noFill/>
          <a:ln w="9525">
            <a:noFill/>
            <a:miter lim="800000"/>
            <a:headEnd/>
            <a:tailEnd/>
          </a:ln>
        </p:spPr>
        <p:txBody>
          <a:bodyPr wrap="square">
            <a:spAutoFit/>
          </a:bodyPr>
          <a:lstStyle/>
          <a:p>
            <a:pPr algn="ctr"/>
            <a:r>
              <a:rPr lang="en-US" altLang="zh-CN" sz="3000" b="1" dirty="0" err="1" smtClean="0">
                <a:solidFill>
                  <a:schemeClr val="bg1"/>
                </a:solidFill>
                <a:latin typeface="Tahoma" pitchFamily="34" charset="0"/>
              </a:rPr>
              <a:t>PhoneExecute</a:t>
            </a:r>
            <a:endParaRPr lang="en-US" altLang="zh-CN" sz="3000" b="1" dirty="0" smtClean="0">
              <a:solidFill>
                <a:schemeClr val="bg1"/>
              </a:solidFill>
              <a:latin typeface="Tahoma" pitchFamily="34" charset="0"/>
            </a:endParaRPr>
          </a:p>
        </p:txBody>
      </p:sp>
      <p:sp>
        <p:nvSpPr>
          <p:cNvPr id="3" name="TextBox 2"/>
          <p:cNvSpPr txBox="1"/>
          <p:nvPr/>
        </p:nvSpPr>
        <p:spPr>
          <a:xfrm>
            <a:off x="785786" y="1857364"/>
            <a:ext cx="7215238" cy="1323439"/>
          </a:xfrm>
          <a:prstGeom prst="rect">
            <a:avLst/>
          </a:prstGeom>
          <a:noFill/>
        </p:spPr>
        <p:txBody>
          <a:bodyPr wrap="square" rtlCol="0">
            <a:spAutoFit/>
          </a:bodyPr>
          <a:lstStyle/>
          <a:p>
            <a:r>
              <a:rPr lang="en-US" sz="2000" b="1" dirty="0" err="1" smtClean="0"/>
              <a:t>PhoneExecute</a:t>
            </a:r>
            <a:r>
              <a:rPr lang="en-US" sz="2000" b="1" dirty="0" smtClean="0"/>
              <a:t>  allows an external application to ask the phone to execute a sequence of local commands using URIs. The phone will execute each specified command in order. </a:t>
            </a:r>
            <a:endParaRPr lang="zh-CN" altLang="en-US" sz="2000" b="1" dirty="0"/>
          </a:p>
        </p:txBody>
      </p:sp>
      <p:sp>
        <p:nvSpPr>
          <p:cNvPr id="4" name="TextBox 3"/>
          <p:cNvSpPr txBox="1"/>
          <p:nvPr/>
        </p:nvSpPr>
        <p:spPr>
          <a:xfrm>
            <a:off x="857224" y="3786190"/>
            <a:ext cx="7715304" cy="1015663"/>
          </a:xfrm>
          <a:prstGeom prst="rect">
            <a:avLst/>
          </a:prstGeom>
          <a:noFill/>
        </p:spPr>
        <p:txBody>
          <a:bodyPr wrap="square" rtlCol="0">
            <a:spAutoFit/>
          </a:bodyPr>
          <a:lstStyle/>
          <a:p>
            <a:r>
              <a:rPr lang="en-US" altLang="zh-CN" sz="2000" b="1" dirty="0" smtClean="0"/>
              <a:t>Scenario :</a:t>
            </a:r>
          </a:p>
          <a:p>
            <a:r>
              <a:rPr lang="en-US" altLang="zh-CN" sz="2000" dirty="0" err="1" smtClean="0"/>
              <a:t>PhoneExecute</a:t>
            </a:r>
            <a:r>
              <a:rPr lang="en-US" altLang="zh-CN" sz="2000" dirty="0" smtClean="0"/>
              <a:t> can be use for rebooting the phone ,changing the LED status ,Clearing some directory records ,etc..</a:t>
            </a:r>
            <a:endParaRPr lang="zh-CN" altLang="en-US" sz="20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p:cNvSpPr txBox="1">
            <a:spLocks noChangeArrowheads="1"/>
          </p:cNvSpPr>
          <p:nvPr/>
        </p:nvSpPr>
        <p:spPr bwMode="auto">
          <a:xfrm>
            <a:off x="-785850" y="0"/>
            <a:ext cx="5643570" cy="553998"/>
          </a:xfrm>
          <a:prstGeom prst="rect">
            <a:avLst/>
          </a:prstGeom>
          <a:noFill/>
          <a:ln w="9525">
            <a:noFill/>
            <a:miter lim="800000"/>
            <a:headEnd/>
            <a:tailEnd/>
          </a:ln>
        </p:spPr>
        <p:txBody>
          <a:bodyPr wrap="square">
            <a:spAutoFit/>
          </a:bodyPr>
          <a:lstStyle/>
          <a:p>
            <a:pPr algn="ctr"/>
            <a:r>
              <a:rPr lang="en-US" altLang="zh-CN" sz="3000" b="1" dirty="0" err="1" smtClean="0">
                <a:solidFill>
                  <a:schemeClr val="bg1"/>
                </a:solidFill>
                <a:latin typeface="Tahoma" pitchFamily="34" charset="0"/>
              </a:rPr>
              <a:t>PhoneConfiguration</a:t>
            </a:r>
            <a:endParaRPr lang="en-US" altLang="zh-CN" sz="3000" b="1" dirty="0" smtClean="0">
              <a:solidFill>
                <a:schemeClr val="bg1"/>
              </a:solidFill>
              <a:latin typeface="Tahoma" pitchFamily="34" charset="0"/>
            </a:endParaRPr>
          </a:p>
        </p:txBody>
      </p:sp>
      <p:sp>
        <p:nvSpPr>
          <p:cNvPr id="4" name="TextBox 3"/>
          <p:cNvSpPr txBox="1"/>
          <p:nvPr/>
        </p:nvSpPr>
        <p:spPr>
          <a:xfrm>
            <a:off x="857192" y="1643050"/>
            <a:ext cx="8286808" cy="954107"/>
          </a:xfrm>
          <a:prstGeom prst="rect">
            <a:avLst/>
          </a:prstGeom>
          <a:noFill/>
        </p:spPr>
        <p:txBody>
          <a:bodyPr wrap="square" rtlCol="0">
            <a:spAutoFit/>
          </a:bodyPr>
          <a:lstStyle/>
          <a:p>
            <a:r>
              <a:rPr lang="en-US" sz="2000" b="1" dirty="0" err="1" smtClean="0">
                <a:latin typeface="Arial" pitchFamily="34" charset="0"/>
                <a:cs typeface="Arial" pitchFamily="34" charset="0"/>
              </a:rPr>
              <a:t>PhoneConfiguration</a:t>
            </a:r>
            <a:r>
              <a:rPr lang="en-US" sz="2000" b="1" dirty="0" smtClean="0">
                <a:latin typeface="Arial" pitchFamily="34" charset="0"/>
                <a:cs typeface="Arial" pitchFamily="34" charset="0"/>
              </a:rPr>
              <a:t> allows an external application to modify configuration of the phone.</a:t>
            </a:r>
            <a:endParaRPr lang="zh-CN" altLang="en-US" sz="2000" b="1" dirty="0" smtClean="0">
              <a:latin typeface="Arial" pitchFamily="34" charset="0"/>
              <a:cs typeface="Arial" pitchFamily="34" charset="0"/>
            </a:endParaRPr>
          </a:p>
          <a:p>
            <a:endParaRPr lang="zh-CN" altLang="en-US" dirty="0"/>
          </a:p>
        </p:txBody>
      </p:sp>
      <p:sp>
        <p:nvSpPr>
          <p:cNvPr id="5" name="TextBox 4"/>
          <p:cNvSpPr txBox="1"/>
          <p:nvPr/>
        </p:nvSpPr>
        <p:spPr>
          <a:xfrm>
            <a:off x="857224" y="2786058"/>
            <a:ext cx="7715304" cy="1015663"/>
          </a:xfrm>
          <a:prstGeom prst="rect">
            <a:avLst/>
          </a:prstGeom>
          <a:noFill/>
        </p:spPr>
        <p:txBody>
          <a:bodyPr wrap="square" rtlCol="0">
            <a:spAutoFit/>
          </a:bodyPr>
          <a:lstStyle/>
          <a:p>
            <a:r>
              <a:rPr lang="en-US" altLang="zh-CN" sz="2000" b="1" dirty="0" smtClean="0"/>
              <a:t>Scenario :</a:t>
            </a:r>
          </a:p>
          <a:p>
            <a:r>
              <a:rPr lang="en-US" altLang="zh-CN" sz="2000" dirty="0" err="1" smtClean="0"/>
              <a:t>PhoneConfiguration</a:t>
            </a:r>
            <a:r>
              <a:rPr lang="en-US" altLang="zh-CN" sz="2000" dirty="0" smtClean="0"/>
              <a:t> can be used for configuring the Line Key ,DSS key in Phone ,Extension DSS key.</a:t>
            </a:r>
            <a:endParaRPr lang="zh-CN" altLang="en-US" sz="20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4349" y="1142984"/>
            <a:ext cx="8072494" cy="1815882"/>
          </a:xfrm>
          <a:prstGeom prst="rect">
            <a:avLst/>
          </a:prstGeom>
          <a:noFill/>
        </p:spPr>
        <p:txBody>
          <a:bodyPr wrap="square" rtlCol="0">
            <a:spAutoFit/>
          </a:bodyPr>
          <a:lstStyle/>
          <a:p>
            <a:r>
              <a:rPr lang="en-US" sz="2000" dirty="0" err="1" smtClean="0">
                <a:latin typeface="Arial" pitchFamily="34" charset="0"/>
                <a:cs typeface="Arial" pitchFamily="34" charset="0"/>
              </a:rPr>
              <a:t>FormattedTextScreen</a:t>
            </a:r>
            <a:r>
              <a:rPr lang="en-US" sz="2000" dirty="0" smtClean="0">
                <a:latin typeface="Arial" pitchFamily="34" charset="0"/>
                <a:cs typeface="Arial" pitchFamily="34" charset="0"/>
              </a:rPr>
              <a:t> allows users to display formatted (alignment, size, color and scrolling) text.</a:t>
            </a:r>
          </a:p>
          <a:p>
            <a:endParaRPr lang="en-US" altLang="zh-CN" sz="2000" dirty="0" smtClean="0">
              <a:latin typeface="Arial" pitchFamily="34" charset="0"/>
              <a:cs typeface="Arial" pitchFamily="34" charset="0"/>
            </a:endParaRPr>
          </a:p>
          <a:p>
            <a:r>
              <a:rPr lang="en-US" sz="2000" dirty="0" smtClean="0">
                <a:latin typeface="Arial" pitchFamily="34" charset="0"/>
                <a:cs typeface="Arial" pitchFamily="34" charset="0"/>
              </a:rPr>
              <a:t>This text is divided into 3 distinct blocks, any of which can be empty. </a:t>
            </a:r>
            <a:endParaRPr lang="zh-CN" altLang="en-US" sz="2000" dirty="0" smtClean="0">
              <a:latin typeface="Arial" pitchFamily="34" charset="0"/>
              <a:cs typeface="Arial" pitchFamily="34" charset="0"/>
            </a:endParaRPr>
          </a:p>
          <a:p>
            <a:endParaRPr lang="zh-CN" altLang="en-US" dirty="0" smtClean="0"/>
          </a:p>
          <a:p>
            <a:endParaRPr lang="zh-CN" altLang="en-US" dirty="0"/>
          </a:p>
        </p:txBody>
      </p:sp>
      <p:sp>
        <p:nvSpPr>
          <p:cNvPr id="3" name="TextBox 4"/>
          <p:cNvSpPr txBox="1">
            <a:spLocks noChangeArrowheads="1"/>
          </p:cNvSpPr>
          <p:nvPr/>
        </p:nvSpPr>
        <p:spPr bwMode="auto">
          <a:xfrm>
            <a:off x="-142908" y="0"/>
            <a:ext cx="9001188" cy="553998"/>
          </a:xfrm>
          <a:prstGeom prst="rect">
            <a:avLst/>
          </a:prstGeom>
          <a:noFill/>
          <a:ln w="9525">
            <a:noFill/>
            <a:miter lim="800000"/>
            <a:headEnd/>
            <a:tailEnd/>
          </a:ln>
        </p:spPr>
        <p:txBody>
          <a:bodyPr wrap="square">
            <a:spAutoFit/>
          </a:bodyPr>
          <a:lstStyle/>
          <a:p>
            <a:pPr algn="ctr"/>
            <a:r>
              <a:rPr lang="en-US" altLang="zh-CN" sz="3000" b="1" dirty="0" err="1" smtClean="0">
                <a:solidFill>
                  <a:schemeClr val="bg1"/>
                </a:solidFill>
                <a:latin typeface="Tahoma" pitchFamily="34" charset="0"/>
              </a:rPr>
              <a:t>FormattedTextScreen</a:t>
            </a:r>
            <a:r>
              <a:rPr lang="en-US" altLang="zh-CN" sz="3000" b="1" dirty="0" smtClean="0">
                <a:solidFill>
                  <a:schemeClr val="bg1"/>
                </a:solidFill>
                <a:latin typeface="Tahoma" pitchFamily="34" charset="0"/>
              </a:rPr>
              <a:t> Object</a:t>
            </a:r>
            <a:r>
              <a:rPr lang="en-US" altLang="zh-CN" sz="3000" b="1" dirty="0" smtClean="0">
                <a:solidFill>
                  <a:srgbClr val="FFFF00"/>
                </a:solidFill>
                <a:latin typeface="Tahoma" pitchFamily="34" charset="0"/>
              </a:rPr>
              <a:t>-T3XG/VP530</a:t>
            </a:r>
          </a:p>
        </p:txBody>
      </p:sp>
      <p:graphicFrame>
        <p:nvGraphicFramePr>
          <p:cNvPr id="10" name="表格 9"/>
          <p:cNvGraphicFramePr>
            <a:graphicFrameLocks noGrp="1"/>
          </p:cNvGraphicFramePr>
          <p:nvPr/>
        </p:nvGraphicFramePr>
        <p:xfrm>
          <a:off x="857224" y="3143248"/>
          <a:ext cx="4258101" cy="2031789"/>
        </p:xfrm>
        <a:graphic>
          <a:graphicData uri="http://schemas.openxmlformats.org/drawingml/2006/table">
            <a:tbl>
              <a:tblPr/>
              <a:tblGrid>
                <a:gridCol w="4258101"/>
              </a:tblGrid>
              <a:tr h="642943">
                <a:tc>
                  <a:txBody>
                    <a:bodyPr/>
                    <a:lstStyle/>
                    <a:p>
                      <a:pPr algn="ctr"/>
                      <a:r>
                        <a:rPr lang="en-US" altLang="zh-CN" dirty="0" smtClean="0"/>
                        <a:t>Header Zone</a:t>
                      </a:r>
                    </a:p>
                    <a:p>
                      <a:endParaRPr lang="zh-CN" alt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69442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latin typeface="+mn-lt"/>
                          <a:ea typeface="+mn-ea"/>
                          <a:cs typeface="+mn-cs"/>
                        </a:rPr>
                        <a:t>Scroll Zone</a:t>
                      </a:r>
                      <a:endParaRPr lang="zh-CN" altLang="en-US" sz="1800" kern="1200" dirty="0" smtClean="0">
                        <a:solidFill>
                          <a:schemeClr val="tx1"/>
                        </a:solidFill>
                        <a:latin typeface="+mn-lt"/>
                        <a:ea typeface="+mn-ea"/>
                        <a:cs typeface="+mn-cs"/>
                      </a:endParaRPr>
                    </a:p>
                    <a:p>
                      <a:endParaRPr lang="zh-CN" altLang="en-US" dirty="0"/>
                    </a:p>
                  </a:txBody>
                  <a:tcPr>
                    <a:lnL w="12700" cmpd="sng">
                      <a:solidFill>
                        <a:schemeClr val="tx1"/>
                      </a:solidFill>
                      <a:prstDash val="solid"/>
                    </a:lnL>
                    <a:lnR w="12700" cmpd="sng">
                      <a:solidFill>
                        <a:schemeClr val="tx1"/>
                      </a:solidFill>
                      <a:prstDash val="solid"/>
                    </a:lnR>
                    <a:lnT w="12700" cap="flat" cmpd="sng" algn="ctr">
                      <a:solidFill>
                        <a:schemeClr val="tx1"/>
                      </a:solidFill>
                      <a:prstDash val="solid"/>
                      <a:round/>
                      <a:headEnd type="none" w="med" len="med"/>
                      <a:tailEnd type="none" w="med" len="med"/>
                    </a:lnT>
                    <a:lnB w="12700" cmpd="sng">
                      <a:solidFill>
                        <a:schemeClr val="tx1"/>
                      </a:solidFill>
                      <a:prstDash val="solid"/>
                    </a:lnB>
                  </a:tcPr>
                </a:tc>
              </a:tr>
              <a:tr h="694423">
                <a:tc>
                  <a:txBody>
                    <a:bodyPr/>
                    <a:lstStyle/>
                    <a:p>
                      <a:pPr algn="ctr"/>
                      <a:r>
                        <a:rPr lang="en-US" altLang="zh-CN" dirty="0" smtClean="0"/>
                        <a:t>Footer Zone</a:t>
                      </a:r>
                    </a:p>
                    <a:p>
                      <a:endParaRPr lang="zh-CN" altLang="en-US" dirty="0"/>
                    </a:p>
                  </a:txBody>
                  <a:tcPr>
                    <a:lnL w="12700" cmpd="sng">
                      <a:solidFill>
                        <a:schemeClr val="tx1"/>
                      </a:solidFill>
                      <a:prstDash val="solid"/>
                    </a:lnL>
                    <a:lnR w="12700" cmpd="sng">
                      <a:solidFill>
                        <a:schemeClr val="tx1"/>
                      </a:solidFill>
                      <a:prstDash val="solid"/>
                    </a:lnR>
                    <a:lnT w="12700" cap="flat" cmpd="sng" algn="ctr">
                      <a:solidFill>
                        <a:schemeClr val="tx1"/>
                      </a:solidFill>
                      <a:prstDash val="solid"/>
                      <a:round/>
                      <a:headEnd type="none" w="med" len="med"/>
                      <a:tailEnd type="none" w="med" len="med"/>
                    </a:lnT>
                    <a:lnB w="12700" cmpd="sng">
                      <a:solidFill>
                        <a:schemeClr val="tx1"/>
                      </a:solidFill>
                      <a:prstDash val="solid"/>
                    </a:lnB>
                  </a:tcPr>
                </a:tc>
              </a:tr>
            </a:tbl>
          </a:graphicData>
        </a:graphic>
      </p:graphicFrame>
      <p:sp>
        <p:nvSpPr>
          <p:cNvPr id="1029" name="AutoShape 5"/>
          <p:cNvSpPr>
            <a:spLocks noChangeArrowheads="1"/>
          </p:cNvSpPr>
          <p:nvPr/>
        </p:nvSpPr>
        <p:spPr bwMode="auto">
          <a:xfrm>
            <a:off x="5143504" y="2357430"/>
            <a:ext cx="3714808" cy="1285884"/>
          </a:xfrm>
          <a:prstGeom prst="wedgeEllipseCallout">
            <a:avLst>
              <a:gd name="adj1" fmla="val -63601"/>
              <a:gd name="adj2" fmla="val 31547"/>
            </a:avLst>
          </a:prstGeom>
          <a:solidFill>
            <a:srgbClr val="CCFFC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lvl="0" algn="ctr"/>
            <a:r>
              <a:rPr lang="en-US" sz="1800" dirty="0" smtClean="0"/>
              <a:t>displayed at the top of the display and contains static text</a:t>
            </a:r>
            <a:endParaRPr kumimoji="0" lang="zh-CN" altLang="zh-CN" sz="18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13" name="AutoShape 5"/>
          <p:cNvSpPr>
            <a:spLocks noChangeArrowheads="1"/>
          </p:cNvSpPr>
          <p:nvPr/>
        </p:nvSpPr>
        <p:spPr bwMode="auto">
          <a:xfrm>
            <a:off x="5357818" y="3357562"/>
            <a:ext cx="3571900" cy="1357322"/>
          </a:xfrm>
          <a:prstGeom prst="wedgeEllipseCallout">
            <a:avLst>
              <a:gd name="adj1" fmla="val -73314"/>
              <a:gd name="adj2" fmla="val 7644"/>
            </a:avLst>
          </a:prstGeom>
          <a:solidFill>
            <a:srgbClr val="CCFFC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lvl="0" algn="ctr"/>
            <a:r>
              <a:rPr lang="en-US" sz="1800" dirty="0" smtClean="0"/>
              <a:t> displayed below the first block, displays scrolling text </a:t>
            </a:r>
            <a:endParaRPr kumimoji="0" lang="zh-CN" altLang="zh-CN" sz="18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14" name="AutoShape 5"/>
          <p:cNvSpPr>
            <a:spLocks noChangeArrowheads="1"/>
          </p:cNvSpPr>
          <p:nvPr/>
        </p:nvSpPr>
        <p:spPr bwMode="auto">
          <a:xfrm>
            <a:off x="5214942" y="4714884"/>
            <a:ext cx="3571900" cy="1571636"/>
          </a:xfrm>
          <a:prstGeom prst="wedgeEllipseCallout">
            <a:avLst>
              <a:gd name="adj1" fmla="val -64526"/>
              <a:gd name="adj2" fmla="val -41854"/>
            </a:avLst>
          </a:prstGeom>
          <a:solidFill>
            <a:srgbClr val="CCFFC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lvl="0"/>
            <a:r>
              <a:rPr lang="en-US" sz="1800" dirty="0" smtClean="0"/>
              <a:t>contains static text and will take up whatever lines are left on the screen.</a:t>
            </a:r>
            <a:endParaRPr lang="zh-CN" altLang="en-US"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blinds(horizontal)">
                                      <p:cBhvr>
                                        <p:cTn id="7" dur="500"/>
                                        <p:tgtEl>
                                          <p:spTgt spid="102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linds(horizontal)">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3" grpId="0" animBg="1"/>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FormattedTextScreen.jpg"/>
          <p:cNvPicPr/>
          <p:nvPr/>
        </p:nvPicPr>
        <p:blipFill>
          <a:blip r:embed="rId3" cstate="print"/>
          <a:stretch>
            <a:fillRect/>
          </a:stretch>
        </p:blipFill>
        <p:spPr>
          <a:xfrm>
            <a:off x="1214414" y="2214554"/>
            <a:ext cx="6215106" cy="3571900"/>
          </a:xfrm>
          <a:prstGeom prst="rect">
            <a:avLst/>
          </a:prstGeom>
        </p:spPr>
      </p:pic>
      <p:sp>
        <p:nvSpPr>
          <p:cNvPr id="4" name="TextBox 3"/>
          <p:cNvSpPr txBox="1"/>
          <p:nvPr/>
        </p:nvSpPr>
        <p:spPr>
          <a:xfrm>
            <a:off x="1142976" y="1285860"/>
            <a:ext cx="5688288" cy="707886"/>
          </a:xfrm>
          <a:prstGeom prst="rect">
            <a:avLst/>
          </a:prstGeom>
          <a:noFill/>
        </p:spPr>
        <p:txBody>
          <a:bodyPr wrap="none" rtlCol="0">
            <a:spAutoFit/>
          </a:bodyPr>
          <a:lstStyle/>
          <a:p>
            <a:r>
              <a:rPr lang="en-US" altLang="zh-CN" sz="2000" b="1" dirty="0" smtClean="0"/>
              <a:t>Scenario :</a:t>
            </a:r>
          </a:p>
          <a:p>
            <a:r>
              <a:rPr lang="en-US" altLang="zh-CN" sz="2000" dirty="0" smtClean="0"/>
              <a:t>You can design it like an web Browser interface :</a:t>
            </a:r>
            <a:endParaRPr lang="zh-CN" altLang="en-US" sz="2000" dirty="0"/>
          </a:p>
        </p:txBody>
      </p:sp>
      <p:sp>
        <p:nvSpPr>
          <p:cNvPr id="5" name="TextBox 4"/>
          <p:cNvSpPr txBox="1">
            <a:spLocks noChangeArrowheads="1"/>
          </p:cNvSpPr>
          <p:nvPr/>
        </p:nvSpPr>
        <p:spPr bwMode="auto">
          <a:xfrm>
            <a:off x="-857288" y="0"/>
            <a:ext cx="9001188" cy="553998"/>
          </a:xfrm>
          <a:prstGeom prst="rect">
            <a:avLst/>
          </a:prstGeom>
          <a:noFill/>
          <a:ln w="9525">
            <a:noFill/>
            <a:miter lim="800000"/>
            <a:headEnd/>
            <a:tailEnd/>
          </a:ln>
        </p:spPr>
        <p:txBody>
          <a:bodyPr wrap="square">
            <a:spAutoFit/>
          </a:bodyPr>
          <a:lstStyle/>
          <a:p>
            <a:pPr algn="ctr"/>
            <a:r>
              <a:rPr lang="en-US" altLang="zh-CN" sz="3000" b="1" dirty="0" err="1" smtClean="0">
                <a:solidFill>
                  <a:schemeClr val="bg1"/>
                </a:solidFill>
                <a:latin typeface="Tahoma" pitchFamily="34" charset="0"/>
              </a:rPr>
              <a:t>FormattedTextScreen</a:t>
            </a:r>
            <a:r>
              <a:rPr lang="en-US" altLang="zh-CN" sz="3000" b="1" dirty="0" smtClean="0">
                <a:solidFill>
                  <a:schemeClr val="bg1"/>
                </a:solidFill>
                <a:latin typeface="Tahoma" pitchFamily="34" charset="0"/>
              </a:rPr>
              <a:t> </a:t>
            </a:r>
            <a:r>
              <a:rPr lang="en-US" altLang="zh-CN" sz="3000" b="1" dirty="0" smtClean="0">
                <a:solidFill>
                  <a:srgbClr val="FFFF00"/>
                </a:solidFill>
                <a:latin typeface="Tahoma" pitchFamily="34" charset="0"/>
              </a:rPr>
              <a:t>-T3XG/vp530</a:t>
            </a:r>
          </a:p>
        </p:txBody>
      </p:sp>
      <p:sp>
        <p:nvSpPr>
          <p:cNvPr id="6" name="TextBox 5"/>
          <p:cNvSpPr txBox="1"/>
          <p:nvPr/>
        </p:nvSpPr>
        <p:spPr>
          <a:xfrm>
            <a:off x="3929058" y="5929330"/>
            <a:ext cx="697627" cy="338554"/>
          </a:xfrm>
          <a:prstGeom prst="rect">
            <a:avLst/>
          </a:prstGeom>
          <a:noFill/>
        </p:spPr>
        <p:txBody>
          <a:bodyPr wrap="none" rtlCol="0">
            <a:spAutoFit/>
          </a:bodyPr>
          <a:lstStyle/>
          <a:p>
            <a:r>
              <a:rPr lang="en-US" altLang="zh-CN" b="1" dirty="0" smtClean="0"/>
              <a:t>T38G</a:t>
            </a:r>
            <a:endParaRPr lang="zh-CN" altLang="en-US"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p:cNvSpPr txBox="1">
            <a:spLocks noChangeArrowheads="1"/>
          </p:cNvSpPr>
          <p:nvPr/>
        </p:nvSpPr>
        <p:spPr bwMode="auto">
          <a:xfrm>
            <a:off x="-1785982" y="0"/>
            <a:ext cx="9358378" cy="553998"/>
          </a:xfrm>
          <a:prstGeom prst="rect">
            <a:avLst/>
          </a:prstGeom>
          <a:noFill/>
          <a:ln w="9525">
            <a:noFill/>
            <a:miter lim="800000"/>
            <a:headEnd/>
            <a:tailEnd/>
          </a:ln>
        </p:spPr>
        <p:txBody>
          <a:bodyPr wrap="square">
            <a:spAutoFit/>
          </a:bodyPr>
          <a:lstStyle/>
          <a:p>
            <a:pPr algn="ctr"/>
            <a:r>
              <a:rPr lang="en-US" altLang="zh-CN" sz="3000" b="1" dirty="0" err="1" smtClean="0">
                <a:solidFill>
                  <a:schemeClr val="bg1"/>
                </a:solidFill>
                <a:latin typeface="Tahoma" pitchFamily="34" charset="0"/>
              </a:rPr>
              <a:t>ImageScreen</a:t>
            </a:r>
            <a:r>
              <a:rPr lang="en-US" altLang="zh-CN" sz="3000" b="1" dirty="0" smtClean="0">
                <a:solidFill>
                  <a:schemeClr val="bg1"/>
                </a:solidFill>
                <a:latin typeface="Tahoma" pitchFamily="34" charset="0"/>
              </a:rPr>
              <a:t> </a:t>
            </a:r>
            <a:r>
              <a:rPr lang="en-US" altLang="zh-CN" sz="3000" b="1" dirty="0" smtClean="0">
                <a:solidFill>
                  <a:srgbClr val="FFFF00"/>
                </a:solidFill>
                <a:latin typeface="Tahoma" pitchFamily="34" charset="0"/>
              </a:rPr>
              <a:t>-T3XG/VP530</a:t>
            </a:r>
          </a:p>
        </p:txBody>
      </p:sp>
      <p:sp>
        <p:nvSpPr>
          <p:cNvPr id="3" name="TextBox 2"/>
          <p:cNvSpPr txBox="1"/>
          <p:nvPr/>
        </p:nvSpPr>
        <p:spPr>
          <a:xfrm>
            <a:off x="428596" y="1357298"/>
            <a:ext cx="8358213" cy="954107"/>
          </a:xfrm>
          <a:prstGeom prst="rect">
            <a:avLst/>
          </a:prstGeom>
          <a:noFill/>
        </p:spPr>
        <p:txBody>
          <a:bodyPr wrap="square" rtlCol="0">
            <a:spAutoFit/>
          </a:bodyPr>
          <a:lstStyle/>
          <a:p>
            <a:r>
              <a:rPr lang="en-US" sz="2000" b="1" dirty="0" err="1" smtClean="0">
                <a:latin typeface="Arial" pitchFamily="34" charset="0"/>
                <a:cs typeface="Arial" pitchFamily="34" charset="0"/>
              </a:rPr>
              <a:t>ImageScreen</a:t>
            </a:r>
            <a:r>
              <a:rPr lang="en-US" sz="2000" b="1" dirty="0" smtClean="0">
                <a:latin typeface="Arial" pitchFamily="34" charset="0"/>
                <a:cs typeface="Arial" pitchFamily="34" charset="0"/>
              </a:rPr>
              <a:t> allows users to display simple image on the IP phone. The user can specify where the image should be placed.</a:t>
            </a:r>
            <a:endParaRPr lang="zh-CN" altLang="en-US" sz="2000" b="1" dirty="0" smtClean="0">
              <a:latin typeface="Arial" pitchFamily="34" charset="0"/>
              <a:cs typeface="Arial" pitchFamily="34" charset="0"/>
            </a:endParaRPr>
          </a:p>
          <a:p>
            <a:endParaRPr lang="zh-CN" altLang="en-US" dirty="0"/>
          </a:p>
        </p:txBody>
      </p:sp>
      <p:pic>
        <p:nvPicPr>
          <p:cNvPr id="4" name="图片 3" descr="ImageScreen.jpg"/>
          <p:cNvPicPr/>
          <p:nvPr/>
        </p:nvPicPr>
        <p:blipFill>
          <a:blip r:embed="rId3" cstate="print"/>
          <a:stretch>
            <a:fillRect/>
          </a:stretch>
        </p:blipFill>
        <p:spPr>
          <a:xfrm>
            <a:off x="4000496" y="2428868"/>
            <a:ext cx="4572032" cy="2643206"/>
          </a:xfrm>
          <a:prstGeom prst="rect">
            <a:avLst/>
          </a:prstGeom>
        </p:spPr>
      </p:pic>
      <p:sp>
        <p:nvSpPr>
          <p:cNvPr id="5" name="TextBox 4"/>
          <p:cNvSpPr txBox="1"/>
          <p:nvPr/>
        </p:nvSpPr>
        <p:spPr>
          <a:xfrm>
            <a:off x="428596" y="2428868"/>
            <a:ext cx="3357585" cy="1631216"/>
          </a:xfrm>
          <a:prstGeom prst="rect">
            <a:avLst/>
          </a:prstGeom>
          <a:noFill/>
        </p:spPr>
        <p:txBody>
          <a:bodyPr wrap="square" rtlCol="0">
            <a:spAutoFit/>
          </a:bodyPr>
          <a:lstStyle/>
          <a:p>
            <a:r>
              <a:rPr lang="en-US" altLang="zh-CN" sz="2000" b="1" dirty="0" smtClean="0"/>
              <a:t>Scenario :</a:t>
            </a:r>
          </a:p>
          <a:p>
            <a:r>
              <a:rPr lang="en-US" altLang="zh-CN" sz="2000" dirty="0" smtClean="0"/>
              <a:t>You can use </a:t>
            </a:r>
            <a:r>
              <a:rPr lang="en-US" altLang="zh-CN" sz="2000" dirty="0" err="1" smtClean="0"/>
              <a:t>ImageScreen</a:t>
            </a:r>
            <a:r>
              <a:rPr lang="en-US" altLang="zh-CN" sz="2000" dirty="0" smtClean="0"/>
              <a:t> to get the news or </a:t>
            </a:r>
            <a:r>
              <a:rPr lang="en-US" sz="2000" dirty="0" smtClean="0"/>
              <a:t>stock information </a:t>
            </a:r>
            <a:r>
              <a:rPr lang="en-US" altLang="zh-CN" sz="2000" dirty="0" smtClean="0"/>
              <a:t>in picture from server and show in LCD  .</a:t>
            </a:r>
            <a:endParaRPr lang="zh-CN" altLang="en-US" sz="2000" dirty="0"/>
          </a:p>
        </p:txBody>
      </p:sp>
      <p:sp>
        <p:nvSpPr>
          <p:cNvPr id="6" name="TextBox 5"/>
          <p:cNvSpPr txBox="1"/>
          <p:nvPr/>
        </p:nvSpPr>
        <p:spPr>
          <a:xfrm>
            <a:off x="428596" y="5357826"/>
            <a:ext cx="8286808" cy="830997"/>
          </a:xfrm>
          <a:prstGeom prst="rect">
            <a:avLst/>
          </a:prstGeom>
          <a:noFill/>
        </p:spPr>
        <p:txBody>
          <a:bodyPr wrap="square" rtlCol="0">
            <a:spAutoFit/>
          </a:bodyPr>
          <a:lstStyle/>
          <a:p>
            <a:r>
              <a:rPr lang="en-US" dirty="0" smtClean="0">
                <a:latin typeface="Arial" pitchFamily="34" charset="0"/>
                <a:cs typeface="Arial" pitchFamily="34" charset="0"/>
              </a:rPr>
              <a:t>The user can specify where the image should be placed by setting horizontal and vertical alignment of the upper left hand corner, along with the height and width of the image</a:t>
            </a:r>
            <a:endParaRPr lang="zh-CN" altLang="en-US" dirty="0" smtClean="0"/>
          </a:p>
          <a:p>
            <a:endParaRPr lang="zh-CN" altLang="en-US" dirty="0"/>
          </a:p>
        </p:txBody>
      </p:sp>
      <p:sp>
        <p:nvSpPr>
          <p:cNvPr id="7" name="TextBox 6"/>
          <p:cNvSpPr txBox="1"/>
          <p:nvPr/>
        </p:nvSpPr>
        <p:spPr>
          <a:xfrm>
            <a:off x="5929322" y="5143512"/>
            <a:ext cx="697627" cy="338554"/>
          </a:xfrm>
          <a:prstGeom prst="rect">
            <a:avLst/>
          </a:prstGeom>
          <a:noFill/>
        </p:spPr>
        <p:txBody>
          <a:bodyPr wrap="none" rtlCol="0">
            <a:spAutoFit/>
          </a:bodyPr>
          <a:lstStyle/>
          <a:p>
            <a:r>
              <a:rPr lang="en-US" altLang="zh-CN" b="1" dirty="0" smtClean="0"/>
              <a:t>T38G</a:t>
            </a:r>
            <a:endParaRPr lang="zh-CN" altLang="en-US"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Box 4"/>
          <p:cNvSpPr txBox="1">
            <a:spLocks noChangeArrowheads="1"/>
          </p:cNvSpPr>
          <p:nvPr/>
        </p:nvSpPr>
        <p:spPr bwMode="auto">
          <a:xfrm>
            <a:off x="34925" y="44450"/>
            <a:ext cx="1873250" cy="553998"/>
          </a:xfrm>
          <a:prstGeom prst="rect">
            <a:avLst/>
          </a:prstGeom>
          <a:noFill/>
          <a:ln w="9525">
            <a:noFill/>
            <a:miter lim="800000"/>
            <a:headEnd/>
            <a:tailEnd/>
          </a:ln>
        </p:spPr>
        <p:txBody>
          <a:bodyPr>
            <a:spAutoFit/>
          </a:bodyPr>
          <a:lstStyle/>
          <a:p>
            <a:pPr algn="ctr"/>
            <a:r>
              <a:rPr lang="en-US" altLang="zh-CN" sz="3000" b="1" dirty="0">
                <a:solidFill>
                  <a:schemeClr val="bg1"/>
                </a:solidFill>
                <a:latin typeface="Tahoma" pitchFamily="34" charset="0"/>
              </a:rPr>
              <a:t>Agenda</a:t>
            </a:r>
            <a:endParaRPr lang="zh-CN" altLang="en-US" sz="3000" b="1" dirty="0">
              <a:solidFill>
                <a:schemeClr val="bg1"/>
              </a:solidFill>
              <a:latin typeface="Calibri" pitchFamily="34" charset="0"/>
            </a:endParaRPr>
          </a:p>
        </p:txBody>
      </p:sp>
      <p:sp>
        <p:nvSpPr>
          <p:cNvPr id="16386" name="AutoShape 35"/>
          <p:cNvSpPr>
            <a:spLocks noChangeArrowheads="1"/>
          </p:cNvSpPr>
          <p:nvPr/>
        </p:nvSpPr>
        <p:spPr bwMode="auto">
          <a:xfrm>
            <a:off x="1643042" y="1000108"/>
            <a:ext cx="5543550" cy="576262"/>
          </a:xfrm>
          <a:prstGeom prst="roundRect">
            <a:avLst>
              <a:gd name="adj" fmla="val 16667"/>
            </a:avLst>
          </a:prstGeom>
          <a:noFill/>
          <a:ln w="9525">
            <a:noFill/>
            <a:round/>
            <a:headEnd/>
            <a:tailEnd/>
          </a:ln>
          <a:effectLst>
            <a:prstShdw prst="shdw17" dist="17961" dir="2700000">
              <a:srgbClr val="1C493A"/>
            </a:prstShdw>
          </a:effectLst>
        </p:spPr>
        <p:txBody>
          <a:bodyPr wrap="none" anchor="ctr"/>
          <a:lstStyle/>
          <a:p>
            <a:r>
              <a:rPr lang="en-US" altLang="zh-CN" sz="2500" b="1" dirty="0">
                <a:latin typeface="Trebuchet MS" pitchFamily="34" charset="0"/>
              </a:rPr>
              <a:t>     </a:t>
            </a:r>
            <a:r>
              <a:rPr lang="en-US" altLang="zh-CN" sz="2800" b="1" dirty="0" smtClean="0">
                <a:latin typeface="微软雅黑" pitchFamily="34" charset="-122"/>
                <a:ea typeface="微软雅黑" pitchFamily="34" charset="-122"/>
              </a:rPr>
              <a:t>What is Yealink XML feature</a:t>
            </a:r>
            <a:endParaRPr lang="en-US" altLang="zh-CN" sz="2800" b="1" dirty="0">
              <a:latin typeface="微软雅黑" pitchFamily="34" charset="-122"/>
              <a:ea typeface="微软雅黑" pitchFamily="34" charset="-122"/>
            </a:endParaRPr>
          </a:p>
        </p:txBody>
      </p:sp>
      <p:sp>
        <p:nvSpPr>
          <p:cNvPr id="16388" name="AutoShape 35"/>
          <p:cNvSpPr>
            <a:spLocks noChangeArrowheads="1"/>
          </p:cNvSpPr>
          <p:nvPr/>
        </p:nvSpPr>
        <p:spPr bwMode="auto">
          <a:xfrm>
            <a:off x="1643042" y="1873201"/>
            <a:ext cx="5543550" cy="576263"/>
          </a:xfrm>
          <a:prstGeom prst="roundRect">
            <a:avLst>
              <a:gd name="adj" fmla="val 16667"/>
            </a:avLst>
          </a:prstGeom>
          <a:noFill/>
          <a:ln w="9525">
            <a:noFill/>
            <a:round/>
            <a:headEnd/>
            <a:tailEnd/>
          </a:ln>
          <a:effectLst>
            <a:prstShdw prst="shdw17" dist="17961" dir="2700000">
              <a:srgbClr val="1C493A"/>
            </a:prstShdw>
          </a:effectLst>
        </p:spPr>
        <p:txBody>
          <a:bodyPr wrap="none" anchor="ctr"/>
          <a:lstStyle/>
          <a:p>
            <a:r>
              <a:rPr lang="en-US" altLang="zh-CN" sz="2800" b="1" dirty="0">
                <a:latin typeface="微软雅黑" pitchFamily="34" charset="-122"/>
                <a:ea typeface="微软雅黑" pitchFamily="34" charset="-122"/>
              </a:rPr>
              <a:t> </a:t>
            </a:r>
            <a:r>
              <a:rPr lang="en-US" altLang="zh-CN" sz="2800" b="1" dirty="0" smtClean="0">
                <a:latin typeface="微软雅黑" pitchFamily="34" charset="-122"/>
                <a:ea typeface="微软雅黑" pitchFamily="34" charset="-122"/>
              </a:rPr>
              <a:t>    XML Browser  </a:t>
            </a:r>
            <a:endParaRPr lang="en-US" altLang="zh-CN" sz="2800" b="1" dirty="0">
              <a:latin typeface="微软雅黑" pitchFamily="34" charset="-122"/>
              <a:ea typeface="微软雅黑" pitchFamily="34" charset="-122"/>
            </a:endParaRPr>
          </a:p>
        </p:txBody>
      </p:sp>
      <p:sp>
        <p:nvSpPr>
          <p:cNvPr id="16389" name="AutoShape 35"/>
          <p:cNvSpPr>
            <a:spLocks noChangeArrowheads="1"/>
          </p:cNvSpPr>
          <p:nvPr/>
        </p:nvSpPr>
        <p:spPr bwMode="auto">
          <a:xfrm>
            <a:off x="1735099" y="4269057"/>
            <a:ext cx="5543550" cy="576263"/>
          </a:xfrm>
          <a:prstGeom prst="roundRect">
            <a:avLst>
              <a:gd name="adj" fmla="val 16667"/>
            </a:avLst>
          </a:prstGeom>
          <a:noFill/>
          <a:ln w="9525">
            <a:noFill/>
            <a:round/>
            <a:headEnd/>
            <a:tailEnd/>
          </a:ln>
          <a:effectLst>
            <a:prstShdw prst="shdw17" dist="17961" dir="2700000">
              <a:srgbClr val="1C493A"/>
            </a:prstShdw>
          </a:effectLst>
        </p:spPr>
        <p:txBody>
          <a:bodyPr wrap="none" anchor="ctr"/>
          <a:lstStyle/>
          <a:p>
            <a:r>
              <a:rPr lang="en-US" altLang="zh-CN" sz="2500" b="1" dirty="0" smtClean="0">
                <a:latin typeface="Trebuchet MS" pitchFamily="34" charset="0"/>
              </a:rPr>
              <a:t>     </a:t>
            </a:r>
            <a:r>
              <a:rPr lang="en-US" altLang="zh-CN" sz="2800" b="1" dirty="0" smtClean="0">
                <a:latin typeface="微软雅黑" pitchFamily="34" charset="-122"/>
                <a:ea typeface="微软雅黑" pitchFamily="34" charset="-122"/>
              </a:rPr>
              <a:t>Push XML </a:t>
            </a:r>
            <a:endParaRPr lang="en-US" altLang="zh-CN" sz="2800" b="1" dirty="0">
              <a:latin typeface="微软雅黑" pitchFamily="34" charset="-122"/>
              <a:ea typeface="微软雅黑" pitchFamily="34" charset="-122"/>
            </a:endParaRPr>
          </a:p>
        </p:txBody>
      </p:sp>
      <p:pic>
        <p:nvPicPr>
          <p:cNvPr id="17" name="Picture 2" descr="C:\Documents and Settings\Administrator\桌面\Y.png"/>
          <p:cNvPicPr>
            <a:picLocks noChangeAspect="1" noChangeArrowheads="1"/>
          </p:cNvPicPr>
          <p:nvPr/>
        </p:nvPicPr>
        <p:blipFill>
          <a:blip r:embed="rId3" cstate="print"/>
          <a:srcRect/>
          <a:stretch>
            <a:fillRect/>
          </a:stretch>
        </p:blipFill>
        <p:spPr bwMode="auto">
          <a:xfrm>
            <a:off x="1663661" y="1125785"/>
            <a:ext cx="285752" cy="286978"/>
          </a:xfrm>
          <a:prstGeom prst="rect">
            <a:avLst/>
          </a:prstGeom>
          <a:noFill/>
        </p:spPr>
      </p:pic>
      <p:pic>
        <p:nvPicPr>
          <p:cNvPr id="21" name="Picture 2" descr="C:\Documents and Settings\Administrator\桌面\Y.png"/>
          <p:cNvPicPr>
            <a:picLocks noChangeAspect="1" noChangeArrowheads="1"/>
          </p:cNvPicPr>
          <p:nvPr/>
        </p:nvPicPr>
        <p:blipFill>
          <a:blip r:embed="rId3" cstate="print"/>
          <a:srcRect/>
          <a:stretch>
            <a:fillRect/>
          </a:stretch>
        </p:blipFill>
        <p:spPr bwMode="auto">
          <a:xfrm>
            <a:off x="1755718" y="4443991"/>
            <a:ext cx="285752" cy="286978"/>
          </a:xfrm>
          <a:prstGeom prst="rect">
            <a:avLst/>
          </a:prstGeom>
          <a:noFill/>
        </p:spPr>
      </p:pic>
      <p:pic>
        <p:nvPicPr>
          <p:cNvPr id="22" name="Picture 2" descr="C:\Documents and Settings\Administrator\桌面\Y.png"/>
          <p:cNvPicPr>
            <a:picLocks noChangeAspect="1" noChangeArrowheads="1"/>
          </p:cNvPicPr>
          <p:nvPr/>
        </p:nvPicPr>
        <p:blipFill>
          <a:blip r:embed="rId3" cstate="print"/>
          <a:srcRect/>
          <a:stretch>
            <a:fillRect/>
          </a:stretch>
        </p:blipFill>
        <p:spPr bwMode="auto">
          <a:xfrm>
            <a:off x="1663661" y="1983041"/>
            <a:ext cx="285752" cy="286978"/>
          </a:xfrm>
          <a:prstGeom prst="rect">
            <a:avLst/>
          </a:prstGeom>
          <a:noFill/>
        </p:spPr>
      </p:pic>
      <p:sp>
        <p:nvSpPr>
          <p:cNvPr id="11" name="TextBox 10"/>
          <p:cNvSpPr txBox="1"/>
          <p:nvPr/>
        </p:nvSpPr>
        <p:spPr>
          <a:xfrm>
            <a:off x="2949545" y="2483107"/>
            <a:ext cx="2869888" cy="1631216"/>
          </a:xfrm>
          <a:prstGeom prst="rect">
            <a:avLst/>
          </a:prstGeom>
          <a:noFill/>
        </p:spPr>
        <p:txBody>
          <a:bodyPr wrap="none" rtlCol="0">
            <a:spAutoFit/>
          </a:bodyPr>
          <a:lstStyle/>
          <a:p>
            <a:r>
              <a:rPr lang="en-US" altLang="zh-CN" sz="2000" b="1" dirty="0" smtClean="0"/>
              <a:t>What is XML Browser </a:t>
            </a:r>
          </a:p>
          <a:p>
            <a:endParaRPr lang="en-US" altLang="zh-CN" sz="2000" b="1" dirty="0" smtClean="0"/>
          </a:p>
          <a:p>
            <a:r>
              <a:rPr lang="en-US" altLang="zh-CN" sz="2000" b="1" dirty="0" smtClean="0"/>
              <a:t>Application Scenario </a:t>
            </a:r>
          </a:p>
          <a:p>
            <a:endParaRPr lang="en-US" altLang="zh-CN" sz="2000" b="1" dirty="0" smtClean="0"/>
          </a:p>
          <a:p>
            <a:r>
              <a:rPr lang="en-US" altLang="zh-CN" sz="2000" b="1" dirty="0" smtClean="0"/>
              <a:t>Instruction </a:t>
            </a:r>
            <a:endParaRPr lang="zh-CN" altLang="en-US" sz="2000" b="1" dirty="0"/>
          </a:p>
        </p:txBody>
      </p:sp>
      <p:sp>
        <p:nvSpPr>
          <p:cNvPr id="12" name="TextBox 11"/>
          <p:cNvSpPr txBox="1"/>
          <p:nvPr/>
        </p:nvSpPr>
        <p:spPr>
          <a:xfrm>
            <a:off x="3000364" y="4857760"/>
            <a:ext cx="2869888" cy="1631216"/>
          </a:xfrm>
          <a:prstGeom prst="rect">
            <a:avLst/>
          </a:prstGeom>
          <a:noFill/>
        </p:spPr>
        <p:txBody>
          <a:bodyPr wrap="none" rtlCol="0">
            <a:spAutoFit/>
          </a:bodyPr>
          <a:lstStyle/>
          <a:p>
            <a:r>
              <a:rPr lang="en-US" altLang="zh-CN" sz="2000" b="1" dirty="0" smtClean="0"/>
              <a:t>What is Push XML</a:t>
            </a:r>
          </a:p>
          <a:p>
            <a:endParaRPr lang="en-US" altLang="zh-CN" sz="2000" b="1" dirty="0" smtClean="0"/>
          </a:p>
          <a:p>
            <a:r>
              <a:rPr lang="en-US" altLang="zh-CN" sz="2000" b="1" dirty="0" smtClean="0"/>
              <a:t>Application Scenario </a:t>
            </a:r>
          </a:p>
          <a:p>
            <a:endParaRPr lang="en-US" altLang="zh-CN" sz="2000" b="1" dirty="0" smtClean="0"/>
          </a:p>
          <a:p>
            <a:r>
              <a:rPr lang="en-US" altLang="zh-CN" sz="2000" b="1" dirty="0" smtClean="0"/>
              <a:t>Instruction </a:t>
            </a:r>
            <a:endParaRPr lang="zh-CN" altLang="en-US" sz="2000" b="1" dirty="0"/>
          </a:p>
        </p:txBody>
      </p:sp>
    </p:spTree>
    <p:extLst>
      <p:ext uri="{BB962C8B-B14F-4D97-AF65-F5344CB8AC3E}">
        <p14:creationId xmlns:p14="http://schemas.microsoft.com/office/powerpoint/2010/main" val="18145005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p:cNvSpPr txBox="1">
            <a:spLocks noChangeArrowheads="1"/>
          </p:cNvSpPr>
          <p:nvPr/>
        </p:nvSpPr>
        <p:spPr bwMode="auto">
          <a:xfrm>
            <a:off x="-2143172" y="0"/>
            <a:ext cx="9358378" cy="553998"/>
          </a:xfrm>
          <a:prstGeom prst="rect">
            <a:avLst/>
          </a:prstGeom>
          <a:noFill/>
          <a:ln w="9525">
            <a:noFill/>
            <a:miter lim="800000"/>
            <a:headEnd/>
            <a:tailEnd/>
          </a:ln>
        </p:spPr>
        <p:txBody>
          <a:bodyPr wrap="square">
            <a:spAutoFit/>
          </a:bodyPr>
          <a:lstStyle/>
          <a:p>
            <a:pPr algn="ctr"/>
            <a:r>
              <a:rPr lang="en-US" altLang="zh-CN" sz="3000" b="1" dirty="0" smtClean="0">
                <a:solidFill>
                  <a:schemeClr val="bg1"/>
                </a:solidFill>
                <a:latin typeface="Tahoma" pitchFamily="34" charset="0"/>
              </a:rPr>
              <a:t>Setting up a XML Server</a:t>
            </a:r>
          </a:p>
        </p:txBody>
      </p:sp>
      <p:pic>
        <p:nvPicPr>
          <p:cNvPr id="3" name="图片 2" descr="4.jpg"/>
          <p:cNvPicPr/>
          <p:nvPr/>
        </p:nvPicPr>
        <p:blipFill>
          <a:blip r:embed="rId3" cstate="print"/>
          <a:stretch>
            <a:fillRect/>
          </a:stretch>
        </p:blipFill>
        <p:spPr>
          <a:xfrm>
            <a:off x="1000100" y="2571744"/>
            <a:ext cx="6858048" cy="3500462"/>
          </a:xfrm>
          <a:prstGeom prst="rect">
            <a:avLst/>
          </a:prstGeom>
        </p:spPr>
      </p:pic>
      <p:sp>
        <p:nvSpPr>
          <p:cNvPr id="4" name="TextBox 3"/>
          <p:cNvSpPr txBox="1"/>
          <p:nvPr/>
        </p:nvSpPr>
        <p:spPr>
          <a:xfrm>
            <a:off x="928662" y="1785926"/>
            <a:ext cx="6520311" cy="707886"/>
          </a:xfrm>
          <a:prstGeom prst="rect">
            <a:avLst/>
          </a:prstGeom>
          <a:noFill/>
        </p:spPr>
        <p:txBody>
          <a:bodyPr wrap="none" rtlCol="0">
            <a:spAutoFit/>
          </a:bodyPr>
          <a:lstStyle/>
          <a:p>
            <a:r>
              <a:rPr lang="en-US" altLang="zh-CN" sz="2000" b="1" dirty="0" smtClean="0"/>
              <a:t>Example :</a:t>
            </a:r>
          </a:p>
          <a:p>
            <a:r>
              <a:rPr lang="en-US" altLang="zh-CN" sz="2000" b="1" dirty="0" smtClean="0"/>
              <a:t>HTTP</a:t>
            </a:r>
            <a:r>
              <a:rPr lang="zh-CN" altLang="en-US" sz="2000" b="1" dirty="0" smtClean="0"/>
              <a:t> </a:t>
            </a:r>
            <a:r>
              <a:rPr lang="en-US" altLang="zh-CN" sz="2000" b="1" dirty="0" smtClean="0"/>
              <a:t>server : Get the IP address of XML document. </a:t>
            </a:r>
            <a:endParaRPr lang="zh-CN" altLang="en-US" sz="2000" b="1" dirty="0"/>
          </a:p>
        </p:txBody>
      </p:sp>
      <p:sp>
        <p:nvSpPr>
          <p:cNvPr id="5" name="TextBox 4"/>
          <p:cNvSpPr txBox="1"/>
          <p:nvPr/>
        </p:nvSpPr>
        <p:spPr>
          <a:xfrm>
            <a:off x="928662" y="1071546"/>
            <a:ext cx="3461204" cy="400110"/>
          </a:xfrm>
          <a:prstGeom prst="rect">
            <a:avLst/>
          </a:prstGeom>
          <a:noFill/>
        </p:spPr>
        <p:txBody>
          <a:bodyPr wrap="none" rtlCol="0">
            <a:spAutoFit/>
          </a:bodyPr>
          <a:lstStyle/>
          <a:p>
            <a:r>
              <a:rPr lang="en-US" altLang="zh-CN" sz="2000" b="1" dirty="0" smtClean="0">
                <a:solidFill>
                  <a:srgbClr val="FF0000"/>
                </a:solidFill>
              </a:rPr>
              <a:t>Support HTTP(s) protocol .</a:t>
            </a:r>
            <a:endParaRPr lang="zh-CN" altLang="en-US" sz="2000" b="1" dirty="0">
              <a:solidFill>
                <a:srgbClr val="FF00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web.jpg"/>
          <p:cNvPicPr/>
          <p:nvPr/>
        </p:nvPicPr>
        <p:blipFill>
          <a:blip r:embed="rId3" cstate="print"/>
          <a:stretch>
            <a:fillRect/>
          </a:stretch>
        </p:blipFill>
        <p:spPr>
          <a:xfrm>
            <a:off x="428596" y="1571612"/>
            <a:ext cx="3929090" cy="2214578"/>
          </a:xfrm>
          <a:prstGeom prst="rect">
            <a:avLst/>
          </a:prstGeom>
        </p:spPr>
      </p:pic>
      <p:sp>
        <p:nvSpPr>
          <p:cNvPr id="3" name="TextBox 2"/>
          <p:cNvSpPr txBox="1"/>
          <p:nvPr/>
        </p:nvSpPr>
        <p:spPr>
          <a:xfrm>
            <a:off x="285719" y="785794"/>
            <a:ext cx="6280049" cy="830997"/>
          </a:xfrm>
          <a:prstGeom prst="rect">
            <a:avLst/>
          </a:prstGeom>
          <a:noFill/>
        </p:spPr>
        <p:txBody>
          <a:bodyPr wrap="square" rtlCol="0">
            <a:spAutoFit/>
          </a:bodyPr>
          <a:lstStyle/>
          <a:p>
            <a:r>
              <a:rPr lang="en-US" altLang="zh-CN" b="1" dirty="0" smtClean="0"/>
              <a:t>Web setting interface (T3XG/VP530):</a:t>
            </a:r>
          </a:p>
          <a:p>
            <a:r>
              <a:rPr lang="en-US" altLang="zh-CN" dirty="0" smtClean="0"/>
              <a:t>DSS Key </a:t>
            </a:r>
            <a:r>
              <a:rPr lang="en-US" altLang="zh-CN" dirty="0" smtClean="0">
                <a:sym typeface="Wingdings" pitchFamily="2" charset="2"/>
              </a:rPr>
              <a:t>Memory Key /Line Key(EXT Key for T38G)</a:t>
            </a:r>
            <a:endParaRPr lang="en-US" altLang="zh-CN" b="1" dirty="0" smtClean="0"/>
          </a:p>
          <a:p>
            <a:endParaRPr lang="zh-CN" altLang="en-US" dirty="0"/>
          </a:p>
        </p:txBody>
      </p:sp>
      <p:sp>
        <p:nvSpPr>
          <p:cNvPr id="4" name="TextBox 4"/>
          <p:cNvSpPr txBox="1">
            <a:spLocks noChangeArrowheads="1"/>
          </p:cNvSpPr>
          <p:nvPr/>
        </p:nvSpPr>
        <p:spPr bwMode="auto">
          <a:xfrm>
            <a:off x="-1143040" y="0"/>
            <a:ext cx="9358378" cy="553998"/>
          </a:xfrm>
          <a:prstGeom prst="rect">
            <a:avLst/>
          </a:prstGeom>
          <a:noFill/>
          <a:ln w="9525">
            <a:noFill/>
            <a:miter lim="800000"/>
            <a:headEnd/>
            <a:tailEnd/>
          </a:ln>
        </p:spPr>
        <p:txBody>
          <a:bodyPr wrap="square">
            <a:spAutoFit/>
          </a:bodyPr>
          <a:lstStyle/>
          <a:p>
            <a:pPr algn="ctr"/>
            <a:r>
              <a:rPr lang="en-US" altLang="zh-CN" sz="3000" b="1" dirty="0" smtClean="0">
                <a:solidFill>
                  <a:schemeClr val="bg1"/>
                </a:solidFill>
                <a:latin typeface="Tahoma" pitchFamily="34" charset="0"/>
              </a:rPr>
              <a:t>Configuring XML Browser on phone</a:t>
            </a:r>
          </a:p>
        </p:txBody>
      </p:sp>
      <p:pic>
        <p:nvPicPr>
          <p:cNvPr id="49154" name="图片 4"/>
          <p:cNvPicPr>
            <a:picLocks noChangeAspect="1" noChangeArrowheads="1"/>
          </p:cNvPicPr>
          <p:nvPr/>
        </p:nvPicPr>
        <p:blipFill>
          <a:blip r:embed="rId4"/>
          <a:srcRect/>
          <a:stretch>
            <a:fillRect/>
          </a:stretch>
        </p:blipFill>
        <p:spPr bwMode="auto">
          <a:xfrm>
            <a:off x="4572000" y="3643314"/>
            <a:ext cx="3643338" cy="2608972"/>
          </a:xfrm>
          <a:prstGeom prst="rect">
            <a:avLst/>
          </a:prstGeom>
          <a:noFill/>
          <a:ln w="9525">
            <a:noFill/>
            <a:miter lim="800000"/>
            <a:headEnd/>
            <a:tailEnd/>
          </a:ln>
        </p:spPr>
      </p:pic>
      <p:sp>
        <p:nvSpPr>
          <p:cNvPr id="7" name="TextBox 6"/>
          <p:cNvSpPr txBox="1"/>
          <p:nvPr/>
        </p:nvSpPr>
        <p:spPr>
          <a:xfrm>
            <a:off x="4500562" y="3000372"/>
            <a:ext cx="5000660" cy="584775"/>
          </a:xfrm>
          <a:prstGeom prst="rect">
            <a:avLst/>
          </a:prstGeom>
          <a:noFill/>
        </p:spPr>
        <p:txBody>
          <a:bodyPr wrap="square" rtlCol="0">
            <a:spAutoFit/>
          </a:bodyPr>
          <a:lstStyle/>
          <a:p>
            <a:r>
              <a:rPr lang="en-US" altLang="zh-CN" b="1" dirty="0" smtClean="0"/>
              <a:t>Web setting interface (T2X):</a:t>
            </a:r>
            <a:endParaRPr lang="en-US" b="1" dirty="0" smtClean="0"/>
          </a:p>
          <a:p>
            <a:r>
              <a:rPr lang="en-US" dirty="0" err="1" smtClean="0"/>
              <a:t>Phone</a:t>
            </a:r>
            <a:r>
              <a:rPr lang="en-US" dirty="0" err="1" smtClean="0">
                <a:sym typeface="Wingdings"/>
              </a:rPr>
              <a:t></a:t>
            </a:r>
            <a:r>
              <a:rPr lang="en-US" dirty="0" err="1" smtClean="0"/>
              <a:t>DSS</a:t>
            </a:r>
            <a:r>
              <a:rPr lang="en-US" dirty="0" smtClean="0"/>
              <a:t> Key/line Key (EXT Key for T28/T26)</a:t>
            </a:r>
            <a:endParaRPr lang="zh-CN" altLang="en-US" dirty="0"/>
          </a:p>
        </p:txBody>
      </p:sp>
      <p:sp>
        <p:nvSpPr>
          <p:cNvPr id="8" name="TextBox 7"/>
          <p:cNvSpPr txBox="1"/>
          <p:nvPr/>
        </p:nvSpPr>
        <p:spPr>
          <a:xfrm>
            <a:off x="357158" y="5643578"/>
            <a:ext cx="4214842" cy="338554"/>
          </a:xfrm>
          <a:prstGeom prst="rect">
            <a:avLst/>
          </a:prstGeom>
          <a:noFill/>
        </p:spPr>
        <p:txBody>
          <a:bodyPr wrap="square" rtlCol="0">
            <a:spAutoFit/>
          </a:bodyPr>
          <a:lstStyle/>
          <a:p>
            <a:r>
              <a:rPr lang="en-US" altLang="zh-CN" b="1" dirty="0" smtClean="0"/>
              <a:t>Also ,you can configure on Phone side .</a:t>
            </a:r>
            <a:endParaRPr lang="zh-CN" altLang="en-US" b="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500298" y="2857496"/>
            <a:ext cx="8501122" cy="707886"/>
          </a:xfrm>
          <a:prstGeom prst="rect">
            <a:avLst/>
          </a:prstGeom>
        </p:spPr>
        <p:txBody>
          <a:bodyPr wrap="square">
            <a:spAutoFit/>
          </a:bodyPr>
          <a:lstStyle/>
          <a:p>
            <a:pPr marL="342900" indent="-342900" eaLnBrk="0" hangingPunct="0">
              <a:spcBef>
                <a:spcPct val="20000"/>
              </a:spcBef>
              <a:defRPr/>
            </a:pPr>
            <a:r>
              <a:rPr lang="en-US" altLang="zh-CN" sz="4000" b="1" dirty="0" smtClean="0">
                <a:solidFill>
                  <a:prstClr val="black"/>
                </a:solidFill>
                <a:effectLst>
                  <a:outerShdw blurRad="38100" dist="38100" dir="2700000" algn="tl">
                    <a:srgbClr val="C0C0C0"/>
                  </a:outerShdw>
                </a:effectLst>
                <a:latin typeface="微软雅黑" pitchFamily="34" charset="-122"/>
                <a:ea typeface="微软雅黑" pitchFamily="34" charset="-122"/>
                <a:cs typeface="Tahoma" pitchFamily="34" charset="0"/>
              </a:rPr>
              <a:t>Push XML </a:t>
            </a:r>
            <a:endParaRPr lang="en-US" altLang="zh-CN" sz="4000" dirty="0">
              <a:solidFill>
                <a:prstClr val="black"/>
              </a:solidFill>
              <a:effectLst>
                <a:outerShdw blurRad="38100" dist="38100" dir="2700000" algn="tl">
                  <a:srgbClr val="C0C0C0"/>
                </a:outerShdw>
              </a:effectLst>
              <a:latin typeface="微软雅黑" pitchFamily="34" charset="-122"/>
              <a:ea typeface="微软雅黑" pitchFamily="34" charset="-122"/>
              <a:cs typeface="Tahoma" pitchFamily="34" charset="0"/>
            </a:endParaRPr>
          </a:p>
        </p:txBody>
      </p:sp>
      <p:pic>
        <p:nvPicPr>
          <p:cNvPr id="4" name="Picture 2" descr="C:\Documents and Settings\Administrator\桌面\Y.png"/>
          <p:cNvPicPr>
            <a:picLocks noChangeAspect="1" noChangeArrowheads="1"/>
          </p:cNvPicPr>
          <p:nvPr/>
        </p:nvPicPr>
        <p:blipFill>
          <a:blip r:embed="rId3" cstate="print"/>
          <a:srcRect/>
          <a:stretch>
            <a:fillRect/>
          </a:stretch>
        </p:blipFill>
        <p:spPr bwMode="auto">
          <a:xfrm>
            <a:off x="2158497" y="3071810"/>
            <a:ext cx="341801" cy="357190"/>
          </a:xfrm>
          <a:prstGeom prst="rect">
            <a:avLst/>
          </a:prstGeom>
          <a:noFill/>
        </p:spPr>
      </p:pic>
    </p:spTree>
    <p:extLst>
      <p:ext uri="{BB962C8B-B14F-4D97-AF65-F5344CB8AC3E}">
        <p14:creationId xmlns:p14="http://schemas.microsoft.com/office/powerpoint/2010/main" val="4675842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p:cNvSpPr txBox="1">
            <a:spLocks noChangeArrowheads="1"/>
          </p:cNvSpPr>
          <p:nvPr/>
        </p:nvSpPr>
        <p:spPr bwMode="auto">
          <a:xfrm>
            <a:off x="-2643238" y="0"/>
            <a:ext cx="9358378" cy="553998"/>
          </a:xfrm>
          <a:prstGeom prst="rect">
            <a:avLst/>
          </a:prstGeom>
          <a:noFill/>
          <a:ln w="9525">
            <a:noFill/>
            <a:miter lim="800000"/>
            <a:headEnd/>
            <a:tailEnd/>
          </a:ln>
        </p:spPr>
        <p:txBody>
          <a:bodyPr wrap="square">
            <a:spAutoFit/>
          </a:bodyPr>
          <a:lstStyle/>
          <a:p>
            <a:pPr algn="ctr"/>
            <a:r>
              <a:rPr lang="en-US" altLang="zh-CN" sz="3000" b="1" dirty="0" smtClean="0">
                <a:solidFill>
                  <a:schemeClr val="bg1"/>
                </a:solidFill>
                <a:latin typeface="Tahoma" pitchFamily="34" charset="0"/>
              </a:rPr>
              <a:t>What is Push XML</a:t>
            </a:r>
          </a:p>
        </p:txBody>
      </p:sp>
      <p:pic>
        <p:nvPicPr>
          <p:cNvPr id="3" name="图片 2" descr="3.png"/>
          <p:cNvPicPr/>
          <p:nvPr/>
        </p:nvPicPr>
        <p:blipFill>
          <a:blip r:embed="rId3" cstate="print"/>
          <a:stretch>
            <a:fillRect/>
          </a:stretch>
        </p:blipFill>
        <p:spPr>
          <a:xfrm>
            <a:off x="4143372" y="785794"/>
            <a:ext cx="4572032" cy="5072098"/>
          </a:xfrm>
          <a:prstGeom prst="rect">
            <a:avLst/>
          </a:prstGeom>
        </p:spPr>
      </p:pic>
      <p:sp>
        <p:nvSpPr>
          <p:cNvPr id="4" name="TextBox 3"/>
          <p:cNvSpPr txBox="1"/>
          <p:nvPr/>
        </p:nvSpPr>
        <p:spPr>
          <a:xfrm>
            <a:off x="571472" y="1500174"/>
            <a:ext cx="3357586" cy="2185214"/>
          </a:xfrm>
          <a:prstGeom prst="rect">
            <a:avLst/>
          </a:prstGeom>
          <a:noFill/>
        </p:spPr>
        <p:txBody>
          <a:bodyPr wrap="square" rtlCol="0">
            <a:spAutoFit/>
          </a:bodyPr>
          <a:lstStyle/>
          <a:p>
            <a:pPr lvl="0"/>
            <a:r>
              <a:rPr lang="en-US" sz="2400" dirty="0" smtClean="0">
                <a:latin typeface="Arial" pitchFamily="34" charset="0"/>
                <a:cs typeface="Arial" pitchFamily="34" charset="0"/>
              </a:rPr>
              <a:t>Push XML on the phone use the HTTP(s) transport protocol .It is the </a:t>
            </a:r>
            <a:r>
              <a:rPr lang="en-US" sz="2400" b="1" dirty="0" smtClean="0">
                <a:latin typeface="Arial" pitchFamily="34" charset="0"/>
                <a:cs typeface="Arial" pitchFamily="34" charset="0"/>
              </a:rPr>
              <a:t>Server-initiated </a:t>
            </a:r>
            <a:r>
              <a:rPr lang="en-US" sz="2400" dirty="0" smtClean="0">
                <a:latin typeface="Arial" pitchFamily="34" charset="0"/>
                <a:cs typeface="Arial" pitchFamily="34" charset="0"/>
              </a:rPr>
              <a:t>application</a:t>
            </a:r>
            <a:r>
              <a:rPr lang="en-US" altLang="zh-CN" sz="2400" b="1" dirty="0" smtClean="0">
                <a:latin typeface="Arial" pitchFamily="34" charset="0"/>
                <a:cs typeface="Arial" pitchFamily="34" charset="0"/>
              </a:rPr>
              <a:t>.</a:t>
            </a:r>
            <a:r>
              <a:rPr lang="en-US" sz="2400" dirty="0" smtClean="0">
                <a:latin typeface="Arial" pitchFamily="34" charset="0"/>
                <a:cs typeface="Arial" pitchFamily="34" charset="0"/>
              </a:rPr>
              <a:t> </a:t>
            </a:r>
            <a:endParaRPr lang="zh-CN" altLang="en-US" sz="2400" dirty="0" smtClean="0">
              <a:latin typeface="Arial" pitchFamily="34" charset="0"/>
              <a:cs typeface="Arial" pitchFamily="34" charset="0"/>
            </a:endParaRPr>
          </a:p>
          <a:p>
            <a:endParaRPr lang="zh-CN" altLang="en-US" dirty="0"/>
          </a:p>
        </p:txBody>
      </p:sp>
      <p:sp>
        <p:nvSpPr>
          <p:cNvPr id="5" name="TextBox 4"/>
          <p:cNvSpPr txBox="1"/>
          <p:nvPr/>
        </p:nvSpPr>
        <p:spPr>
          <a:xfrm>
            <a:off x="3857620" y="5857892"/>
            <a:ext cx="5097229" cy="338554"/>
          </a:xfrm>
          <a:prstGeom prst="rect">
            <a:avLst/>
          </a:prstGeom>
          <a:noFill/>
        </p:spPr>
        <p:txBody>
          <a:bodyPr wrap="none" rtlCol="0">
            <a:spAutoFit/>
          </a:bodyPr>
          <a:lstStyle/>
          <a:p>
            <a:r>
              <a:rPr lang="en-US" b="1" dirty="0" smtClean="0"/>
              <a:t>Yealink IP phone acting as a server (HTTP(S) post)</a:t>
            </a:r>
            <a:endParaRPr lang="zh-CN" altLang="en-US" b="1"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p:cNvSpPr txBox="1">
            <a:spLocks noChangeArrowheads="1"/>
          </p:cNvSpPr>
          <p:nvPr/>
        </p:nvSpPr>
        <p:spPr bwMode="auto">
          <a:xfrm>
            <a:off x="-285784" y="0"/>
            <a:ext cx="5180017" cy="553998"/>
          </a:xfrm>
          <a:prstGeom prst="rect">
            <a:avLst/>
          </a:prstGeom>
          <a:noFill/>
          <a:ln w="9525">
            <a:noFill/>
            <a:miter lim="800000"/>
            <a:headEnd/>
            <a:tailEnd/>
          </a:ln>
        </p:spPr>
        <p:txBody>
          <a:bodyPr wrap="square">
            <a:spAutoFit/>
          </a:bodyPr>
          <a:lstStyle/>
          <a:p>
            <a:pPr algn="ctr"/>
            <a:r>
              <a:rPr lang="en-US" altLang="zh-CN" sz="3000" b="1" dirty="0" smtClean="0">
                <a:solidFill>
                  <a:schemeClr val="bg1"/>
                </a:solidFill>
                <a:latin typeface="Tahoma" pitchFamily="34" charset="0"/>
              </a:rPr>
              <a:t>Application Scenario</a:t>
            </a:r>
            <a:endParaRPr lang="zh-CN" altLang="en-US" sz="3000" b="1" dirty="0">
              <a:solidFill>
                <a:schemeClr val="bg1"/>
              </a:solidFill>
              <a:latin typeface="Calibri" pitchFamily="34" charset="0"/>
            </a:endParaRPr>
          </a:p>
        </p:txBody>
      </p:sp>
      <p:sp>
        <p:nvSpPr>
          <p:cNvPr id="5" name="TextBox 4"/>
          <p:cNvSpPr txBox="1"/>
          <p:nvPr/>
        </p:nvSpPr>
        <p:spPr>
          <a:xfrm>
            <a:off x="428564" y="1214422"/>
            <a:ext cx="8715436" cy="1200329"/>
          </a:xfrm>
          <a:prstGeom prst="rect">
            <a:avLst/>
          </a:prstGeom>
          <a:noFill/>
        </p:spPr>
        <p:txBody>
          <a:bodyPr wrap="square" rtlCol="0">
            <a:spAutoFit/>
          </a:bodyPr>
          <a:lstStyle/>
          <a:p>
            <a:r>
              <a:rPr lang="en-US" sz="2400" dirty="0" smtClean="0">
                <a:latin typeface="Arial" pitchFamily="34" charset="0"/>
                <a:cs typeface="Arial" pitchFamily="34" charset="0"/>
              </a:rPr>
              <a:t>The Push XML in the Yealink IP phones allows users to create custom services which meet user functional requirements on the server </a:t>
            </a:r>
            <a:r>
              <a:rPr lang="en-US" altLang="zh-CN" sz="2400" dirty="0" smtClean="0">
                <a:latin typeface="Arial" pitchFamily="34" charset="0"/>
                <a:cs typeface="Arial" pitchFamily="34" charset="0"/>
              </a:rPr>
              <a:t>.</a:t>
            </a:r>
            <a:endParaRPr lang="zh-CN" altLang="en-US" sz="2400" b="1" dirty="0" smtClean="0">
              <a:latin typeface="Arial" pitchFamily="34" charset="0"/>
              <a:cs typeface="Arial" pitchFamily="34" charset="0"/>
            </a:endParaRPr>
          </a:p>
        </p:txBody>
      </p:sp>
      <p:sp>
        <p:nvSpPr>
          <p:cNvPr id="4" name="TextBox 3"/>
          <p:cNvSpPr txBox="1"/>
          <p:nvPr/>
        </p:nvSpPr>
        <p:spPr>
          <a:xfrm>
            <a:off x="785786" y="2571744"/>
            <a:ext cx="8143900" cy="2677656"/>
          </a:xfrm>
          <a:prstGeom prst="rect">
            <a:avLst/>
          </a:prstGeom>
          <a:noFill/>
        </p:spPr>
        <p:txBody>
          <a:bodyPr wrap="square" rtlCol="0">
            <a:spAutoFit/>
          </a:bodyPr>
          <a:lstStyle/>
          <a:p>
            <a:pPr>
              <a:buFont typeface="Arial" pitchFamily="34" charset="0"/>
              <a:buChar char="•"/>
            </a:pPr>
            <a:r>
              <a:rPr lang="en-US" sz="2400" dirty="0" smtClean="0">
                <a:latin typeface="Arial" pitchFamily="34" charset="0"/>
                <a:cs typeface="Arial" pitchFamily="34" charset="0"/>
              </a:rPr>
              <a:t> Users can customize practical applications, such as         weather report, stock information, Google search and news service </a:t>
            </a:r>
            <a:r>
              <a:rPr lang="en-US" altLang="zh-CN" sz="2400" dirty="0" smtClean="0">
                <a:latin typeface="Arial" pitchFamily="34" charset="0"/>
                <a:cs typeface="Arial" pitchFamily="34" charset="0"/>
              </a:rPr>
              <a:t>,etc..</a:t>
            </a:r>
          </a:p>
          <a:p>
            <a:pPr>
              <a:buFont typeface="Arial" pitchFamily="34" charset="0"/>
              <a:buChar char="•"/>
            </a:pPr>
            <a:r>
              <a:rPr lang="en-US" altLang="zh-CN" sz="2400" dirty="0" smtClean="0">
                <a:latin typeface="Arial" pitchFamily="34" charset="0"/>
                <a:cs typeface="Arial" pitchFamily="34" charset="0"/>
              </a:rPr>
              <a:t> User can remote control the phone ,such as rebooting the phone ,resetting the phone ,changing the LED status on phone ,etc..  </a:t>
            </a:r>
          </a:p>
          <a:p>
            <a:pPr>
              <a:buFont typeface="Arial" pitchFamily="34" charset="0"/>
              <a:buChar char="•"/>
            </a:pPr>
            <a:r>
              <a:rPr lang="en-US" altLang="zh-CN" sz="2400" dirty="0" smtClean="0">
                <a:latin typeface="Arial" pitchFamily="34" charset="0"/>
                <a:cs typeface="Arial" pitchFamily="34" charset="0"/>
              </a:rPr>
              <a:t> User can remote configure the phone ,like Auto provision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5786" y="2357430"/>
            <a:ext cx="3547766" cy="2831544"/>
          </a:xfrm>
          <a:prstGeom prst="rect">
            <a:avLst/>
          </a:prstGeom>
          <a:noFill/>
        </p:spPr>
        <p:txBody>
          <a:bodyPr wrap="none" rtlCol="0">
            <a:spAutoFit/>
          </a:bodyPr>
          <a:lstStyle/>
          <a:p>
            <a:r>
              <a:rPr lang="en-US" sz="1800" b="1" dirty="0" smtClean="0"/>
              <a:t>T3XG</a:t>
            </a:r>
            <a:r>
              <a:rPr lang="en-US" altLang="zh-CN" sz="1800" b="1" dirty="0" smtClean="0"/>
              <a:t>/VP530</a:t>
            </a:r>
            <a:r>
              <a:rPr lang="en-US" sz="1800" b="1" dirty="0" smtClean="0"/>
              <a:t>: </a:t>
            </a:r>
            <a:endParaRPr lang="zh-CN" altLang="en-US" sz="1800" b="1" dirty="0" smtClean="0"/>
          </a:p>
          <a:p>
            <a:r>
              <a:rPr lang="en-US" sz="1800" dirty="0" smtClean="0"/>
              <a:t>•  </a:t>
            </a:r>
            <a:r>
              <a:rPr lang="en-US" sz="1800" dirty="0" err="1" smtClean="0"/>
              <a:t>TextMenu</a:t>
            </a:r>
            <a:r>
              <a:rPr lang="en-US" sz="1800" dirty="0" smtClean="0"/>
              <a:t> (UI) </a:t>
            </a:r>
            <a:endParaRPr lang="zh-CN" altLang="en-US" sz="1800" dirty="0" smtClean="0"/>
          </a:p>
          <a:p>
            <a:r>
              <a:rPr lang="en-US" sz="1800" dirty="0" smtClean="0"/>
              <a:t>•  </a:t>
            </a:r>
            <a:r>
              <a:rPr lang="en-US" sz="1800" dirty="0" err="1" smtClean="0"/>
              <a:t>TextScreen</a:t>
            </a:r>
            <a:r>
              <a:rPr lang="en-US" sz="1800" dirty="0" smtClean="0"/>
              <a:t> (UI) </a:t>
            </a:r>
            <a:endParaRPr lang="zh-CN" altLang="en-US" sz="1800" dirty="0" smtClean="0"/>
          </a:p>
          <a:p>
            <a:r>
              <a:rPr lang="en-US" sz="1800" dirty="0" smtClean="0"/>
              <a:t>•  </a:t>
            </a:r>
            <a:r>
              <a:rPr lang="en-US" sz="1800" dirty="0" err="1" smtClean="0"/>
              <a:t>InputScreen</a:t>
            </a:r>
            <a:r>
              <a:rPr lang="en-US" sz="1800" dirty="0" smtClean="0"/>
              <a:t> (UI) </a:t>
            </a:r>
            <a:endParaRPr lang="zh-CN" altLang="en-US" sz="1800" dirty="0" smtClean="0"/>
          </a:p>
          <a:p>
            <a:r>
              <a:rPr lang="en-US" sz="1800" dirty="0" smtClean="0"/>
              <a:t>•  </a:t>
            </a:r>
            <a:r>
              <a:rPr lang="en-US" sz="1800" dirty="0" err="1" smtClean="0"/>
              <a:t>PhoneExecute</a:t>
            </a:r>
            <a:r>
              <a:rPr lang="en-US" sz="1800" dirty="0" smtClean="0"/>
              <a:t> (non UI)       </a:t>
            </a:r>
            <a:endParaRPr lang="zh-CN" altLang="en-US" sz="1800" dirty="0" smtClean="0"/>
          </a:p>
          <a:p>
            <a:r>
              <a:rPr lang="en-US" sz="1800" b="1" dirty="0" smtClean="0">
                <a:solidFill>
                  <a:schemeClr val="tx2"/>
                </a:solidFill>
              </a:rPr>
              <a:t>•  </a:t>
            </a:r>
            <a:r>
              <a:rPr lang="en-US" sz="1800" b="1" dirty="0" err="1" smtClean="0">
                <a:solidFill>
                  <a:schemeClr val="tx2"/>
                </a:solidFill>
              </a:rPr>
              <a:t>PhoneConfiguration</a:t>
            </a:r>
            <a:r>
              <a:rPr lang="en-US" sz="1800" b="1" dirty="0" smtClean="0">
                <a:solidFill>
                  <a:schemeClr val="tx2"/>
                </a:solidFill>
              </a:rPr>
              <a:t> (non UI)</a:t>
            </a:r>
            <a:endParaRPr lang="zh-CN" altLang="en-US" sz="1800" b="1" dirty="0" smtClean="0">
              <a:solidFill>
                <a:schemeClr val="tx2"/>
              </a:solidFill>
            </a:endParaRPr>
          </a:p>
          <a:p>
            <a:r>
              <a:rPr lang="en-US" sz="1800" dirty="0" smtClean="0"/>
              <a:t>•  </a:t>
            </a:r>
            <a:r>
              <a:rPr lang="en-US" sz="1800" dirty="0" err="1" smtClean="0"/>
              <a:t>PhoneStatus</a:t>
            </a:r>
            <a:r>
              <a:rPr lang="en-US" sz="1800" dirty="0" smtClean="0"/>
              <a:t> (non UI)</a:t>
            </a:r>
          </a:p>
          <a:p>
            <a:r>
              <a:rPr lang="en-US" sz="1800" b="1" dirty="0" smtClean="0">
                <a:solidFill>
                  <a:srgbClr val="FF0000"/>
                </a:solidFill>
              </a:rPr>
              <a:t>•  </a:t>
            </a:r>
            <a:r>
              <a:rPr lang="en-US" sz="1800" b="1" dirty="0" err="1" smtClean="0">
                <a:solidFill>
                  <a:srgbClr val="FF0000"/>
                </a:solidFill>
              </a:rPr>
              <a:t>FormattedTextScreen</a:t>
            </a:r>
            <a:r>
              <a:rPr lang="en-US" sz="1800" b="1" dirty="0" smtClean="0">
                <a:solidFill>
                  <a:srgbClr val="FF0000"/>
                </a:solidFill>
              </a:rPr>
              <a:t> (UI) </a:t>
            </a:r>
          </a:p>
          <a:p>
            <a:r>
              <a:rPr lang="en-US" sz="1800" b="1" dirty="0" smtClean="0">
                <a:solidFill>
                  <a:srgbClr val="FF0000"/>
                </a:solidFill>
              </a:rPr>
              <a:t>•  </a:t>
            </a:r>
            <a:r>
              <a:rPr lang="en-US" sz="1800" b="1" dirty="0" err="1" smtClean="0">
                <a:solidFill>
                  <a:srgbClr val="FF0000"/>
                </a:solidFill>
              </a:rPr>
              <a:t>ImageScreen</a:t>
            </a:r>
            <a:r>
              <a:rPr lang="en-US" sz="1800" b="1" dirty="0" smtClean="0">
                <a:solidFill>
                  <a:srgbClr val="FF0000"/>
                </a:solidFill>
              </a:rPr>
              <a:t> (UI) </a:t>
            </a:r>
            <a:endParaRPr lang="zh-CN" altLang="en-US" sz="1800" b="1" dirty="0" smtClean="0">
              <a:solidFill>
                <a:srgbClr val="FF0000"/>
              </a:solidFill>
            </a:endParaRPr>
          </a:p>
          <a:p>
            <a:endParaRPr lang="zh-CN" altLang="en-US" dirty="0"/>
          </a:p>
        </p:txBody>
      </p:sp>
      <p:sp>
        <p:nvSpPr>
          <p:cNvPr id="3" name="TextBox 2"/>
          <p:cNvSpPr txBox="1"/>
          <p:nvPr/>
        </p:nvSpPr>
        <p:spPr>
          <a:xfrm>
            <a:off x="4714876" y="2357430"/>
            <a:ext cx="5143568" cy="2031325"/>
          </a:xfrm>
          <a:prstGeom prst="rect">
            <a:avLst/>
          </a:prstGeom>
          <a:noFill/>
        </p:spPr>
        <p:txBody>
          <a:bodyPr wrap="square" rtlCol="0">
            <a:spAutoFit/>
          </a:bodyPr>
          <a:lstStyle/>
          <a:p>
            <a:r>
              <a:rPr lang="en-US" sz="1800" b="1" dirty="0" smtClean="0"/>
              <a:t>T2X: </a:t>
            </a:r>
            <a:endParaRPr lang="en-US" sz="1800" dirty="0" smtClean="0"/>
          </a:p>
          <a:p>
            <a:r>
              <a:rPr lang="en-US" sz="1800" dirty="0" smtClean="0"/>
              <a:t>•  </a:t>
            </a:r>
            <a:r>
              <a:rPr lang="en-US" sz="1800" dirty="0" err="1" smtClean="0"/>
              <a:t>TextMenu</a:t>
            </a:r>
            <a:r>
              <a:rPr lang="en-US" sz="1800" dirty="0" smtClean="0"/>
              <a:t> (UI) </a:t>
            </a:r>
            <a:endParaRPr lang="zh-CN" altLang="en-US" sz="1800" dirty="0" smtClean="0"/>
          </a:p>
          <a:p>
            <a:r>
              <a:rPr lang="en-US" sz="1800" dirty="0" smtClean="0"/>
              <a:t>•  </a:t>
            </a:r>
            <a:r>
              <a:rPr lang="en-US" sz="1800" dirty="0" err="1" smtClean="0"/>
              <a:t>TextScreen</a:t>
            </a:r>
            <a:r>
              <a:rPr lang="en-US" sz="1800" dirty="0" smtClean="0"/>
              <a:t> (UI) </a:t>
            </a:r>
            <a:endParaRPr lang="zh-CN" altLang="en-US" sz="1800" dirty="0" smtClean="0"/>
          </a:p>
          <a:p>
            <a:r>
              <a:rPr lang="en-US" sz="1800" dirty="0" smtClean="0"/>
              <a:t>•  </a:t>
            </a:r>
            <a:r>
              <a:rPr lang="en-US" sz="1800" dirty="0" err="1" smtClean="0"/>
              <a:t>InputScreen</a:t>
            </a:r>
            <a:r>
              <a:rPr lang="en-US" sz="1800" dirty="0" smtClean="0"/>
              <a:t> (UI) </a:t>
            </a:r>
            <a:endParaRPr lang="zh-CN" altLang="en-US" sz="1800" dirty="0" smtClean="0"/>
          </a:p>
          <a:p>
            <a:r>
              <a:rPr lang="en-US" sz="1800" dirty="0" smtClean="0"/>
              <a:t>•  </a:t>
            </a:r>
            <a:r>
              <a:rPr lang="en-US" sz="1800" dirty="0" err="1" smtClean="0"/>
              <a:t>PhoneExecute</a:t>
            </a:r>
            <a:r>
              <a:rPr lang="en-US" sz="1800" dirty="0" smtClean="0"/>
              <a:t> (non UI)       </a:t>
            </a:r>
            <a:endParaRPr lang="zh-CN" altLang="en-US" sz="1800" dirty="0" smtClean="0"/>
          </a:p>
          <a:p>
            <a:r>
              <a:rPr lang="en-US" sz="1800" b="1" dirty="0" smtClean="0">
                <a:solidFill>
                  <a:schemeClr val="tx2"/>
                </a:solidFill>
              </a:rPr>
              <a:t>•  </a:t>
            </a:r>
            <a:r>
              <a:rPr lang="en-US" sz="1800" b="1" dirty="0" err="1" smtClean="0">
                <a:solidFill>
                  <a:schemeClr val="tx2"/>
                </a:solidFill>
              </a:rPr>
              <a:t>PhoneConfiguration</a:t>
            </a:r>
            <a:r>
              <a:rPr lang="en-US" sz="1800" b="1" dirty="0" smtClean="0">
                <a:solidFill>
                  <a:schemeClr val="tx2"/>
                </a:solidFill>
              </a:rPr>
              <a:t> (non UI)</a:t>
            </a:r>
            <a:endParaRPr lang="zh-CN" altLang="en-US" sz="1800" b="1" dirty="0" smtClean="0">
              <a:solidFill>
                <a:schemeClr val="tx2"/>
              </a:solidFill>
            </a:endParaRPr>
          </a:p>
          <a:p>
            <a:r>
              <a:rPr lang="en-US" sz="1800" dirty="0" smtClean="0"/>
              <a:t>•  </a:t>
            </a:r>
            <a:r>
              <a:rPr lang="en-US" sz="1800" dirty="0" err="1" smtClean="0"/>
              <a:t>PhoneStatus</a:t>
            </a:r>
            <a:r>
              <a:rPr lang="en-US" sz="1800" dirty="0" smtClean="0"/>
              <a:t> (non UI)</a:t>
            </a:r>
          </a:p>
        </p:txBody>
      </p:sp>
      <p:sp>
        <p:nvSpPr>
          <p:cNvPr id="4" name="TextBox 3"/>
          <p:cNvSpPr txBox="1"/>
          <p:nvPr/>
        </p:nvSpPr>
        <p:spPr>
          <a:xfrm>
            <a:off x="571472" y="1428736"/>
            <a:ext cx="6064545" cy="461665"/>
          </a:xfrm>
          <a:prstGeom prst="rect">
            <a:avLst/>
          </a:prstGeom>
          <a:noFill/>
        </p:spPr>
        <p:txBody>
          <a:bodyPr wrap="none" rtlCol="0">
            <a:spAutoFit/>
          </a:bodyPr>
          <a:lstStyle/>
          <a:p>
            <a:r>
              <a:rPr lang="en-US" altLang="zh-CN" sz="2400" b="1" dirty="0" smtClean="0"/>
              <a:t>XML Object which Push XML supported</a:t>
            </a:r>
            <a:r>
              <a:rPr lang="en-US" altLang="zh-CN" sz="2400" dirty="0" smtClean="0"/>
              <a:t>:</a:t>
            </a:r>
            <a:endParaRPr lang="zh-CN" altLang="en-US" sz="2400" dirty="0"/>
          </a:p>
        </p:txBody>
      </p:sp>
      <p:sp>
        <p:nvSpPr>
          <p:cNvPr id="5" name="TextBox 4"/>
          <p:cNvSpPr txBox="1">
            <a:spLocks noChangeArrowheads="1"/>
          </p:cNvSpPr>
          <p:nvPr/>
        </p:nvSpPr>
        <p:spPr bwMode="auto">
          <a:xfrm>
            <a:off x="-2357486" y="0"/>
            <a:ext cx="9358378" cy="553998"/>
          </a:xfrm>
          <a:prstGeom prst="rect">
            <a:avLst/>
          </a:prstGeom>
          <a:noFill/>
          <a:ln w="9525">
            <a:noFill/>
            <a:miter lim="800000"/>
            <a:headEnd/>
            <a:tailEnd/>
          </a:ln>
        </p:spPr>
        <p:txBody>
          <a:bodyPr wrap="square">
            <a:spAutoFit/>
          </a:bodyPr>
          <a:lstStyle/>
          <a:p>
            <a:pPr algn="ctr"/>
            <a:r>
              <a:rPr lang="en-US" altLang="zh-CN" sz="3000" b="1" dirty="0" smtClean="0">
                <a:solidFill>
                  <a:schemeClr val="bg1"/>
                </a:solidFill>
                <a:latin typeface="Tahoma" pitchFamily="34" charset="0"/>
              </a:rPr>
              <a:t>Push XML instruction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7" end="7"/>
                                            </p:txEl>
                                          </p:spTgt>
                                        </p:tgtEl>
                                        <p:attrNameLst>
                                          <p:attrName>style.visibility</p:attrName>
                                        </p:attrNameLst>
                                      </p:cBhvr>
                                      <p:to>
                                        <p:strVal val="visible"/>
                                      </p:to>
                                    </p:set>
                                    <p:animEffect transition="in" filter="blinds(horizontal)">
                                      <p:cBhvr>
                                        <p:cTn id="7" dur="500"/>
                                        <p:tgtEl>
                                          <p:spTgt spid="2">
                                            <p:txEl>
                                              <p:pRg st="7" end="7"/>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
                                            <p:txEl>
                                              <p:pRg st="8" end="8"/>
                                            </p:txEl>
                                          </p:spTgt>
                                        </p:tgtEl>
                                        <p:attrNameLst>
                                          <p:attrName>style.visibility</p:attrName>
                                        </p:attrNameLst>
                                      </p:cBhvr>
                                      <p:to>
                                        <p:strVal val="visible"/>
                                      </p:to>
                                    </p:set>
                                    <p:animEffect transition="in" filter="blinds(horizontal)">
                                      <p:cBhvr>
                                        <p:cTn id="10"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28662" y="1357298"/>
            <a:ext cx="4572085" cy="461665"/>
          </a:xfrm>
          <a:prstGeom prst="rect">
            <a:avLst/>
          </a:prstGeom>
          <a:noFill/>
        </p:spPr>
        <p:txBody>
          <a:bodyPr wrap="none" rtlCol="0">
            <a:spAutoFit/>
          </a:bodyPr>
          <a:lstStyle/>
          <a:p>
            <a:r>
              <a:rPr lang="en-US" sz="2400" b="1" dirty="0" err="1" smtClean="0"/>
              <a:t>PhoneConfiguration</a:t>
            </a:r>
            <a:r>
              <a:rPr lang="en-US" altLang="zh-CN" sz="2400" b="1" dirty="0" smtClean="0"/>
              <a:t> </a:t>
            </a:r>
            <a:r>
              <a:rPr lang="en-US" sz="2400" b="1" dirty="0" smtClean="0"/>
              <a:t>(non UI) </a:t>
            </a:r>
            <a:r>
              <a:rPr lang="en-US" altLang="zh-CN" sz="2400" b="1" dirty="0" smtClean="0">
                <a:solidFill>
                  <a:schemeClr val="tx2"/>
                </a:solidFill>
              </a:rPr>
              <a:t>:</a:t>
            </a:r>
            <a:endParaRPr lang="zh-CN" altLang="en-US" sz="2400" dirty="0"/>
          </a:p>
        </p:txBody>
      </p:sp>
      <p:sp>
        <p:nvSpPr>
          <p:cNvPr id="3" name="TextBox 2"/>
          <p:cNvSpPr txBox="1"/>
          <p:nvPr/>
        </p:nvSpPr>
        <p:spPr>
          <a:xfrm>
            <a:off x="1000100" y="2000240"/>
            <a:ext cx="1851789" cy="1323439"/>
          </a:xfrm>
          <a:prstGeom prst="rect">
            <a:avLst/>
          </a:prstGeom>
          <a:noFill/>
        </p:spPr>
        <p:txBody>
          <a:bodyPr wrap="none" rtlCol="0">
            <a:spAutoFit/>
          </a:bodyPr>
          <a:lstStyle/>
          <a:p>
            <a:r>
              <a:rPr lang="en-US" sz="2000" b="1" dirty="0" smtClean="0"/>
              <a:t>T3XG</a:t>
            </a:r>
            <a:r>
              <a:rPr lang="en-US" altLang="zh-CN" sz="2000" b="1" dirty="0" smtClean="0"/>
              <a:t>/VP530</a:t>
            </a:r>
            <a:r>
              <a:rPr lang="en-US" sz="2000" b="1" dirty="0" smtClean="0"/>
              <a:t>: </a:t>
            </a:r>
            <a:endParaRPr lang="zh-CN" altLang="en-US" sz="2000" b="1" dirty="0" smtClean="0"/>
          </a:p>
          <a:p>
            <a:r>
              <a:rPr lang="en-US" altLang="zh-CN" sz="2000" dirty="0" smtClean="0"/>
              <a:t>Line Key </a:t>
            </a:r>
          </a:p>
          <a:p>
            <a:r>
              <a:rPr lang="en-US" altLang="zh-CN" sz="2000" dirty="0" smtClean="0"/>
              <a:t>DSS Key </a:t>
            </a:r>
          </a:p>
          <a:p>
            <a:r>
              <a:rPr lang="en-US" altLang="zh-CN" sz="2000" dirty="0" smtClean="0"/>
              <a:t>EXT Key </a:t>
            </a:r>
            <a:endParaRPr lang="zh-CN" altLang="en-US" sz="2000" dirty="0"/>
          </a:p>
        </p:txBody>
      </p:sp>
      <p:sp>
        <p:nvSpPr>
          <p:cNvPr id="4" name="矩形 3"/>
          <p:cNvSpPr/>
          <p:nvPr/>
        </p:nvSpPr>
        <p:spPr>
          <a:xfrm>
            <a:off x="3786182" y="2000240"/>
            <a:ext cx="4112023" cy="3724096"/>
          </a:xfrm>
          <a:prstGeom prst="rect">
            <a:avLst/>
          </a:prstGeom>
        </p:spPr>
        <p:txBody>
          <a:bodyPr wrap="none">
            <a:spAutoFit/>
          </a:bodyPr>
          <a:lstStyle/>
          <a:p>
            <a:r>
              <a:rPr lang="en-US" altLang="zh-CN" sz="2000" b="1" dirty="0" smtClean="0"/>
              <a:t>T2X(almost all of configuration):</a:t>
            </a:r>
          </a:p>
          <a:p>
            <a:r>
              <a:rPr lang="en-US" altLang="zh-CN" sz="2000" dirty="0" smtClean="0"/>
              <a:t>Line Key</a:t>
            </a:r>
          </a:p>
          <a:p>
            <a:r>
              <a:rPr lang="en-US" altLang="zh-CN" sz="2000" dirty="0" smtClean="0"/>
              <a:t>DSS Key </a:t>
            </a:r>
          </a:p>
          <a:p>
            <a:r>
              <a:rPr lang="en-US" altLang="zh-CN" sz="2000" dirty="0" smtClean="0"/>
              <a:t>EXT Key </a:t>
            </a:r>
          </a:p>
          <a:p>
            <a:r>
              <a:rPr lang="en-US" altLang="zh-CN" sz="2000" dirty="0" smtClean="0">
                <a:solidFill>
                  <a:srgbClr val="FF0000"/>
                </a:solidFill>
              </a:rPr>
              <a:t>Account</a:t>
            </a:r>
            <a:endParaRPr lang="en-US" altLang="zh-CN" sz="2000" dirty="0" smtClean="0"/>
          </a:p>
          <a:p>
            <a:r>
              <a:rPr lang="en-US" altLang="zh-CN" sz="2000" dirty="0" smtClean="0">
                <a:solidFill>
                  <a:srgbClr val="FF0000"/>
                </a:solidFill>
              </a:rPr>
              <a:t>LDAP </a:t>
            </a:r>
          </a:p>
          <a:p>
            <a:r>
              <a:rPr lang="en-US" altLang="zh-CN" sz="2000" dirty="0" err="1" smtClean="0">
                <a:solidFill>
                  <a:srgbClr val="FF0000"/>
                </a:solidFill>
              </a:rPr>
              <a:t>ActionURL</a:t>
            </a:r>
            <a:endParaRPr lang="en-US" altLang="zh-CN" sz="2000" dirty="0" smtClean="0">
              <a:solidFill>
                <a:srgbClr val="FF0000"/>
              </a:solidFill>
            </a:endParaRPr>
          </a:p>
          <a:p>
            <a:r>
              <a:rPr lang="en-US" altLang="zh-CN" sz="2000" dirty="0" smtClean="0">
                <a:solidFill>
                  <a:srgbClr val="FF0000"/>
                </a:solidFill>
              </a:rPr>
              <a:t>Forward</a:t>
            </a:r>
          </a:p>
          <a:p>
            <a:r>
              <a:rPr lang="en-US" altLang="zh-CN" sz="2000" b="1" dirty="0" smtClean="0">
                <a:solidFill>
                  <a:srgbClr val="FF0000"/>
                </a:solidFill>
              </a:rPr>
              <a:t>      .</a:t>
            </a:r>
          </a:p>
          <a:p>
            <a:r>
              <a:rPr lang="en-US" sz="2000" b="1" dirty="0" smtClean="0">
                <a:solidFill>
                  <a:srgbClr val="FF0000"/>
                </a:solidFill>
              </a:rPr>
              <a:t>      </a:t>
            </a:r>
            <a:r>
              <a:rPr lang="en-US" altLang="zh-CN" sz="2000" b="1" dirty="0" smtClean="0">
                <a:solidFill>
                  <a:srgbClr val="FF0000"/>
                </a:solidFill>
              </a:rPr>
              <a:t>.</a:t>
            </a:r>
          </a:p>
          <a:p>
            <a:r>
              <a:rPr lang="en-US" sz="2000" b="1" dirty="0" smtClean="0">
                <a:solidFill>
                  <a:srgbClr val="FF0000"/>
                </a:solidFill>
              </a:rPr>
              <a:t>      </a:t>
            </a:r>
            <a:r>
              <a:rPr lang="en-US" altLang="zh-CN" sz="2000" b="1" dirty="0" smtClean="0">
                <a:solidFill>
                  <a:srgbClr val="FF0000"/>
                </a:solidFill>
              </a:rPr>
              <a:t>.</a:t>
            </a:r>
            <a:endParaRPr lang="en-US" sz="2000" b="1" dirty="0" smtClean="0">
              <a:solidFill>
                <a:srgbClr val="FF0000"/>
              </a:solidFill>
            </a:endParaRPr>
          </a:p>
          <a:p>
            <a:r>
              <a:rPr lang="en-US" b="1" dirty="0" smtClean="0"/>
              <a:t> </a:t>
            </a:r>
            <a:endParaRPr lang="en-US" dirty="0" smtClean="0"/>
          </a:p>
        </p:txBody>
      </p:sp>
      <p:sp>
        <p:nvSpPr>
          <p:cNvPr id="7" name="TextBox 6"/>
          <p:cNvSpPr txBox="1">
            <a:spLocks noChangeArrowheads="1"/>
          </p:cNvSpPr>
          <p:nvPr/>
        </p:nvSpPr>
        <p:spPr bwMode="auto">
          <a:xfrm>
            <a:off x="-2643238" y="0"/>
            <a:ext cx="9358378" cy="553998"/>
          </a:xfrm>
          <a:prstGeom prst="rect">
            <a:avLst/>
          </a:prstGeom>
          <a:noFill/>
          <a:ln w="9525">
            <a:noFill/>
            <a:miter lim="800000"/>
            <a:headEnd/>
            <a:tailEnd/>
          </a:ln>
        </p:spPr>
        <p:txBody>
          <a:bodyPr wrap="square">
            <a:spAutoFit/>
          </a:bodyPr>
          <a:lstStyle/>
          <a:p>
            <a:pPr algn="ctr"/>
            <a:r>
              <a:rPr lang="en-US" altLang="zh-CN" sz="3000" b="1" dirty="0" err="1" smtClean="0">
                <a:solidFill>
                  <a:schemeClr val="bg1"/>
                </a:solidFill>
                <a:latin typeface="Tahoma" pitchFamily="34" charset="0"/>
              </a:rPr>
              <a:t>PhoneConfiguratio</a:t>
            </a:r>
            <a:endParaRPr lang="en-US" altLang="zh-CN" sz="3000" b="1" dirty="0" smtClean="0">
              <a:solidFill>
                <a:schemeClr val="bg1"/>
              </a:solidFill>
              <a:latin typeface="Tahoma" pitchFamily="34" charset="0"/>
            </a:endParaRPr>
          </a:p>
        </p:txBody>
      </p:sp>
      <p:pic>
        <p:nvPicPr>
          <p:cNvPr id="1028" name="Picture 4">
            <a:hlinkClick r:id="rId3"/>
          </p:cNvPr>
          <p:cNvPicPr>
            <a:picLocks noChangeAspect="1" noChangeArrowheads="1"/>
          </p:cNvPicPr>
          <p:nvPr/>
        </p:nvPicPr>
        <p:blipFill>
          <a:blip r:embed="rId4"/>
          <a:srcRect/>
          <a:stretch>
            <a:fillRect/>
          </a:stretch>
        </p:blipFill>
        <p:spPr bwMode="auto">
          <a:xfrm>
            <a:off x="1071538" y="3643314"/>
            <a:ext cx="1214446" cy="1069241"/>
          </a:xfrm>
          <a:prstGeom prst="rect">
            <a:avLst/>
          </a:prstGeom>
          <a:noFill/>
          <a:ln w="9525">
            <a:noFill/>
            <a:miter lim="800000"/>
            <a:headEnd/>
            <a:tailEnd/>
          </a:ln>
          <a:effectLst/>
        </p:spPr>
      </p:pic>
      <p:pic>
        <p:nvPicPr>
          <p:cNvPr id="1031" name="Picture 7">
            <a:hlinkClick r:id="rId5"/>
          </p:cNvPr>
          <p:cNvPicPr>
            <a:picLocks noChangeAspect="1" noChangeArrowheads="1"/>
          </p:cNvPicPr>
          <p:nvPr/>
        </p:nvPicPr>
        <p:blipFill>
          <a:blip r:embed="rId6"/>
          <a:srcRect/>
          <a:stretch>
            <a:fillRect/>
          </a:stretch>
        </p:blipFill>
        <p:spPr bwMode="auto">
          <a:xfrm>
            <a:off x="3857620" y="5572140"/>
            <a:ext cx="1192704" cy="57150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1857420" y="0"/>
            <a:ext cx="9358378" cy="553998"/>
          </a:xfrm>
          <a:prstGeom prst="rect">
            <a:avLst/>
          </a:prstGeom>
          <a:noFill/>
          <a:ln w="9525">
            <a:noFill/>
            <a:miter lim="800000"/>
            <a:headEnd/>
            <a:tailEnd/>
          </a:ln>
        </p:spPr>
        <p:txBody>
          <a:bodyPr wrap="square">
            <a:spAutoFit/>
          </a:bodyPr>
          <a:lstStyle/>
          <a:p>
            <a:pPr algn="ctr"/>
            <a:r>
              <a:rPr lang="en-US" altLang="zh-CN" sz="3000" b="1" dirty="0" smtClean="0">
                <a:solidFill>
                  <a:schemeClr val="bg1"/>
                </a:solidFill>
                <a:latin typeface="Tahoma" pitchFamily="34" charset="0"/>
              </a:rPr>
              <a:t>Setting up Push XML server </a:t>
            </a:r>
          </a:p>
        </p:txBody>
      </p:sp>
      <p:sp>
        <p:nvSpPr>
          <p:cNvPr id="6" name="TextBox 5"/>
          <p:cNvSpPr txBox="1"/>
          <p:nvPr/>
        </p:nvSpPr>
        <p:spPr>
          <a:xfrm>
            <a:off x="1785918" y="1428736"/>
            <a:ext cx="4241867" cy="400110"/>
          </a:xfrm>
          <a:prstGeom prst="rect">
            <a:avLst/>
          </a:prstGeom>
          <a:noFill/>
        </p:spPr>
        <p:txBody>
          <a:bodyPr wrap="none" rtlCol="0">
            <a:spAutoFit/>
          </a:bodyPr>
          <a:lstStyle/>
          <a:p>
            <a:r>
              <a:rPr lang="en-US" altLang="zh-CN" sz="2000" b="1" dirty="0" smtClean="0"/>
              <a:t>How to Install a Demo Push XML:</a:t>
            </a:r>
            <a:endParaRPr lang="zh-CN" altLang="en-US" sz="2000" b="1" dirty="0"/>
          </a:p>
        </p:txBody>
      </p:sp>
      <p:pic>
        <p:nvPicPr>
          <p:cNvPr id="2052" name="Picture 4">
            <a:hlinkClick r:id="rId3" invalidUrl="ftp://nicole:6br6pcyl@ftp.yealink.com/YUK/Set up a Push XML server .zip"/>
          </p:cNvPr>
          <p:cNvPicPr>
            <a:picLocks noChangeAspect="1" noChangeArrowheads="1"/>
          </p:cNvPicPr>
          <p:nvPr/>
        </p:nvPicPr>
        <p:blipFill>
          <a:blip r:embed="rId4"/>
          <a:srcRect/>
          <a:stretch>
            <a:fillRect/>
          </a:stretch>
        </p:blipFill>
        <p:spPr bwMode="auto">
          <a:xfrm>
            <a:off x="2928926" y="2571744"/>
            <a:ext cx="2732504" cy="64294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p:cNvSpPr txBox="1">
            <a:spLocks noChangeArrowheads="1"/>
          </p:cNvSpPr>
          <p:nvPr/>
        </p:nvSpPr>
        <p:spPr bwMode="auto">
          <a:xfrm>
            <a:off x="-1285916" y="0"/>
            <a:ext cx="9358378" cy="553998"/>
          </a:xfrm>
          <a:prstGeom prst="rect">
            <a:avLst/>
          </a:prstGeom>
          <a:noFill/>
          <a:ln w="9525">
            <a:noFill/>
            <a:miter lim="800000"/>
            <a:headEnd/>
            <a:tailEnd/>
          </a:ln>
        </p:spPr>
        <p:txBody>
          <a:bodyPr wrap="square">
            <a:spAutoFit/>
          </a:bodyPr>
          <a:lstStyle/>
          <a:p>
            <a:pPr algn="ctr"/>
            <a:r>
              <a:rPr lang="en-US" altLang="zh-CN" sz="3000" b="1" dirty="0" smtClean="0">
                <a:solidFill>
                  <a:schemeClr val="bg1"/>
                </a:solidFill>
                <a:latin typeface="Tahoma" pitchFamily="34" charset="0"/>
              </a:rPr>
              <a:t>Configuring Push XML on phone</a:t>
            </a:r>
          </a:p>
        </p:txBody>
      </p:sp>
      <p:sp>
        <p:nvSpPr>
          <p:cNvPr id="3" name="TextBox 2"/>
          <p:cNvSpPr txBox="1"/>
          <p:nvPr/>
        </p:nvSpPr>
        <p:spPr>
          <a:xfrm>
            <a:off x="5072066" y="3857628"/>
            <a:ext cx="2955746" cy="584775"/>
          </a:xfrm>
          <a:prstGeom prst="rect">
            <a:avLst/>
          </a:prstGeom>
          <a:noFill/>
        </p:spPr>
        <p:txBody>
          <a:bodyPr wrap="none" rtlCol="0">
            <a:spAutoFit/>
          </a:bodyPr>
          <a:lstStyle/>
          <a:p>
            <a:r>
              <a:rPr lang="en-US" altLang="zh-CN" b="1" dirty="0" smtClean="0"/>
              <a:t>Web setting interface(T2X) :</a:t>
            </a:r>
            <a:r>
              <a:rPr lang="en-US" b="1" dirty="0" smtClean="0"/>
              <a:t> </a:t>
            </a:r>
          </a:p>
          <a:p>
            <a:r>
              <a:rPr lang="en-US" dirty="0" err="1" smtClean="0"/>
              <a:t>Phone</a:t>
            </a:r>
            <a:r>
              <a:rPr lang="en-US" altLang="zh-CN" dirty="0" err="1" smtClean="0">
                <a:sym typeface="Wingdings" pitchFamily="2" charset="2"/>
              </a:rPr>
              <a:t></a:t>
            </a:r>
            <a:r>
              <a:rPr lang="en-US" dirty="0" err="1" smtClean="0"/>
              <a:t>Features</a:t>
            </a:r>
            <a:endParaRPr lang="zh-CN" altLang="en-US" dirty="0"/>
          </a:p>
        </p:txBody>
      </p:sp>
      <p:sp>
        <p:nvSpPr>
          <p:cNvPr id="7" name="矩形 6"/>
          <p:cNvSpPr/>
          <p:nvPr/>
        </p:nvSpPr>
        <p:spPr>
          <a:xfrm>
            <a:off x="4922973" y="1643050"/>
            <a:ext cx="4221027" cy="830997"/>
          </a:xfrm>
          <a:prstGeom prst="rect">
            <a:avLst/>
          </a:prstGeom>
        </p:spPr>
        <p:txBody>
          <a:bodyPr wrap="none">
            <a:spAutoFit/>
          </a:bodyPr>
          <a:lstStyle/>
          <a:p>
            <a:r>
              <a:rPr lang="en-US" altLang="zh-CN" b="1" dirty="0" smtClean="0"/>
              <a:t>Web setting interface(T3XG) :</a:t>
            </a:r>
          </a:p>
          <a:p>
            <a:r>
              <a:rPr lang="en-US" altLang="zh-CN" dirty="0" err="1" smtClean="0"/>
              <a:t>Phone</a:t>
            </a:r>
            <a:r>
              <a:rPr lang="en-US" altLang="zh-CN" dirty="0" err="1" smtClean="0">
                <a:sym typeface="Wingdings" pitchFamily="2" charset="2"/>
              </a:rPr>
              <a:t>Features</a:t>
            </a:r>
            <a:r>
              <a:rPr lang="en-US" dirty="0" err="1" smtClean="0"/>
              <a:t>Remote</a:t>
            </a:r>
            <a:r>
              <a:rPr lang="en-US" dirty="0" smtClean="0"/>
              <a:t> Control Security</a:t>
            </a:r>
            <a:endParaRPr lang="en-US" altLang="zh-CN" dirty="0" smtClean="0"/>
          </a:p>
          <a:p>
            <a:r>
              <a:rPr lang="en-US" b="1" dirty="0" smtClean="0"/>
              <a:t> </a:t>
            </a:r>
          </a:p>
        </p:txBody>
      </p:sp>
      <p:pic>
        <p:nvPicPr>
          <p:cNvPr id="3076" name="Picture 4"/>
          <p:cNvPicPr>
            <a:picLocks noChangeAspect="1" noChangeArrowheads="1"/>
          </p:cNvPicPr>
          <p:nvPr/>
        </p:nvPicPr>
        <p:blipFill>
          <a:blip r:embed="rId3"/>
          <a:srcRect/>
          <a:stretch>
            <a:fillRect/>
          </a:stretch>
        </p:blipFill>
        <p:spPr bwMode="auto">
          <a:xfrm>
            <a:off x="4994411" y="2285992"/>
            <a:ext cx="3648075" cy="1285875"/>
          </a:xfrm>
          <a:prstGeom prst="rect">
            <a:avLst/>
          </a:prstGeom>
          <a:noFill/>
          <a:ln w="9525">
            <a:noFill/>
            <a:miter lim="800000"/>
            <a:headEnd/>
            <a:tailEnd/>
          </a:ln>
          <a:effectLst/>
        </p:spPr>
      </p:pic>
      <p:pic>
        <p:nvPicPr>
          <p:cNvPr id="3077" name="Picture 5"/>
          <p:cNvPicPr>
            <a:picLocks noChangeAspect="1" noChangeArrowheads="1"/>
          </p:cNvPicPr>
          <p:nvPr/>
        </p:nvPicPr>
        <p:blipFill>
          <a:blip r:embed="rId4"/>
          <a:srcRect/>
          <a:stretch>
            <a:fillRect/>
          </a:stretch>
        </p:blipFill>
        <p:spPr bwMode="auto">
          <a:xfrm>
            <a:off x="5143504" y="4500570"/>
            <a:ext cx="3571900" cy="1705077"/>
          </a:xfrm>
          <a:prstGeom prst="rect">
            <a:avLst/>
          </a:prstGeom>
          <a:noFill/>
          <a:ln w="9525">
            <a:noFill/>
            <a:miter lim="800000"/>
            <a:headEnd/>
            <a:tailEnd/>
          </a:ln>
          <a:effectLst/>
        </p:spPr>
      </p:pic>
      <p:pic>
        <p:nvPicPr>
          <p:cNvPr id="3078" name="Picture 6"/>
          <p:cNvPicPr>
            <a:picLocks noChangeAspect="1" noChangeArrowheads="1"/>
          </p:cNvPicPr>
          <p:nvPr/>
        </p:nvPicPr>
        <p:blipFill>
          <a:blip r:embed="rId5"/>
          <a:srcRect/>
          <a:stretch>
            <a:fillRect/>
          </a:stretch>
        </p:blipFill>
        <p:spPr bwMode="auto">
          <a:xfrm>
            <a:off x="500034" y="1857364"/>
            <a:ext cx="4021582" cy="2000263"/>
          </a:xfrm>
          <a:prstGeom prst="rect">
            <a:avLst/>
          </a:prstGeom>
          <a:noFill/>
          <a:ln w="9525">
            <a:noFill/>
            <a:miter lim="800000"/>
            <a:headEnd/>
            <a:tailEnd/>
          </a:ln>
          <a:effectLst/>
        </p:spPr>
      </p:pic>
      <p:sp>
        <p:nvSpPr>
          <p:cNvPr id="11" name="矩形 10"/>
          <p:cNvSpPr/>
          <p:nvPr/>
        </p:nvSpPr>
        <p:spPr>
          <a:xfrm>
            <a:off x="500034" y="1214422"/>
            <a:ext cx="3136884" cy="830997"/>
          </a:xfrm>
          <a:prstGeom prst="rect">
            <a:avLst/>
          </a:prstGeom>
        </p:spPr>
        <p:txBody>
          <a:bodyPr wrap="none">
            <a:spAutoFit/>
          </a:bodyPr>
          <a:lstStyle/>
          <a:p>
            <a:r>
              <a:rPr lang="en-US" altLang="zh-CN" b="1" dirty="0" smtClean="0"/>
              <a:t>Web setting interface(VP530) :</a:t>
            </a:r>
          </a:p>
          <a:p>
            <a:r>
              <a:rPr lang="en-US" dirty="0" err="1" smtClean="0"/>
              <a:t>Phone</a:t>
            </a:r>
            <a:r>
              <a:rPr lang="en-US" altLang="zh-CN" dirty="0" err="1" smtClean="0">
                <a:sym typeface="Wingdings" pitchFamily="2" charset="2"/>
              </a:rPr>
              <a:t></a:t>
            </a:r>
            <a:r>
              <a:rPr lang="en-US" dirty="0" err="1" smtClean="0"/>
              <a:t>Features</a:t>
            </a:r>
            <a:endParaRPr lang="zh-CN" altLang="en-US" dirty="0" smtClean="0"/>
          </a:p>
          <a:p>
            <a:r>
              <a:rPr lang="en-US" b="1" dirty="0" smtClean="0"/>
              <a:t> </a:t>
            </a:r>
          </a:p>
        </p:txBody>
      </p:sp>
      <p:sp>
        <p:nvSpPr>
          <p:cNvPr id="9" name="TextBox 8"/>
          <p:cNvSpPr txBox="1"/>
          <p:nvPr/>
        </p:nvSpPr>
        <p:spPr>
          <a:xfrm>
            <a:off x="285720" y="4357694"/>
            <a:ext cx="4786346" cy="1815882"/>
          </a:xfrm>
          <a:prstGeom prst="rect">
            <a:avLst/>
          </a:prstGeom>
          <a:noFill/>
        </p:spPr>
        <p:txBody>
          <a:bodyPr wrap="square" rtlCol="0">
            <a:spAutoFit/>
          </a:bodyPr>
          <a:lstStyle/>
          <a:p>
            <a:r>
              <a:rPr lang="en-US" altLang="zh-CN" dirty="0" smtClean="0"/>
              <a:t>Push XML server configuration :</a:t>
            </a:r>
          </a:p>
          <a:p>
            <a:r>
              <a:rPr lang="en-US" altLang="zh-CN" dirty="0" smtClean="0"/>
              <a:t>1)Empty means that this phone can’t receive any   server ‘s request .</a:t>
            </a:r>
          </a:p>
          <a:p>
            <a:r>
              <a:rPr lang="en-US" altLang="zh-CN" dirty="0" smtClean="0"/>
              <a:t>2)You can enter the server address like below :</a:t>
            </a:r>
          </a:p>
          <a:p>
            <a:r>
              <a:rPr lang="en-US" altLang="zh-CN" dirty="0" smtClean="0"/>
              <a:t>    </a:t>
            </a:r>
            <a:r>
              <a:rPr lang="en-US" altLang="zh-CN" b="1" dirty="0" smtClean="0"/>
              <a:t>one server :</a:t>
            </a:r>
            <a:r>
              <a:rPr lang="en-US" altLang="zh-CN" dirty="0" smtClean="0"/>
              <a:t>10.2.1.12</a:t>
            </a:r>
          </a:p>
          <a:p>
            <a:r>
              <a:rPr lang="en-US" altLang="zh-CN" dirty="0" smtClean="0"/>
              <a:t>    </a:t>
            </a:r>
            <a:r>
              <a:rPr lang="en-US" altLang="zh-CN" b="1" dirty="0" smtClean="0"/>
              <a:t>more than one server(s) :</a:t>
            </a:r>
          </a:p>
          <a:p>
            <a:r>
              <a:rPr lang="en-US" altLang="zh-CN" dirty="0" smtClean="0"/>
              <a:t>    10.2.1.12</a:t>
            </a:r>
            <a:r>
              <a:rPr lang="en-US" altLang="zh-CN" dirty="0" smtClean="0">
                <a:solidFill>
                  <a:srgbClr val="FF0000"/>
                </a:solidFill>
              </a:rPr>
              <a:t>,</a:t>
            </a:r>
            <a:r>
              <a:rPr lang="en-US" altLang="zh-CN" dirty="0" smtClean="0"/>
              <a:t>10.3.2.14,10.4.2.12</a:t>
            </a:r>
            <a:endParaRPr lang="zh-CN" alt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3286180" y="0"/>
            <a:ext cx="9358378" cy="553998"/>
          </a:xfrm>
          <a:prstGeom prst="rect">
            <a:avLst/>
          </a:prstGeom>
          <a:noFill/>
          <a:ln w="9525">
            <a:noFill/>
            <a:miter lim="800000"/>
            <a:headEnd/>
            <a:tailEnd/>
          </a:ln>
        </p:spPr>
        <p:txBody>
          <a:bodyPr wrap="square">
            <a:spAutoFit/>
          </a:bodyPr>
          <a:lstStyle/>
          <a:p>
            <a:pPr algn="ctr"/>
            <a:r>
              <a:rPr lang="en-US" altLang="zh-CN" sz="3000" b="1" dirty="0" smtClean="0">
                <a:solidFill>
                  <a:schemeClr val="bg1"/>
                </a:solidFill>
                <a:latin typeface="Tahoma" pitchFamily="34" charset="0"/>
              </a:rPr>
              <a:t>Documents</a:t>
            </a:r>
          </a:p>
        </p:txBody>
      </p:sp>
      <p:sp>
        <p:nvSpPr>
          <p:cNvPr id="4" name="TextBox 3"/>
          <p:cNvSpPr txBox="1"/>
          <p:nvPr/>
        </p:nvSpPr>
        <p:spPr>
          <a:xfrm>
            <a:off x="714348" y="1500174"/>
            <a:ext cx="4217821" cy="4154984"/>
          </a:xfrm>
          <a:prstGeom prst="rect">
            <a:avLst/>
          </a:prstGeom>
          <a:noFill/>
        </p:spPr>
        <p:txBody>
          <a:bodyPr wrap="none" rtlCol="0">
            <a:spAutoFit/>
          </a:bodyPr>
          <a:lstStyle/>
          <a:p>
            <a:r>
              <a:rPr lang="en-US" altLang="zh-CN" sz="2400" b="1" dirty="0" smtClean="0"/>
              <a:t>T2X :XML Browser</a:t>
            </a:r>
          </a:p>
          <a:p>
            <a:endParaRPr lang="en-US" altLang="zh-CN" sz="2400" b="1" dirty="0" smtClean="0"/>
          </a:p>
          <a:p>
            <a:endParaRPr lang="en-US" altLang="zh-CN" sz="2400" b="1" dirty="0" smtClean="0"/>
          </a:p>
          <a:p>
            <a:r>
              <a:rPr lang="en-US" altLang="zh-CN" sz="2400" b="1" dirty="0" smtClean="0"/>
              <a:t>T3XG/VP530 :XML Browser</a:t>
            </a:r>
          </a:p>
          <a:p>
            <a:endParaRPr lang="en-US" altLang="zh-CN" sz="2400" b="1" dirty="0" smtClean="0"/>
          </a:p>
          <a:p>
            <a:endParaRPr lang="en-US" altLang="zh-CN" sz="2400" b="1" dirty="0" smtClean="0"/>
          </a:p>
          <a:p>
            <a:r>
              <a:rPr lang="en-US" altLang="zh-CN" sz="2400" b="1" dirty="0" smtClean="0"/>
              <a:t>T2X/T3XG/VP530 :Push </a:t>
            </a:r>
            <a:r>
              <a:rPr lang="en-US" altLang="zh-CN" sz="2400" b="1" dirty="0" err="1" smtClean="0"/>
              <a:t>XMl</a:t>
            </a:r>
            <a:endParaRPr lang="en-US" altLang="zh-CN" sz="2400" b="1" dirty="0" smtClean="0"/>
          </a:p>
          <a:p>
            <a:endParaRPr lang="en-US" altLang="zh-CN" sz="2400" b="1" dirty="0" smtClean="0"/>
          </a:p>
          <a:p>
            <a:endParaRPr lang="en-US" altLang="zh-CN" sz="2400" b="1" dirty="0" smtClean="0"/>
          </a:p>
          <a:p>
            <a:endParaRPr lang="en-US" altLang="zh-CN" sz="2400" b="1" dirty="0" smtClean="0"/>
          </a:p>
          <a:p>
            <a:endParaRPr lang="zh-CN" altLang="en-US" sz="2400" b="1" dirty="0"/>
          </a:p>
        </p:txBody>
      </p:sp>
      <p:pic>
        <p:nvPicPr>
          <p:cNvPr id="4102" name="Picture 6">
            <a:hlinkClick r:id="rId3" invalidUrl="ftp://nicole:6br6pcyl@ftp.yealink.com/YUK/Yealink XML Brwoser configuration Guide for T2X.zip"/>
          </p:cNvPr>
          <p:cNvPicPr>
            <a:picLocks noChangeAspect="1" noChangeArrowheads="1"/>
          </p:cNvPicPr>
          <p:nvPr/>
        </p:nvPicPr>
        <p:blipFill>
          <a:blip r:embed="rId4"/>
          <a:srcRect/>
          <a:stretch>
            <a:fillRect/>
          </a:stretch>
        </p:blipFill>
        <p:spPr bwMode="auto">
          <a:xfrm>
            <a:off x="4000496" y="1428736"/>
            <a:ext cx="3004290" cy="642942"/>
          </a:xfrm>
          <a:prstGeom prst="rect">
            <a:avLst/>
          </a:prstGeom>
          <a:noFill/>
          <a:ln w="9525">
            <a:noFill/>
            <a:miter lim="800000"/>
            <a:headEnd/>
            <a:tailEnd/>
          </a:ln>
          <a:effectLst/>
        </p:spPr>
      </p:pic>
      <p:pic>
        <p:nvPicPr>
          <p:cNvPr id="4103" name="Picture 7">
            <a:hlinkClick r:id="rId5" invalidUrl="ftp://nicole:6br6pcyl@ftp.yealink.com/YUK/XML Browser Developer's  Guide for Yealink SIP-T38G_SIP-T32G_VP530.zip"/>
          </p:cNvPr>
          <p:cNvPicPr>
            <a:picLocks noChangeAspect="1" noChangeArrowheads="1"/>
          </p:cNvPicPr>
          <p:nvPr/>
        </p:nvPicPr>
        <p:blipFill>
          <a:blip r:embed="rId6"/>
          <a:srcRect/>
          <a:stretch>
            <a:fillRect/>
          </a:stretch>
        </p:blipFill>
        <p:spPr bwMode="auto">
          <a:xfrm>
            <a:off x="4714876" y="2428868"/>
            <a:ext cx="4199617" cy="785818"/>
          </a:xfrm>
          <a:prstGeom prst="rect">
            <a:avLst/>
          </a:prstGeom>
          <a:noFill/>
          <a:ln w="9525">
            <a:noFill/>
            <a:miter lim="800000"/>
            <a:headEnd/>
            <a:tailEnd/>
          </a:ln>
          <a:effectLst/>
        </p:spPr>
      </p:pic>
      <p:pic>
        <p:nvPicPr>
          <p:cNvPr id="9" name="Picture 4">
            <a:hlinkClick r:id="rId7" invalidUrl="ftp://nicole:6br6pcyl@ftp.yealink.com/YUK/Set up a Push XML server .zip"/>
          </p:cNvPr>
          <p:cNvPicPr>
            <a:picLocks noChangeAspect="1" noChangeArrowheads="1"/>
          </p:cNvPicPr>
          <p:nvPr/>
        </p:nvPicPr>
        <p:blipFill>
          <a:blip r:embed="rId8"/>
          <a:srcRect/>
          <a:stretch>
            <a:fillRect/>
          </a:stretch>
        </p:blipFill>
        <p:spPr bwMode="auto">
          <a:xfrm>
            <a:off x="5500694" y="3643314"/>
            <a:ext cx="2732505" cy="64294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000100" y="2786058"/>
            <a:ext cx="8501122" cy="707886"/>
          </a:xfrm>
          <a:prstGeom prst="rect">
            <a:avLst/>
          </a:prstGeom>
        </p:spPr>
        <p:txBody>
          <a:bodyPr wrap="square">
            <a:spAutoFit/>
          </a:bodyPr>
          <a:lstStyle/>
          <a:p>
            <a:pPr marL="342900" indent="-342900" eaLnBrk="0" hangingPunct="0">
              <a:spcBef>
                <a:spcPct val="20000"/>
              </a:spcBef>
              <a:defRPr/>
            </a:pPr>
            <a:r>
              <a:rPr lang="en-US" altLang="zh-CN" sz="4000" b="1" dirty="0" smtClean="0">
                <a:solidFill>
                  <a:prstClr val="black"/>
                </a:solidFill>
                <a:effectLst>
                  <a:outerShdw blurRad="38100" dist="38100" dir="2700000" algn="tl">
                    <a:srgbClr val="C0C0C0"/>
                  </a:outerShdw>
                </a:effectLst>
                <a:latin typeface="微软雅黑" pitchFamily="34" charset="-122"/>
                <a:ea typeface="微软雅黑" pitchFamily="34" charset="-122"/>
                <a:cs typeface="Tahoma" pitchFamily="34" charset="0"/>
              </a:rPr>
              <a:t>What is Yealink XML Feature</a:t>
            </a:r>
            <a:endParaRPr lang="en-US" altLang="zh-CN" sz="4000" dirty="0">
              <a:solidFill>
                <a:prstClr val="black"/>
              </a:solidFill>
              <a:effectLst>
                <a:outerShdw blurRad="38100" dist="38100" dir="2700000" algn="tl">
                  <a:srgbClr val="C0C0C0"/>
                </a:outerShdw>
              </a:effectLst>
              <a:latin typeface="微软雅黑" pitchFamily="34" charset="-122"/>
              <a:ea typeface="微软雅黑" pitchFamily="34" charset="-122"/>
              <a:cs typeface="Tahoma" pitchFamily="34" charset="0"/>
            </a:endParaRPr>
          </a:p>
        </p:txBody>
      </p:sp>
      <p:pic>
        <p:nvPicPr>
          <p:cNvPr id="4" name="Picture 2" descr="C:\Documents and Settings\Administrator\桌面\Y.png"/>
          <p:cNvPicPr>
            <a:picLocks noChangeAspect="1" noChangeArrowheads="1"/>
          </p:cNvPicPr>
          <p:nvPr/>
        </p:nvPicPr>
        <p:blipFill>
          <a:blip r:embed="rId3" cstate="print"/>
          <a:srcRect/>
          <a:stretch>
            <a:fillRect/>
          </a:stretch>
        </p:blipFill>
        <p:spPr bwMode="auto">
          <a:xfrm>
            <a:off x="658299" y="3000372"/>
            <a:ext cx="341801" cy="357190"/>
          </a:xfrm>
          <a:prstGeom prst="rect">
            <a:avLst/>
          </a:prstGeom>
          <a:noFill/>
        </p:spPr>
      </p:pic>
    </p:spTree>
    <p:extLst>
      <p:ext uri="{BB962C8B-B14F-4D97-AF65-F5344CB8AC3E}">
        <p14:creationId xmlns:p14="http://schemas.microsoft.com/office/powerpoint/2010/main" val="46758422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868" y="2928934"/>
            <a:ext cx="1210588" cy="646331"/>
          </a:xfrm>
          <a:prstGeom prst="rect">
            <a:avLst/>
          </a:prstGeom>
          <a:noFill/>
        </p:spPr>
        <p:txBody>
          <a:bodyPr wrap="none" rtlCol="0">
            <a:spAutoFit/>
          </a:bodyPr>
          <a:lstStyle/>
          <a:p>
            <a:r>
              <a:rPr lang="en-US" altLang="zh-CN" sz="3600" b="1" dirty="0" smtClean="0"/>
              <a:t>Q&amp;A</a:t>
            </a:r>
            <a:endParaRPr lang="zh-CN" altLang="en-US" sz="3600"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472" y="1000108"/>
            <a:ext cx="8215370" cy="4585871"/>
          </a:xfrm>
          <a:prstGeom prst="rect">
            <a:avLst/>
          </a:prstGeom>
          <a:noFill/>
        </p:spPr>
        <p:txBody>
          <a:bodyPr wrap="square" rtlCol="0">
            <a:spAutoFit/>
          </a:bodyPr>
          <a:lstStyle/>
          <a:p>
            <a:endParaRPr lang="en-US" sz="2800" dirty="0" smtClean="0">
              <a:latin typeface="+mn-lt"/>
            </a:endParaRPr>
          </a:p>
          <a:p>
            <a:r>
              <a:rPr lang="en-US" sz="2800" dirty="0" smtClean="0">
                <a:latin typeface="+mn-lt"/>
              </a:rPr>
              <a:t>XML stands for </a:t>
            </a:r>
            <a:r>
              <a:rPr lang="en-US" sz="2800" dirty="0" err="1" smtClean="0">
                <a:latin typeface="+mn-lt"/>
              </a:rPr>
              <a:t>eXtensible</a:t>
            </a:r>
            <a:r>
              <a:rPr lang="en-US" sz="2800" dirty="0" smtClean="0">
                <a:latin typeface="+mn-lt"/>
              </a:rPr>
              <a:t> Markup Language. </a:t>
            </a:r>
          </a:p>
          <a:p>
            <a:endParaRPr lang="en-US" altLang="zh-CN" sz="2800" dirty="0" smtClean="0">
              <a:latin typeface="+mn-lt"/>
            </a:endParaRPr>
          </a:p>
          <a:p>
            <a:r>
              <a:rPr lang="en-US" sz="2800" dirty="0" smtClean="0">
                <a:latin typeface="+mn-lt"/>
              </a:rPr>
              <a:t>Yealink XML feature is one kind of </a:t>
            </a:r>
            <a:r>
              <a:rPr lang="en-US" sz="2800" b="1" dirty="0" smtClean="0">
                <a:latin typeface="+mn-lt"/>
              </a:rPr>
              <a:t>XML-based API </a:t>
            </a:r>
            <a:r>
              <a:rPr lang="en-US" altLang="zh-CN" sz="2800" dirty="0" smtClean="0">
                <a:latin typeface="+mn-lt"/>
              </a:rPr>
              <a:t>,it can </a:t>
            </a:r>
            <a:r>
              <a:rPr lang="en-US" sz="2800" dirty="0" smtClean="0">
                <a:latin typeface="+mn-lt"/>
              </a:rPr>
              <a:t>used for defining different custom applications</a:t>
            </a:r>
            <a:r>
              <a:rPr lang="en-US" altLang="zh-CN" sz="2800" dirty="0" smtClean="0">
                <a:latin typeface="+mn-lt"/>
              </a:rPr>
              <a:t>.</a:t>
            </a:r>
          </a:p>
          <a:p>
            <a:endParaRPr lang="en-US" sz="2800" dirty="0" smtClean="0">
              <a:latin typeface="+mn-lt"/>
            </a:endParaRPr>
          </a:p>
          <a:p>
            <a:r>
              <a:rPr lang="en-US" sz="2800" b="1" dirty="0" smtClean="0">
                <a:latin typeface="+mn-lt"/>
              </a:rPr>
              <a:t>Yealink XML feature </a:t>
            </a:r>
            <a:r>
              <a:rPr lang="en-US" altLang="zh-CN" sz="2800" b="1" dirty="0" smtClean="0">
                <a:latin typeface="+mn-lt"/>
              </a:rPr>
              <a:t>:</a:t>
            </a:r>
          </a:p>
          <a:p>
            <a:pPr>
              <a:buFont typeface="Arial" pitchFamily="34" charset="0"/>
              <a:buChar char="•"/>
            </a:pPr>
            <a:r>
              <a:rPr lang="en-US" sz="2800" dirty="0" smtClean="0">
                <a:solidFill>
                  <a:srgbClr val="FF0000"/>
                </a:solidFill>
                <a:latin typeface="+mn-lt"/>
              </a:rPr>
              <a:t>  XML Browser </a:t>
            </a:r>
          </a:p>
          <a:p>
            <a:pPr>
              <a:buFont typeface="Arial" pitchFamily="34" charset="0"/>
              <a:buChar char="•"/>
            </a:pPr>
            <a:r>
              <a:rPr lang="en-US" sz="2800" dirty="0" smtClean="0">
                <a:solidFill>
                  <a:srgbClr val="FF0000"/>
                </a:solidFill>
                <a:latin typeface="+mn-lt"/>
              </a:rPr>
              <a:t>  Push XML </a:t>
            </a:r>
          </a:p>
          <a:p>
            <a:r>
              <a:rPr lang="en-US" sz="2400" dirty="0" smtClean="0">
                <a:latin typeface="+mn-lt"/>
              </a:rPr>
              <a:t>  </a:t>
            </a:r>
          </a:p>
          <a:p>
            <a:r>
              <a:rPr lang="en-US" altLang="zh-CN" dirty="0" smtClean="0"/>
              <a:t> </a:t>
            </a:r>
            <a:endParaRPr lang="zh-CN" altLang="en-US" dirty="0"/>
          </a:p>
        </p:txBody>
      </p:sp>
      <p:sp>
        <p:nvSpPr>
          <p:cNvPr id="4" name="TextBox 4"/>
          <p:cNvSpPr txBox="1">
            <a:spLocks noChangeArrowheads="1"/>
          </p:cNvSpPr>
          <p:nvPr/>
        </p:nvSpPr>
        <p:spPr bwMode="auto">
          <a:xfrm>
            <a:off x="34924" y="44450"/>
            <a:ext cx="6108712" cy="553998"/>
          </a:xfrm>
          <a:prstGeom prst="rect">
            <a:avLst/>
          </a:prstGeom>
          <a:noFill/>
          <a:ln w="9525">
            <a:noFill/>
            <a:miter lim="800000"/>
            <a:headEnd/>
            <a:tailEnd/>
          </a:ln>
        </p:spPr>
        <p:txBody>
          <a:bodyPr wrap="square">
            <a:spAutoFit/>
          </a:bodyPr>
          <a:lstStyle/>
          <a:p>
            <a:pPr algn="ctr"/>
            <a:r>
              <a:rPr lang="en-US" altLang="zh-CN" sz="3000" b="1" dirty="0" smtClean="0">
                <a:solidFill>
                  <a:schemeClr val="bg1"/>
                </a:solidFill>
                <a:latin typeface="Tahoma" pitchFamily="34" charset="0"/>
              </a:rPr>
              <a:t>What is Yealink XML Feature </a:t>
            </a:r>
            <a:endParaRPr lang="zh-CN" altLang="en-US" sz="3000" b="1" dirty="0">
              <a:solidFill>
                <a:schemeClr val="bg1"/>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animEffect transition="in" filter="blinds(horizontal)">
                                      <p:cBhvr>
                                        <p:cTn id="7" dur="500"/>
                                        <p:tgtEl>
                                          <p:spTgt spid="2">
                                            <p:txEl>
                                              <p:pRg st="5" end="5"/>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
                                            <p:txEl>
                                              <p:pRg st="6" end="6"/>
                                            </p:txEl>
                                          </p:spTgt>
                                        </p:tgtEl>
                                        <p:attrNameLst>
                                          <p:attrName>style.visibility</p:attrName>
                                        </p:attrNameLst>
                                      </p:cBhvr>
                                      <p:to>
                                        <p:strVal val="visible"/>
                                      </p:to>
                                    </p:set>
                                    <p:animEffect transition="in" filter="blinds(horizontal)">
                                      <p:cBhvr>
                                        <p:cTn id="10" dur="500"/>
                                        <p:tgtEl>
                                          <p:spTgt spid="2">
                                            <p:txEl>
                                              <p:pRg st="6" end="6"/>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
                                            <p:txEl>
                                              <p:pRg st="7" end="7"/>
                                            </p:txEl>
                                          </p:spTgt>
                                        </p:tgtEl>
                                        <p:attrNameLst>
                                          <p:attrName>style.visibility</p:attrName>
                                        </p:attrNameLst>
                                      </p:cBhvr>
                                      <p:to>
                                        <p:strVal val="visible"/>
                                      </p:to>
                                    </p:set>
                                    <p:animEffect transition="in" filter="blinds(horizontal)">
                                      <p:cBhvr>
                                        <p:cTn id="13"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786050" y="2786058"/>
            <a:ext cx="3929090" cy="707886"/>
          </a:xfrm>
          <a:prstGeom prst="rect">
            <a:avLst/>
          </a:prstGeom>
        </p:spPr>
        <p:txBody>
          <a:bodyPr wrap="square">
            <a:spAutoFit/>
          </a:bodyPr>
          <a:lstStyle/>
          <a:p>
            <a:pPr marL="342900" indent="-342900" eaLnBrk="0" hangingPunct="0">
              <a:spcBef>
                <a:spcPct val="20000"/>
              </a:spcBef>
              <a:defRPr/>
            </a:pPr>
            <a:r>
              <a:rPr lang="en-US" altLang="zh-CN" sz="4000" b="1" dirty="0" smtClean="0">
                <a:solidFill>
                  <a:prstClr val="black"/>
                </a:solidFill>
                <a:effectLst>
                  <a:outerShdw blurRad="38100" dist="38100" dir="2700000" algn="tl">
                    <a:srgbClr val="C0C0C0"/>
                  </a:outerShdw>
                </a:effectLst>
                <a:latin typeface="微软雅黑" pitchFamily="34" charset="-122"/>
                <a:ea typeface="微软雅黑" pitchFamily="34" charset="-122"/>
                <a:cs typeface="Tahoma" pitchFamily="34" charset="0"/>
              </a:rPr>
              <a:t>XML Browser</a:t>
            </a:r>
            <a:endParaRPr lang="en-US" altLang="zh-CN" sz="4000" dirty="0">
              <a:solidFill>
                <a:prstClr val="black"/>
              </a:solidFill>
              <a:effectLst>
                <a:outerShdw blurRad="38100" dist="38100" dir="2700000" algn="tl">
                  <a:srgbClr val="C0C0C0"/>
                </a:outerShdw>
              </a:effectLst>
              <a:latin typeface="微软雅黑" pitchFamily="34" charset="-122"/>
              <a:ea typeface="微软雅黑" pitchFamily="34" charset="-122"/>
              <a:cs typeface="Tahoma" pitchFamily="34" charset="0"/>
            </a:endParaRPr>
          </a:p>
        </p:txBody>
      </p:sp>
      <p:pic>
        <p:nvPicPr>
          <p:cNvPr id="4" name="Picture 2" descr="C:\Documents and Settings\Administrator\桌面\Y.png"/>
          <p:cNvPicPr>
            <a:picLocks noChangeAspect="1" noChangeArrowheads="1"/>
          </p:cNvPicPr>
          <p:nvPr/>
        </p:nvPicPr>
        <p:blipFill>
          <a:blip r:embed="rId3" cstate="print"/>
          <a:srcRect/>
          <a:stretch>
            <a:fillRect/>
          </a:stretch>
        </p:blipFill>
        <p:spPr bwMode="auto">
          <a:xfrm>
            <a:off x="1944183" y="2928934"/>
            <a:ext cx="341801" cy="357190"/>
          </a:xfrm>
          <a:prstGeom prst="rect">
            <a:avLst/>
          </a:prstGeom>
          <a:noFill/>
        </p:spPr>
      </p:pic>
    </p:spTree>
    <p:extLst>
      <p:ext uri="{BB962C8B-B14F-4D97-AF65-F5344CB8AC3E}">
        <p14:creationId xmlns:p14="http://schemas.microsoft.com/office/powerpoint/2010/main" val="4675842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p:cNvSpPr txBox="1">
            <a:spLocks noChangeArrowheads="1"/>
          </p:cNvSpPr>
          <p:nvPr/>
        </p:nvSpPr>
        <p:spPr bwMode="auto">
          <a:xfrm>
            <a:off x="-285784" y="0"/>
            <a:ext cx="5180017" cy="553998"/>
          </a:xfrm>
          <a:prstGeom prst="rect">
            <a:avLst/>
          </a:prstGeom>
          <a:noFill/>
          <a:ln w="9525">
            <a:noFill/>
            <a:miter lim="800000"/>
            <a:headEnd/>
            <a:tailEnd/>
          </a:ln>
        </p:spPr>
        <p:txBody>
          <a:bodyPr wrap="square">
            <a:spAutoFit/>
          </a:bodyPr>
          <a:lstStyle/>
          <a:p>
            <a:pPr algn="ctr"/>
            <a:r>
              <a:rPr lang="en-US" altLang="zh-CN" sz="3000" b="1" dirty="0" smtClean="0">
                <a:solidFill>
                  <a:schemeClr val="bg1"/>
                </a:solidFill>
                <a:latin typeface="Tahoma" pitchFamily="34" charset="0"/>
              </a:rPr>
              <a:t>What is XML Browser</a:t>
            </a:r>
            <a:endParaRPr lang="zh-CN" altLang="en-US" sz="3000" b="1" dirty="0">
              <a:solidFill>
                <a:schemeClr val="bg1"/>
              </a:solidFill>
              <a:latin typeface="Calibri" pitchFamily="34" charset="0"/>
            </a:endParaRPr>
          </a:p>
        </p:txBody>
      </p:sp>
      <p:sp>
        <p:nvSpPr>
          <p:cNvPr id="3" name="TextBox 2"/>
          <p:cNvSpPr txBox="1"/>
          <p:nvPr/>
        </p:nvSpPr>
        <p:spPr>
          <a:xfrm>
            <a:off x="500034" y="1500174"/>
            <a:ext cx="3500462" cy="1938992"/>
          </a:xfrm>
          <a:prstGeom prst="rect">
            <a:avLst/>
          </a:prstGeom>
          <a:noFill/>
        </p:spPr>
        <p:txBody>
          <a:bodyPr wrap="square" rtlCol="0">
            <a:spAutoFit/>
          </a:bodyPr>
          <a:lstStyle/>
          <a:p>
            <a:r>
              <a:rPr lang="en-US" sz="2400" dirty="0" smtClean="0">
                <a:latin typeface="Arial" pitchFamily="34" charset="0"/>
                <a:cs typeface="Arial" pitchFamily="34" charset="0"/>
              </a:rPr>
              <a:t>XML browser on the phone use the HTTP(s) transport protocol .It is the </a:t>
            </a:r>
            <a:r>
              <a:rPr lang="en-US" sz="2400" b="1" dirty="0" smtClean="0">
                <a:latin typeface="Arial" pitchFamily="34" charset="0"/>
                <a:cs typeface="Arial" pitchFamily="34" charset="0"/>
              </a:rPr>
              <a:t>Phone-initiated </a:t>
            </a:r>
            <a:r>
              <a:rPr lang="en-US" sz="2400" dirty="0" smtClean="0">
                <a:latin typeface="Arial" pitchFamily="34" charset="0"/>
                <a:cs typeface="Arial" pitchFamily="34" charset="0"/>
              </a:rPr>
              <a:t>application</a:t>
            </a:r>
            <a:r>
              <a:rPr lang="en-US" altLang="zh-CN" sz="2400" b="1" dirty="0" smtClean="0">
                <a:latin typeface="Arial" pitchFamily="34" charset="0"/>
                <a:cs typeface="Arial" pitchFamily="34" charset="0"/>
              </a:rPr>
              <a:t>.</a:t>
            </a:r>
            <a:r>
              <a:rPr lang="en-US" sz="2400" dirty="0" smtClean="0">
                <a:latin typeface="Arial" pitchFamily="34" charset="0"/>
                <a:cs typeface="Arial" pitchFamily="34" charset="0"/>
              </a:rPr>
              <a:t> </a:t>
            </a:r>
            <a:endParaRPr lang="zh-CN" altLang="en-US" sz="2400" dirty="0">
              <a:latin typeface="Arial" pitchFamily="34" charset="0"/>
              <a:cs typeface="Arial" pitchFamily="34" charset="0"/>
            </a:endParaRPr>
          </a:p>
        </p:txBody>
      </p:sp>
      <p:pic>
        <p:nvPicPr>
          <p:cNvPr id="4" name="图片 3" descr="1.png"/>
          <p:cNvPicPr/>
          <p:nvPr/>
        </p:nvPicPr>
        <p:blipFill>
          <a:blip r:embed="rId3" cstate="print"/>
          <a:stretch>
            <a:fillRect/>
          </a:stretch>
        </p:blipFill>
        <p:spPr>
          <a:xfrm>
            <a:off x="3714744" y="857232"/>
            <a:ext cx="4357718" cy="4572032"/>
          </a:xfrm>
          <a:prstGeom prst="rect">
            <a:avLst/>
          </a:prstGeom>
        </p:spPr>
      </p:pic>
      <p:sp>
        <p:nvSpPr>
          <p:cNvPr id="5" name="TextBox 4"/>
          <p:cNvSpPr txBox="1"/>
          <p:nvPr/>
        </p:nvSpPr>
        <p:spPr>
          <a:xfrm>
            <a:off x="4500562" y="5572140"/>
            <a:ext cx="3524683" cy="338554"/>
          </a:xfrm>
          <a:prstGeom prst="rect">
            <a:avLst/>
          </a:prstGeom>
          <a:noFill/>
        </p:spPr>
        <p:txBody>
          <a:bodyPr wrap="none" rtlCol="0">
            <a:spAutoFit/>
          </a:bodyPr>
          <a:lstStyle/>
          <a:p>
            <a:r>
              <a:rPr lang="en-US" b="1" dirty="0" smtClean="0"/>
              <a:t>Yealink IP phone acting as a client</a:t>
            </a:r>
            <a:endParaRPr lang="zh-CN" altLang="en-US"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p:cNvSpPr txBox="1">
            <a:spLocks noChangeArrowheads="1"/>
          </p:cNvSpPr>
          <p:nvPr/>
        </p:nvSpPr>
        <p:spPr bwMode="auto">
          <a:xfrm>
            <a:off x="-285784" y="0"/>
            <a:ext cx="5180017" cy="553998"/>
          </a:xfrm>
          <a:prstGeom prst="rect">
            <a:avLst/>
          </a:prstGeom>
          <a:noFill/>
          <a:ln w="9525">
            <a:noFill/>
            <a:miter lim="800000"/>
            <a:headEnd/>
            <a:tailEnd/>
          </a:ln>
        </p:spPr>
        <p:txBody>
          <a:bodyPr wrap="square">
            <a:spAutoFit/>
          </a:bodyPr>
          <a:lstStyle/>
          <a:p>
            <a:pPr algn="ctr"/>
            <a:r>
              <a:rPr lang="en-US" altLang="zh-CN" sz="3000" b="1" dirty="0" smtClean="0">
                <a:solidFill>
                  <a:schemeClr val="bg1"/>
                </a:solidFill>
                <a:latin typeface="Tahoma" pitchFamily="34" charset="0"/>
              </a:rPr>
              <a:t>Application Scenario</a:t>
            </a:r>
            <a:endParaRPr lang="zh-CN" altLang="en-US" sz="3000" b="1" dirty="0">
              <a:solidFill>
                <a:schemeClr val="bg1"/>
              </a:solidFill>
              <a:latin typeface="Calibri" pitchFamily="34" charset="0"/>
            </a:endParaRPr>
          </a:p>
        </p:txBody>
      </p:sp>
      <p:sp>
        <p:nvSpPr>
          <p:cNvPr id="3" name="TextBox 2"/>
          <p:cNvSpPr txBox="1"/>
          <p:nvPr/>
        </p:nvSpPr>
        <p:spPr>
          <a:xfrm>
            <a:off x="642910" y="1071546"/>
            <a:ext cx="8072494" cy="1446550"/>
          </a:xfrm>
          <a:prstGeom prst="rect">
            <a:avLst/>
          </a:prstGeom>
          <a:noFill/>
        </p:spPr>
        <p:txBody>
          <a:bodyPr wrap="square" rtlCol="0">
            <a:spAutoFit/>
          </a:bodyPr>
          <a:lstStyle/>
          <a:p>
            <a:r>
              <a:rPr lang="en-US" sz="2400" dirty="0" smtClean="0">
                <a:latin typeface="Arial" pitchFamily="34" charset="0"/>
                <a:cs typeface="Arial" pitchFamily="34" charset="0"/>
              </a:rPr>
              <a:t>The XML Browser in the Yealink IP phones allows users to create custom services which meet user functional requirements on the server. </a:t>
            </a:r>
          </a:p>
          <a:p>
            <a:endParaRPr lang="zh-CN" altLang="en-US" dirty="0"/>
          </a:p>
        </p:txBody>
      </p:sp>
      <p:sp>
        <p:nvSpPr>
          <p:cNvPr id="4" name="TextBox 3"/>
          <p:cNvSpPr txBox="1"/>
          <p:nvPr/>
        </p:nvSpPr>
        <p:spPr>
          <a:xfrm>
            <a:off x="928662" y="2428868"/>
            <a:ext cx="8072494" cy="2554545"/>
          </a:xfrm>
          <a:prstGeom prst="rect">
            <a:avLst/>
          </a:prstGeom>
          <a:noFill/>
        </p:spPr>
        <p:txBody>
          <a:bodyPr wrap="square" rtlCol="0">
            <a:spAutoFit/>
          </a:bodyPr>
          <a:lstStyle/>
          <a:p>
            <a:pPr>
              <a:buFont typeface="Arial" pitchFamily="34" charset="0"/>
              <a:buChar char="•"/>
            </a:pPr>
            <a:r>
              <a:rPr lang="en-US" sz="2400" dirty="0" smtClean="0">
                <a:latin typeface="Arial" pitchFamily="34" charset="0"/>
                <a:cs typeface="Arial" pitchFamily="34" charset="0"/>
              </a:rPr>
              <a:t> Users can customize practical applications, such as         weather report, stock information, Google search and news service </a:t>
            </a:r>
            <a:r>
              <a:rPr lang="en-US" altLang="zh-CN" sz="2400" dirty="0" smtClean="0">
                <a:latin typeface="Arial" pitchFamily="34" charset="0"/>
                <a:cs typeface="Arial" pitchFamily="34" charset="0"/>
              </a:rPr>
              <a:t>,etc..</a:t>
            </a:r>
            <a:endParaRPr lang="en-US" sz="2400" dirty="0" smtClean="0">
              <a:latin typeface="Arial" pitchFamily="34" charset="0"/>
              <a:cs typeface="Arial" pitchFamily="34" charset="0"/>
            </a:endParaRPr>
          </a:p>
          <a:p>
            <a:pPr>
              <a:buFont typeface="Arial" pitchFamily="34" charset="0"/>
              <a:buChar char="•"/>
            </a:pPr>
            <a:r>
              <a:rPr lang="en-US" sz="2400" dirty="0" smtClean="0">
                <a:latin typeface="Arial" pitchFamily="34" charset="0"/>
                <a:cs typeface="Arial" pitchFamily="34" charset="0"/>
              </a:rPr>
              <a:t> Users can execute some actions </a:t>
            </a:r>
            <a:r>
              <a:rPr lang="en-US" altLang="zh-CN" sz="2400" dirty="0" smtClean="0">
                <a:latin typeface="Arial" pitchFamily="34" charset="0"/>
                <a:cs typeface="Arial" pitchFamily="34" charset="0"/>
              </a:rPr>
              <a:t>,such as ,rebooting the phone , resetting the phone ,changing the LED status ,etc..</a:t>
            </a:r>
          </a:p>
          <a:p>
            <a:pPr>
              <a:buFont typeface="Arial" pitchFamily="34" charset="0"/>
              <a:buChar char="•"/>
            </a:pPr>
            <a:r>
              <a:rPr lang="en-US" altLang="zh-CN" sz="2400" dirty="0" smtClean="0">
                <a:latin typeface="Arial" pitchFamily="34" charset="0"/>
                <a:cs typeface="Arial" pitchFamily="34" charset="0"/>
              </a:rPr>
              <a:t> User can configure the phone</a:t>
            </a:r>
            <a:r>
              <a:rPr lang="en-US" sz="2400" dirty="0" smtClean="0">
                <a:latin typeface="Arial" pitchFamily="34" charset="0"/>
                <a:cs typeface="Arial" pitchFamily="34" charset="0"/>
              </a:rPr>
              <a:t> </a:t>
            </a:r>
            <a:r>
              <a:rPr lang="en-US" altLang="zh-CN" sz="2400" dirty="0" smtClean="0">
                <a:latin typeface="Arial" pitchFamily="34" charset="0"/>
                <a:cs typeface="Arial" pitchFamily="34" charset="0"/>
              </a:rPr>
              <a:t>.</a:t>
            </a:r>
            <a:endParaRPr lang="zh-CN" altLang="en-US" sz="2400" dirty="0" smtClean="0">
              <a:latin typeface="Arial" pitchFamily="34" charset="0"/>
              <a:cs typeface="Arial" pitchFamily="34" charset="0"/>
            </a:endParaRPr>
          </a:p>
          <a:p>
            <a:endParaRPr lang="zh-CN" alt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p:cNvSpPr txBox="1">
            <a:spLocks noChangeArrowheads="1"/>
          </p:cNvSpPr>
          <p:nvPr/>
        </p:nvSpPr>
        <p:spPr bwMode="auto">
          <a:xfrm>
            <a:off x="0" y="0"/>
            <a:ext cx="5180017" cy="553998"/>
          </a:xfrm>
          <a:prstGeom prst="rect">
            <a:avLst/>
          </a:prstGeom>
          <a:noFill/>
          <a:ln w="9525">
            <a:noFill/>
            <a:miter lim="800000"/>
            <a:headEnd/>
            <a:tailEnd/>
          </a:ln>
        </p:spPr>
        <p:txBody>
          <a:bodyPr wrap="square">
            <a:spAutoFit/>
          </a:bodyPr>
          <a:lstStyle/>
          <a:p>
            <a:pPr algn="ctr"/>
            <a:r>
              <a:rPr lang="en-US" altLang="zh-CN" sz="3000" b="1" dirty="0" smtClean="0">
                <a:solidFill>
                  <a:schemeClr val="bg1"/>
                </a:solidFill>
                <a:latin typeface="Tahoma" pitchFamily="34" charset="0"/>
              </a:rPr>
              <a:t>XML Browser Instruction</a:t>
            </a:r>
            <a:endParaRPr lang="zh-CN" altLang="en-US" sz="3000" b="1" dirty="0">
              <a:solidFill>
                <a:schemeClr val="bg1"/>
              </a:solidFill>
              <a:latin typeface="Calibri" pitchFamily="34" charset="0"/>
            </a:endParaRPr>
          </a:p>
        </p:txBody>
      </p:sp>
      <p:sp>
        <p:nvSpPr>
          <p:cNvPr id="3" name="TextBox 2"/>
          <p:cNvSpPr txBox="1"/>
          <p:nvPr/>
        </p:nvSpPr>
        <p:spPr>
          <a:xfrm>
            <a:off x="571472" y="1214422"/>
            <a:ext cx="8215370" cy="2000548"/>
          </a:xfrm>
          <a:prstGeom prst="rect">
            <a:avLst/>
          </a:prstGeom>
          <a:noFill/>
        </p:spPr>
        <p:txBody>
          <a:bodyPr wrap="square" rtlCol="0">
            <a:spAutoFit/>
          </a:bodyPr>
          <a:lstStyle/>
          <a:p>
            <a:r>
              <a:rPr lang="en-US" sz="1800" b="1" dirty="0" smtClean="0"/>
              <a:t>Supported 2 types of XML objects: </a:t>
            </a:r>
            <a:endParaRPr lang="zh-CN" altLang="en-US" sz="1800" dirty="0" smtClean="0"/>
          </a:p>
          <a:p>
            <a:r>
              <a:rPr lang="en-US" sz="1800" b="1" dirty="0" smtClean="0"/>
              <a:t>UI objects</a:t>
            </a:r>
            <a:r>
              <a:rPr lang="en-US" sz="1800" dirty="0" smtClean="0"/>
              <a:t>: XML objects used to control the display of the IP phone. </a:t>
            </a:r>
            <a:endParaRPr lang="zh-CN" altLang="en-US" sz="1800" dirty="0" smtClean="0"/>
          </a:p>
          <a:p>
            <a:r>
              <a:rPr lang="en-US" sz="1800" b="1" dirty="0" smtClean="0"/>
              <a:t>Non UI objects</a:t>
            </a:r>
            <a:r>
              <a:rPr lang="en-US" sz="1800" dirty="0" smtClean="0"/>
              <a:t>: XML objects use for doing some execute on phone and doing some configurations which have no direct impact on the display of the IP phone.</a:t>
            </a:r>
          </a:p>
          <a:p>
            <a:r>
              <a:rPr lang="en-US" sz="1800" dirty="0" smtClean="0"/>
              <a:t> </a:t>
            </a:r>
            <a:endParaRPr lang="zh-CN" altLang="en-US" sz="1800" dirty="0" smtClean="0"/>
          </a:p>
          <a:p>
            <a:endParaRPr lang="zh-CN" altLang="en-US" dirty="0"/>
          </a:p>
        </p:txBody>
      </p:sp>
      <p:sp>
        <p:nvSpPr>
          <p:cNvPr id="5" name="TextBox 4"/>
          <p:cNvSpPr txBox="1"/>
          <p:nvPr/>
        </p:nvSpPr>
        <p:spPr>
          <a:xfrm>
            <a:off x="571472" y="2786058"/>
            <a:ext cx="3329758" cy="3600986"/>
          </a:xfrm>
          <a:prstGeom prst="rect">
            <a:avLst/>
          </a:prstGeom>
          <a:noFill/>
        </p:spPr>
        <p:txBody>
          <a:bodyPr wrap="none" rtlCol="0">
            <a:spAutoFit/>
          </a:bodyPr>
          <a:lstStyle/>
          <a:p>
            <a:r>
              <a:rPr lang="en-US" sz="1800" b="1" dirty="0" smtClean="0"/>
              <a:t>T3XG</a:t>
            </a:r>
            <a:r>
              <a:rPr lang="en-US" altLang="zh-CN" sz="1800" b="1" dirty="0" smtClean="0"/>
              <a:t>/VP530</a:t>
            </a:r>
            <a:r>
              <a:rPr lang="en-US" sz="1800" b="1" dirty="0" smtClean="0"/>
              <a:t>: </a:t>
            </a:r>
            <a:endParaRPr lang="zh-CN" altLang="en-US" sz="1800" dirty="0" smtClean="0"/>
          </a:p>
          <a:p>
            <a:r>
              <a:rPr lang="en-US" sz="1800" dirty="0" smtClean="0"/>
              <a:t>•  </a:t>
            </a:r>
            <a:r>
              <a:rPr lang="en-US" sz="1800" dirty="0" err="1" smtClean="0"/>
              <a:t>TextMenu</a:t>
            </a:r>
            <a:r>
              <a:rPr lang="en-US" sz="1800" dirty="0" smtClean="0"/>
              <a:t> (UI) </a:t>
            </a:r>
            <a:endParaRPr lang="zh-CN" altLang="en-US" sz="1800" dirty="0" smtClean="0"/>
          </a:p>
          <a:p>
            <a:r>
              <a:rPr lang="en-US" sz="1800" dirty="0" smtClean="0"/>
              <a:t>•  </a:t>
            </a:r>
            <a:r>
              <a:rPr lang="en-US" sz="1800" dirty="0" err="1" smtClean="0"/>
              <a:t>TextScreen</a:t>
            </a:r>
            <a:r>
              <a:rPr lang="en-US" sz="1800" dirty="0" smtClean="0"/>
              <a:t> (UI) </a:t>
            </a:r>
            <a:endParaRPr lang="zh-CN" altLang="en-US" sz="1800" dirty="0" smtClean="0"/>
          </a:p>
          <a:p>
            <a:r>
              <a:rPr lang="en-US" sz="1800" dirty="0" smtClean="0"/>
              <a:t>•  </a:t>
            </a:r>
            <a:r>
              <a:rPr lang="en-US" sz="1800" dirty="0" err="1" smtClean="0"/>
              <a:t>InputScreen</a:t>
            </a:r>
            <a:r>
              <a:rPr lang="en-US" sz="1800" dirty="0" smtClean="0"/>
              <a:t> (UI) </a:t>
            </a:r>
            <a:endParaRPr lang="zh-CN" altLang="en-US" sz="1800" dirty="0" smtClean="0"/>
          </a:p>
          <a:p>
            <a:r>
              <a:rPr lang="en-US" sz="1800" dirty="0" smtClean="0"/>
              <a:t>•  Directory (UI)</a:t>
            </a:r>
            <a:endParaRPr lang="zh-CN" altLang="en-US" sz="1800" dirty="0" smtClean="0"/>
          </a:p>
          <a:p>
            <a:r>
              <a:rPr lang="en-US" sz="1800" dirty="0" smtClean="0"/>
              <a:t>•  </a:t>
            </a:r>
            <a:r>
              <a:rPr lang="en-US" sz="1800" dirty="0" err="1" smtClean="0"/>
              <a:t>PhoneExecute</a:t>
            </a:r>
            <a:r>
              <a:rPr lang="en-US" sz="1800" dirty="0" smtClean="0"/>
              <a:t> (non UI)       </a:t>
            </a:r>
            <a:endParaRPr lang="zh-CN" altLang="en-US" sz="1800" dirty="0" smtClean="0"/>
          </a:p>
          <a:p>
            <a:r>
              <a:rPr lang="en-US" sz="1800" dirty="0" smtClean="0"/>
              <a:t>•  </a:t>
            </a:r>
            <a:r>
              <a:rPr lang="en-US" sz="1800" dirty="0" err="1" smtClean="0"/>
              <a:t>PhoneConfiguration</a:t>
            </a:r>
            <a:r>
              <a:rPr lang="en-US" sz="1800" dirty="0" smtClean="0"/>
              <a:t> (non UI)</a:t>
            </a:r>
            <a:endParaRPr lang="zh-CN" altLang="en-US" sz="1800" dirty="0" smtClean="0"/>
          </a:p>
          <a:p>
            <a:r>
              <a:rPr lang="en-US" sz="1800" dirty="0" smtClean="0"/>
              <a:t>•  </a:t>
            </a:r>
            <a:r>
              <a:rPr lang="en-US" sz="1800" dirty="0" err="1" smtClean="0"/>
              <a:t>PhoneStatus</a:t>
            </a:r>
            <a:r>
              <a:rPr lang="en-US" sz="1800" dirty="0" smtClean="0"/>
              <a:t> (non UI)</a:t>
            </a:r>
          </a:p>
          <a:p>
            <a:r>
              <a:rPr lang="en-US" sz="1800" b="1" dirty="0" smtClean="0">
                <a:solidFill>
                  <a:srgbClr val="FF0000"/>
                </a:solidFill>
              </a:rPr>
              <a:t>•  </a:t>
            </a:r>
            <a:r>
              <a:rPr lang="en-US" sz="1800" b="1" dirty="0" err="1" smtClean="0">
                <a:solidFill>
                  <a:srgbClr val="FF0000"/>
                </a:solidFill>
              </a:rPr>
              <a:t>FormattedTextScreen</a:t>
            </a:r>
            <a:r>
              <a:rPr lang="en-US" sz="1800" b="1" dirty="0" smtClean="0">
                <a:solidFill>
                  <a:srgbClr val="FF0000"/>
                </a:solidFill>
              </a:rPr>
              <a:t> (UI) </a:t>
            </a:r>
          </a:p>
          <a:p>
            <a:r>
              <a:rPr lang="en-US" sz="1800" b="1" dirty="0" smtClean="0">
                <a:solidFill>
                  <a:srgbClr val="FF0000"/>
                </a:solidFill>
              </a:rPr>
              <a:t>•  </a:t>
            </a:r>
            <a:r>
              <a:rPr lang="en-US" sz="1800" b="1" dirty="0" err="1" smtClean="0">
                <a:solidFill>
                  <a:srgbClr val="FF0000"/>
                </a:solidFill>
              </a:rPr>
              <a:t>ImageScreen</a:t>
            </a:r>
            <a:r>
              <a:rPr lang="en-US" sz="1800" b="1" dirty="0" smtClean="0">
                <a:solidFill>
                  <a:srgbClr val="FF0000"/>
                </a:solidFill>
              </a:rPr>
              <a:t> (UI) </a:t>
            </a:r>
            <a:endParaRPr lang="zh-CN" altLang="en-US" sz="1800" b="1" dirty="0" smtClean="0">
              <a:solidFill>
                <a:srgbClr val="FF0000"/>
              </a:solidFill>
            </a:endParaRPr>
          </a:p>
          <a:p>
            <a:endParaRPr lang="zh-CN" altLang="en-US" dirty="0" smtClean="0"/>
          </a:p>
          <a:p>
            <a:endParaRPr lang="zh-CN" altLang="en-US" dirty="0" smtClean="0"/>
          </a:p>
          <a:p>
            <a:endParaRPr lang="zh-CN" altLang="en-US" dirty="0"/>
          </a:p>
        </p:txBody>
      </p:sp>
      <p:sp>
        <p:nvSpPr>
          <p:cNvPr id="6" name="TextBox 5"/>
          <p:cNvSpPr txBox="1"/>
          <p:nvPr/>
        </p:nvSpPr>
        <p:spPr>
          <a:xfrm>
            <a:off x="4786314" y="2786058"/>
            <a:ext cx="5143568" cy="2308324"/>
          </a:xfrm>
          <a:prstGeom prst="rect">
            <a:avLst/>
          </a:prstGeom>
          <a:noFill/>
        </p:spPr>
        <p:txBody>
          <a:bodyPr wrap="square" rtlCol="0">
            <a:spAutoFit/>
          </a:bodyPr>
          <a:lstStyle/>
          <a:p>
            <a:r>
              <a:rPr lang="en-US" sz="1800" b="1" dirty="0" smtClean="0"/>
              <a:t>T2X: </a:t>
            </a:r>
            <a:endParaRPr lang="en-US" sz="1800" dirty="0" smtClean="0"/>
          </a:p>
          <a:p>
            <a:r>
              <a:rPr lang="en-US" sz="1800" dirty="0" smtClean="0"/>
              <a:t>•  </a:t>
            </a:r>
            <a:r>
              <a:rPr lang="en-US" sz="1800" dirty="0" err="1" smtClean="0"/>
              <a:t>TextMenu</a:t>
            </a:r>
            <a:r>
              <a:rPr lang="en-US" sz="1800" dirty="0" smtClean="0"/>
              <a:t> (UI) </a:t>
            </a:r>
            <a:endParaRPr lang="zh-CN" altLang="en-US" sz="1800" dirty="0" smtClean="0"/>
          </a:p>
          <a:p>
            <a:r>
              <a:rPr lang="en-US" sz="1800" dirty="0" smtClean="0"/>
              <a:t>•  </a:t>
            </a:r>
            <a:r>
              <a:rPr lang="en-US" sz="1800" dirty="0" err="1" smtClean="0"/>
              <a:t>TextScreen</a:t>
            </a:r>
            <a:r>
              <a:rPr lang="en-US" sz="1800" dirty="0" smtClean="0"/>
              <a:t> (UI) </a:t>
            </a:r>
            <a:endParaRPr lang="zh-CN" altLang="en-US" sz="1800" dirty="0" smtClean="0"/>
          </a:p>
          <a:p>
            <a:r>
              <a:rPr lang="en-US" sz="1800" dirty="0" smtClean="0"/>
              <a:t>•  </a:t>
            </a:r>
            <a:r>
              <a:rPr lang="en-US" sz="1800" dirty="0" err="1" smtClean="0"/>
              <a:t>InputScreen</a:t>
            </a:r>
            <a:r>
              <a:rPr lang="en-US" sz="1800" dirty="0" smtClean="0"/>
              <a:t> (UI) </a:t>
            </a:r>
            <a:endParaRPr lang="zh-CN" altLang="en-US" sz="1800" dirty="0" smtClean="0"/>
          </a:p>
          <a:p>
            <a:r>
              <a:rPr lang="en-US" sz="1800" dirty="0" smtClean="0"/>
              <a:t>•  Directory (UI)</a:t>
            </a:r>
            <a:endParaRPr lang="zh-CN" altLang="en-US" sz="1800" dirty="0" smtClean="0"/>
          </a:p>
          <a:p>
            <a:r>
              <a:rPr lang="en-US" sz="1800" dirty="0" smtClean="0"/>
              <a:t>•  </a:t>
            </a:r>
            <a:r>
              <a:rPr lang="en-US" sz="1800" dirty="0" err="1" smtClean="0"/>
              <a:t>PhoneExecute</a:t>
            </a:r>
            <a:r>
              <a:rPr lang="en-US" sz="1800" dirty="0" smtClean="0"/>
              <a:t> (non UI)       </a:t>
            </a:r>
            <a:endParaRPr lang="zh-CN" altLang="en-US" sz="1800" dirty="0" smtClean="0"/>
          </a:p>
          <a:p>
            <a:r>
              <a:rPr lang="en-US" sz="1800" dirty="0" smtClean="0"/>
              <a:t>•  </a:t>
            </a:r>
            <a:r>
              <a:rPr lang="en-US" sz="1800" dirty="0" err="1" smtClean="0"/>
              <a:t>PhoneConfiguration</a:t>
            </a:r>
            <a:r>
              <a:rPr lang="en-US" sz="1800" dirty="0" smtClean="0"/>
              <a:t> (non UI)</a:t>
            </a:r>
            <a:endParaRPr lang="zh-CN" altLang="en-US" sz="1800" dirty="0" smtClean="0"/>
          </a:p>
          <a:p>
            <a:r>
              <a:rPr lang="en-US" sz="1800" dirty="0" smtClean="0"/>
              <a:t>•  </a:t>
            </a:r>
            <a:r>
              <a:rPr lang="en-US" sz="1800" dirty="0" err="1" smtClean="0"/>
              <a:t>PhoneStatus</a:t>
            </a:r>
            <a:r>
              <a:rPr lang="en-US" sz="1800" dirty="0" smtClean="0"/>
              <a:t> (non UI)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8" end="8"/>
                                            </p:txEl>
                                          </p:spTgt>
                                        </p:tgtEl>
                                        <p:attrNameLst>
                                          <p:attrName>style.visibility</p:attrName>
                                        </p:attrNameLst>
                                      </p:cBhvr>
                                      <p:to>
                                        <p:strVal val="visible"/>
                                      </p:to>
                                    </p:set>
                                    <p:animEffect transition="in" filter="blinds(horizontal)">
                                      <p:cBhvr>
                                        <p:cTn id="7" dur="500"/>
                                        <p:tgtEl>
                                          <p:spTgt spid="5">
                                            <p:txEl>
                                              <p:pRg st="8" end="8"/>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5">
                                            <p:txEl>
                                              <p:pRg st="9" end="9"/>
                                            </p:txEl>
                                          </p:spTgt>
                                        </p:tgtEl>
                                        <p:attrNameLst>
                                          <p:attrName>style.visibility</p:attrName>
                                        </p:attrNameLst>
                                      </p:cBhvr>
                                      <p:to>
                                        <p:strVal val="visible"/>
                                      </p:to>
                                    </p:set>
                                    <p:animEffect transition="in" filter="blinds(horizontal)">
                                      <p:cBhvr>
                                        <p:cTn id="10"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p:cNvSpPr txBox="1">
            <a:spLocks noChangeArrowheads="1"/>
          </p:cNvSpPr>
          <p:nvPr/>
        </p:nvSpPr>
        <p:spPr bwMode="auto">
          <a:xfrm>
            <a:off x="-642974" y="0"/>
            <a:ext cx="3714744" cy="553998"/>
          </a:xfrm>
          <a:prstGeom prst="rect">
            <a:avLst/>
          </a:prstGeom>
          <a:noFill/>
          <a:ln w="9525">
            <a:noFill/>
            <a:miter lim="800000"/>
            <a:headEnd/>
            <a:tailEnd/>
          </a:ln>
        </p:spPr>
        <p:txBody>
          <a:bodyPr wrap="square">
            <a:spAutoFit/>
          </a:bodyPr>
          <a:lstStyle/>
          <a:p>
            <a:pPr algn="ctr"/>
            <a:r>
              <a:rPr lang="en-US" altLang="zh-CN" sz="3000" b="1" dirty="0" err="1" smtClean="0">
                <a:solidFill>
                  <a:schemeClr val="bg1"/>
                </a:solidFill>
                <a:latin typeface="Tahoma" pitchFamily="34" charset="0"/>
              </a:rPr>
              <a:t>TextMenu</a:t>
            </a:r>
            <a:r>
              <a:rPr lang="en-US" altLang="zh-CN" sz="3000" b="1" dirty="0" smtClean="0">
                <a:solidFill>
                  <a:schemeClr val="bg1"/>
                </a:solidFill>
                <a:latin typeface="Tahoma" pitchFamily="34" charset="0"/>
              </a:rPr>
              <a:t> </a:t>
            </a:r>
          </a:p>
        </p:txBody>
      </p:sp>
      <p:sp>
        <p:nvSpPr>
          <p:cNvPr id="3" name="TextBox 2"/>
          <p:cNvSpPr txBox="1"/>
          <p:nvPr/>
        </p:nvSpPr>
        <p:spPr>
          <a:xfrm>
            <a:off x="642910" y="1428736"/>
            <a:ext cx="7929586" cy="1569660"/>
          </a:xfrm>
          <a:prstGeom prst="rect">
            <a:avLst/>
          </a:prstGeom>
          <a:noFill/>
        </p:spPr>
        <p:txBody>
          <a:bodyPr wrap="square" rtlCol="0">
            <a:spAutoFit/>
          </a:bodyPr>
          <a:lstStyle/>
          <a:p>
            <a:r>
              <a:rPr lang="en-US" sz="2000" b="1" dirty="0" err="1" smtClean="0">
                <a:latin typeface="Arial" pitchFamily="34" charset="0"/>
                <a:cs typeface="Arial" pitchFamily="34" charset="0"/>
              </a:rPr>
              <a:t>TextMenu</a:t>
            </a:r>
            <a:r>
              <a:rPr lang="en-US" sz="2000" b="1" dirty="0" smtClean="0">
                <a:latin typeface="Arial" pitchFamily="34" charset="0"/>
                <a:cs typeface="Arial" pitchFamily="34" charset="0"/>
              </a:rPr>
              <a:t> object allows users to display a list of menu items on IP phones. You can browse the menu item by linking HTTP requests.</a:t>
            </a:r>
          </a:p>
          <a:p>
            <a:endParaRPr lang="en-US" sz="2000" dirty="0" smtClean="0">
              <a:latin typeface="Arial" pitchFamily="34" charset="0"/>
              <a:cs typeface="Arial" pitchFamily="34" charset="0"/>
            </a:endParaRPr>
          </a:p>
          <a:p>
            <a:endParaRPr lang="zh-CN" altLang="en-US" dirty="0"/>
          </a:p>
        </p:txBody>
      </p:sp>
      <p:pic>
        <p:nvPicPr>
          <p:cNvPr id="4" name="图片 3" descr="textmenu.jpg"/>
          <p:cNvPicPr/>
          <p:nvPr/>
        </p:nvPicPr>
        <p:blipFill>
          <a:blip r:embed="rId3" cstate="print"/>
          <a:stretch>
            <a:fillRect/>
          </a:stretch>
        </p:blipFill>
        <p:spPr>
          <a:xfrm>
            <a:off x="3929058" y="2643182"/>
            <a:ext cx="4214842" cy="2571768"/>
          </a:xfrm>
          <a:prstGeom prst="rect">
            <a:avLst/>
          </a:prstGeom>
        </p:spPr>
      </p:pic>
      <p:sp>
        <p:nvSpPr>
          <p:cNvPr id="5" name="TextBox 4"/>
          <p:cNvSpPr txBox="1"/>
          <p:nvPr/>
        </p:nvSpPr>
        <p:spPr>
          <a:xfrm>
            <a:off x="642910" y="2643182"/>
            <a:ext cx="3286148" cy="2185214"/>
          </a:xfrm>
          <a:prstGeom prst="rect">
            <a:avLst/>
          </a:prstGeom>
          <a:noFill/>
        </p:spPr>
        <p:txBody>
          <a:bodyPr wrap="square" rtlCol="0">
            <a:spAutoFit/>
          </a:bodyPr>
          <a:lstStyle/>
          <a:p>
            <a:r>
              <a:rPr lang="en-US" altLang="zh-CN" sz="2000" b="1" dirty="0" smtClean="0"/>
              <a:t>Scenario :</a:t>
            </a:r>
          </a:p>
          <a:p>
            <a:r>
              <a:rPr lang="en-US" sz="2000" dirty="0" smtClean="0"/>
              <a:t>You can use the </a:t>
            </a:r>
            <a:r>
              <a:rPr lang="en-US" sz="2000" dirty="0" err="1" smtClean="0"/>
              <a:t>TextMenu</a:t>
            </a:r>
            <a:r>
              <a:rPr lang="en-US" sz="2000" dirty="0" smtClean="0"/>
              <a:t> object to customize some functions such as weather report, stock information, new services, etc. </a:t>
            </a:r>
            <a:endParaRPr lang="zh-CN" altLang="en-US" sz="2000" dirty="0" smtClean="0"/>
          </a:p>
          <a:p>
            <a:endParaRPr lang="zh-CN" altLang="en-US" dirty="0"/>
          </a:p>
        </p:txBody>
      </p:sp>
      <p:sp>
        <p:nvSpPr>
          <p:cNvPr id="6" name="TextBox 5"/>
          <p:cNvSpPr txBox="1"/>
          <p:nvPr/>
        </p:nvSpPr>
        <p:spPr>
          <a:xfrm>
            <a:off x="5572132" y="5286388"/>
            <a:ext cx="697627" cy="338554"/>
          </a:xfrm>
          <a:prstGeom prst="rect">
            <a:avLst/>
          </a:prstGeom>
          <a:noFill/>
        </p:spPr>
        <p:txBody>
          <a:bodyPr wrap="none" rtlCol="0">
            <a:spAutoFit/>
          </a:bodyPr>
          <a:lstStyle/>
          <a:p>
            <a:r>
              <a:rPr lang="en-US" altLang="zh-CN" b="1" dirty="0" smtClean="0"/>
              <a:t>T38G</a:t>
            </a:r>
            <a:endParaRPr lang="zh-CN" altLang="en-US"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2">
          <a:schemeClr val="accent1"/>
        </a:lnRef>
        <a:fillRef idx="1">
          <a:schemeClr val="lt1"/>
        </a:fillRef>
        <a:effectRef idx="0">
          <a:schemeClr val="accent1"/>
        </a:effectRef>
        <a:fontRef idx="minor">
          <a:schemeClr val="dk1"/>
        </a:fontRef>
      </a:style>
    </a:spDef>
  </a:objectDefaults>
  <a:extraClrSchemeLst/>
</a:theme>
</file>

<file path=ppt/theme/theme2.xml><?xml version="1.0" encoding="utf-8"?>
<a:theme xmlns:a="http://schemas.openxmlformats.org/drawingml/2006/main" name="2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2">
          <a:schemeClr val="accent1"/>
        </a:lnRef>
        <a:fillRef idx="1">
          <a:schemeClr val="lt1"/>
        </a:fillRef>
        <a:effectRef idx="0">
          <a:schemeClr val="accent1"/>
        </a:effectRef>
        <a:fontRef idx="minor">
          <a:schemeClr val="dk1"/>
        </a:fontRef>
      </a:style>
    </a:spDef>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21978</TotalTime>
  <Words>3309</Words>
  <Application>Microsoft Office PowerPoint</Application>
  <PresentationFormat>全屏显示(4:3)</PresentationFormat>
  <Paragraphs>279</Paragraphs>
  <Slides>30</Slides>
  <Notes>29</Notes>
  <HiddenSlides>0</HiddenSlides>
  <MMClips>0</MMClips>
  <ScaleCrop>false</ScaleCrop>
  <HeadingPairs>
    <vt:vector size="4" baseType="variant">
      <vt:variant>
        <vt:lpstr>主题</vt:lpstr>
      </vt:variant>
      <vt:variant>
        <vt:i4>2</vt:i4>
      </vt:variant>
      <vt:variant>
        <vt:lpstr>幻灯片标题</vt:lpstr>
      </vt:variant>
      <vt:variant>
        <vt:i4>30</vt:i4>
      </vt:variant>
    </vt:vector>
  </HeadingPairs>
  <TitlesOfParts>
    <vt:vector size="32" baseType="lpstr">
      <vt:lpstr>1_Office 主题</vt:lpstr>
      <vt:lpstr>2_Office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番茄花园</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番茄花园</dc:creator>
  <cp:lastModifiedBy>Cathy</cp:lastModifiedBy>
  <cp:revision>1683</cp:revision>
  <dcterms:created xsi:type="dcterms:W3CDTF">2009-09-16T07:37:35Z</dcterms:created>
  <dcterms:modified xsi:type="dcterms:W3CDTF">2012-11-16T07:03:42Z</dcterms:modified>
</cp:coreProperties>
</file>