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672" r:id="rId1"/>
    <p:sldMasterId id="2147483696" r:id="rId2"/>
    <p:sldMasterId id="2147483744" r:id="rId3"/>
    <p:sldMasterId id="2147483756" r:id="rId4"/>
    <p:sldMasterId id="2147483768" r:id="rId5"/>
  </p:sldMasterIdLst>
  <p:notesMasterIdLst>
    <p:notesMasterId r:id="rId65"/>
  </p:notesMasterIdLst>
  <p:sldIdLst>
    <p:sldId id="579" r:id="rId6"/>
    <p:sldId id="580" r:id="rId7"/>
    <p:sldId id="582" r:id="rId8"/>
    <p:sldId id="532" r:id="rId9"/>
    <p:sldId id="591" r:id="rId10"/>
    <p:sldId id="585" r:id="rId11"/>
    <p:sldId id="589" r:id="rId12"/>
    <p:sldId id="592" r:id="rId13"/>
    <p:sldId id="602" r:id="rId14"/>
    <p:sldId id="596" r:id="rId15"/>
    <p:sldId id="603" r:id="rId16"/>
    <p:sldId id="604" r:id="rId17"/>
    <p:sldId id="535" r:id="rId18"/>
    <p:sldId id="536" r:id="rId19"/>
    <p:sldId id="538" r:id="rId20"/>
    <p:sldId id="606" r:id="rId21"/>
    <p:sldId id="542" r:id="rId22"/>
    <p:sldId id="543" r:id="rId23"/>
    <p:sldId id="544" r:id="rId24"/>
    <p:sldId id="607" r:id="rId25"/>
    <p:sldId id="545" r:id="rId26"/>
    <p:sldId id="546" r:id="rId27"/>
    <p:sldId id="547" r:id="rId28"/>
    <p:sldId id="608" r:id="rId29"/>
    <p:sldId id="616" r:id="rId30"/>
    <p:sldId id="617" r:id="rId31"/>
    <p:sldId id="618" r:id="rId32"/>
    <p:sldId id="619" r:id="rId33"/>
    <p:sldId id="620" r:id="rId34"/>
    <p:sldId id="599" r:id="rId35"/>
    <p:sldId id="559" r:id="rId36"/>
    <p:sldId id="560" r:id="rId37"/>
    <p:sldId id="562" r:id="rId38"/>
    <p:sldId id="563" r:id="rId39"/>
    <p:sldId id="564" r:id="rId40"/>
    <p:sldId id="565" r:id="rId41"/>
    <p:sldId id="566" r:id="rId42"/>
    <p:sldId id="613" r:id="rId43"/>
    <p:sldId id="614" r:id="rId44"/>
    <p:sldId id="615" r:id="rId45"/>
    <p:sldId id="621" r:id="rId46"/>
    <p:sldId id="622" r:id="rId47"/>
    <p:sldId id="623" r:id="rId48"/>
    <p:sldId id="625" r:id="rId49"/>
    <p:sldId id="626" r:id="rId50"/>
    <p:sldId id="627" r:id="rId51"/>
    <p:sldId id="628" r:id="rId52"/>
    <p:sldId id="629" r:id="rId53"/>
    <p:sldId id="630" r:id="rId54"/>
    <p:sldId id="601" r:id="rId55"/>
    <p:sldId id="574" r:id="rId56"/>
    <p:sldId id="570" r:id="rId57"/>
    <p:sldId id="572" r:id="rId58"/>
    <p:sldId id="575" r:id="rId59"/>
    <p:sldId id="573" r:id="rId60"/>
    <p:sldId id="576" r:id="rId61"/>
    <p:sldId id="577" r:id="rId62"/>
    <p:sldId id="632" r:id="rId63"/>
    <p:sldId id="631" r:id="rId64"/>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yWang" initials="karm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3C"/>
    <a:srgbClr val="F9E02B"/>
    <a:srgbClr val="79FBEF"/>
    <a:srgbClr val="FFC905"/>
    <a:srgbClr val="FFBE00"/>
    <a:srgbClr val="A0BE7D"/>
    <a:srgbClr val="64934A"/>
    <a:srgbClr val="407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50" autoAdjust="0"/>
    <p:restoredTop sz="65913" autoAdjust="0"/>
  </p:normalViewPr>
  <p:slideViewPr>
    <p:cSldViewPr>
      <p:cViewPr>
        <p:scale>
          <a:sx n="75" d="100"/>
          <a:sy n="75" d="100"/>
        </p:scale>
        <p:origin x="-954" y="342"/>
      </p:cViewPr>
      <p:guideLst>
        <p:guide orient="horz" pos="2160"/>
        <p:guide pos="2880"/>
      </p:guideLst>
    </p:cSldViewPr>
  </p:slideViewPr>
  <p:outlineViewPr>
    <p:cViewPr>
      <p:scale>
        <a:sx n="33" d="100"/>
        <a:sy n="33" d="100"/>
      </p:scale>
      <p:origin x="234" y="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773FBE-3B55-4B96-87E2-4BF8EE6FDBC0}" type="datetimeFigureOut">
              <a:rPr lang="zh-CN" altLang="en-US"/>
              <a:pPr>
                <a:defRPr/>
              </a:pPr>
              <a:t>2012/8/31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39CEB8-CF29-4BE2-83B3-7ECEFC761E11}" type="slidenum">
              <a:rPr lang="zh-CN" altLang="en-US"/>
              <a:pPr>
                <a:defRPr/>
              </a:pPr>
              <a:t>‹#›</a:t>
            </a:fld>
            <a:endParaRPr lang="zh-CN" altLang="en-US"/>
          </a:p>
        </p:txBody>
      </p:sp>
    </p:spTree>
    <p:extLst>
      <p:ext uri="{BB962C8B-B14F-4D97-AF65-F5344CB8AC3E}">
        <p14:creationId xmlns:p14="http://schemas.microsoft.com/office/powerpoint/2010/main" val="3959708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199.19.193.15/Group/DeviceInventor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199.19.193.15/Group/DefaultConfi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Hello everybody ,this is </a:t>
            </a:r>
            <a:r>
              <a:rPr lang="zh-CN" altLang="en-US" dirty="0" smtClean="0"/>
              <a:t>****</a:t>
            </a:r>
            <a:r>
              <a:rPr lang="en-US" altLang="zh-CN" dirty="0" smtClean="0"/>
              <a:t> from </a:t>
            </a:r>
            <a:r>
              <a:rPr lang="en-US" altLang="zh-CN" dirty="0" err="1" smtClean="0"/>
              <a:t>Yealink</a:t>
            </a:r>
            <a:r>
              <a:rPr lang="en-US" altLang="zh-CN" dirty="0" smtClean="0"/>
              <a:t> technical support team .It’s my pleasure to</a:t>
            </a:r>
            <a:r>
              <a:rPr lang="en-US" altLang="zh-CN" baseline="0" dirty="0" smtClean="0"/>
              <a:t> host today’s training .</a:t>
            </a:r>
            <a:r>
              <a:rPr lang="en-US" altLang="zh-CN" dirty="0" smtClean="0"/>
              <a:t>Here is our topic for reference. let’s start the training now.</a:t>
            </a:r>
            <a:endParaRPr lang="zh-CN" altLang="en-US" dirty="0" smtClean="0"/>
          </a:p>
          <a:p>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We could almost support most of Features on </a:t>
            </a:r>
            <a:r>
              <a:rPr lang="en-US" altLang="zh-CN" baseline="0" dirty="0" err="1" smtClean="0"/>
              <a:t>Broadsoft</a:t>
            </a:r>
            <a:r>
              <a:rPr lang="en-US" altLang="zh-CN" baseline="0" dirty="0" smtClean="0"/>
              <a:t>, contain </a:t>
            </a:r>
            <a:r>
              <a:rPr lang="en-US" altLang="zh-CN" dirty="0" smtClean="0"/>
              <a:t>Busy Lamp Field  List,</a:t>
            </a:r>
            <a:r>
              <a:rPr lang="en-US" altLang="zh-CN" sz="1200" dirty="0" smtClean="0"/>
              <a:t> Automatic Call Distribution, Feature Key Synchronization, Shared Call Appearance ,Phonebook  and Call Log . </a:t>
            </a:r>
            <a:r>
              <a:rPr lang="en-US" altLang="zh-CN" sz="1200" baseline="0" dirty="0" smtClean="0"/>
              <a:t>ACD didn’t be supported on VP530 .</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According</a:t>
            </a:r>
            <a:r>
              <a:rPr lang="en-US" altLang="zh-CN" baseline="0" dirty="0" smtClean="0"/>
              <a:t> to the preliminary plan ,Version 71 of VP530 will support it ,and it will be released at the end of this year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Next</a:t>
            </a:r>
            <a:r>
              <a:rPr lang="en-US" altLang="zh-CN" baseline="0" dirty="0" smtClean="0"/>
              <a:t> Topic we will talk about Auto Provisioning Process in </a:t>
            </a:r>
            <a:r>
              <a:rPr lang="en-US" altLang="zh-CN" baseline="0" dirty="0" err="1" smtClean="0"/>
              <a:t>Broadworks</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11</a:t>
            </a:fld>
            <a:endParaRPr lang="zh-CN" altLang="en-US"/>
          </a:p>
        </p:txBody>
      </p:sp>
    </p:spTree>
    <p:extLst>
      <p:ext uri="{BB962C8B-B14F-4D97-AF65-F5344CB8AC3E}">
        <p14:creationId xmlns:p14="http://schemas.microsoft.com/office/powerpoint/2010/main" val="176961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a:t>
            </a:r>
            <a:r>
              <a:rPr lang="en-US" altLang="zh-CN" dirty="0" err="1" smtClean="0"/>
              <a:t>BroadWorks</a:t>
            </a:r>
            <a:r>
              <a:rPr lang="en-US" altLang="zh-CN" dirty="0" smtClean="0"/>
              <a:t> Device Management is a comprehensive solution for simplifying the integration, deployment, and maintenance of access devices in your network .</a:t>
            </a:r>
            <a:r>
              <a:rPr lang="en-US" altLang="zh-CN" baseline="0" dirty="0" smtClean="0"/>
              <a:t>Administrator on </a:t>
            </a:r>
            <a:r>
              <a:rPr lang="en-US" altLang="zh-CN" baseline="0" dirty="0" err="1" smtClean="0"/>
              <a:t>Broadworks</a:t>
            </a:r>
            <a:r>
              <a:rPr lang="en-US" altLang="zh-CN" baseline="0" dirty="0" smtClean="0"/>
              <a:t> can manage and control all Device configuration </a:t>
            </a:r>
            <a:r>
              <a:rPr lang="en-US" altLang="zh-CN" dirty="0" smtClean="0"/>
              <a:t>centrally </a:t>
            </a:r>
          </a:p>
          <a:p>
            <a:r>
              <a:rPr lang="en-US" altLang="zh-CN" dirty="0" smtClean="0"/>
              <a:t> in the network</a:t>
            </a:r>
            <a:r>
              <a:rPr lang="en-US" altLang="zh-CN" baseline="0" dirty="0" smtClean="0"/>
              <a:t>. Just like you could manage or control all </a:t>
            </a:r>
            <a:r>
              <a:rPr lang="en-US" altLang="zh-CN" baseline="0" dirty="0" err="1" smtClean="0"/>
              <a:t>Yealink</a:t>
            </a:r>
            <a:r>
              <a:rPr lang="en-US" altLang="zh-CN" baseline="0" dirty="0" smtClean="0"/>
              <a:t> T2 </a:t>
            </a:r>
            <a:r>
              <a:rPr lang="en-US" altLang="zh-CN" baseline="0" dirty="0" err="1" smtClean="0"/>
              <a:t>seris</a:t>
            </a:r>
            <a:r>
              <a:rPr lang="en-US" altLang="zh-CN" baseline="0" dirty="0" smtClean="0"/>
              <a:t>/T3/VP series phone on </a:t>
            </a:r>
            <a:r>
              <a:rPr lang="en-US" altLang="zh-CN" baseline="0" dirty="0" err="1" smtClean="0"/>
              <a:t>Broadworks</a:t>
            </a:r>
            <a:r>
              <a:rPr lang="en-US" altLang="zh-CN" baseline="0" dirty="0" smtClean="0"/>
              <a:t> .By connecting </a:t>
            </a:r>
            <a:r>
              <a:rPr lang="en-US" altLang="zh-CN" dirty="0" smtClean="0"/>
              <a:t>devices to </a:t>
            </a:r>
            <a:r>
              <a:rPr lang="en-US" altLang="zh-CN" dirty="0" err="1" smtClean="0"/>
              <a:t>BroadWorks,it</a:t>
            </a:r>
            <a:r>
              <a:rPr lang="en-US" altLang="zh-CN" baseline="0" dirty="0" smtClean="0"/>
              <a:t> </a:t>
            </a:r>
            <a:r>
              <a:rPr lang="en-US" altLang="zh-CN" dirty="0" smtClean="0"/>
              <a:t>can download the configuration files, firmware, and other file resources required to deliver services.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Before using Device Management, it is very important to check</a:t>
            </a:r>
            <a:r>
              <a:rPr lang="en-US" altLang="zh-CN" sz="1200" kern="1200" baseline="0" dirty="0" smtClean="0">
                <a:solidFill>
                  <a:schemeClr val="tx1"/>
                </a:solidFill>
                <a:latin typeface="+mn-lt"/>
                <a:ea typeface="+mn-ea"/>
                <a:cs typeface="+mn-cs"/>
              </a:rPr>
              <a:t> some </a:t>
            </a:r>
            <a:r>
              <a:rPr lang="en-US" altLang="zh-CN" sz="1200" kern="1200" dirty="0" smtClean="0">
                <a:solidFill>
                  <a:schemeClr val="tx1"/>
                </a:solidFill>
                <a:latin typeface="+mn-lt"/>
                <a:ea typeface="+mn-ea"/>
                <a:cs typeface="+mn-cs"/>
              </a:rPr>
              <a:t>key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The</a:t>
            </a:r>
            <a:r>
              <a:rPr lang="en-US" altLang="zh-CN" sz="1200" kern="1200" baseline="0" dirty="0" smtClean="0">
                <a:solidFill>
                  <a:schemeClr val="tx1"/>
                </a:solidFill>
                <a:latin typeface="+mn-lt"/>
                <a:ea typeface="+mn-ea"/>
                <a:cs typeface="+mn-cs"/>
              </a:rPr>
              <a:t> Device Profile Type/The Device Profile/The user</a:t>
            </a:r>
            <a:endParaRPr lang="en-US" altLang="zh-CN"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Device Profile Type </a:t>
            </a:r>
            <a:r>
              <a:rPr lang="en-US" altLang="zh-CN" sz="1200" b="0" kern="1200" dirty="0" smtClean="0">
                <a:solidFill>
                  <a:schemeClr val="tx1"/>
                </a:solidFill>
                <a:latin typeface="+mn-lt"/>
                <a:ea typeface="+mn-ea"/>
                <a:cs typeface="+mn-cs"/>
              </a:rPr>
              <a:t>is like a template</a:t>
            </a:r>
            <a:r>
              <a:rPr lang="en-US" altLang="zh-CN" sz="1200" b="0" kern="1200" baseline="0" dirty="0" smtClean="0">
                <a:solidFill>
                  <a:schemeClr val="tx1"/>
                </a:solidFill>
                <a:latin typeface="+mn-lt"/>
                <a:ea typeface="+mn-ea"/>
                <a:cs typeface="+mn-cs"/>
              </a:rPr>
              <a:t> for a </a:t>
            </a:r>
            <a:r>
              <a:rPr lang="en-US" altLang="zh-CN" sz="1200" b="0" kern="1200" dirty="0" smtClean="0">
                <a:solidFill>
                  <a:schemeClr val="tx1"/>
                </a:solidFill>
                <a:latin typeface="+mn-lt"/>
                <a:ea typeface="+mn-ea"/>
                <a:cs typeface="+mn-cs"/>
              </a:rPr>
              <a:t>model, like</a:t>
            </a:r>
            <a:r>
              <a:rPr lang="en-US" altLang="zh-CN" sz="1200" b="0" kern="1200" baseline="0" dirty="0" smtClean="0">
                <a:solidFill>
                  <a:schemeClr val="tx1"/>
                </a:solidFill>
                <a:latin typeface="+mn-lt"/>
                <a:ea typeface="+mn-ea"/>
                <a:cs typeface="+mn-cs"/>
              </a:rPr>
              <a:t> model </a:t>
            </a:r>
            <a:r>
              <a:rPr lang="en-US" altLang="zh-CN" sz="1200" b="0" kern="1200" baseline="0" dirty="0" err="1" smtClean="0">
                <a:solidFill>
                  <a:schemeClr val="tx1"/>
                </a:solidFill>
                <a:latin typeface="+mn-lt"/>
                <a:ea typeface="+mn-ea"/>
                <a:cs typeface="+mn-cs"/>
              </a:rPr>
              <a:t>Yealink</a:t>
            </a:r>
            <a:r>
              <a:rPr lang="en-US" altLang="zh-CN" sz="1200" b="0" kern="1200" baseline="0" dirty="0" smtClean="0">
                <a:solidFill>
                  <a:schemeClr val="tx1"/>
                </a:solidFill>
                <a:latin typeface="+mn-lt"/>
                <a:ea typeface="+mn-ea"/>
                <a:cs typeface="+mn-cs"/>
              </a:rPr>
              <a:t> T28</a:t>
            </a:r>
            <a:r>
              <a:rPr lang="en-US" altLang="zh-CN" sz="1200" b="1" kern="1200" baseline="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When a new type of device is added to the network, a new device profile type should be created on </a:t>
            </a:r>
            <a:r>
              <a:rPr lang="en-US" altLang="zh-CN" sz="1200" kern="1200" dirty="0" err="1" smtClean="0">
                <a:solidFill>
                  <a:schemeClr val="tx1"/>
                </a:solidFill>
                <a:latin typeface="+mn-lt"/>
                <a:ea typeface="+mn-ea"/>
                <a:cs typeface="+mn-cs"/>
              </a:rPr>
              <a:t>BroadWorks</a:t>
            </a:r>
            <a:r>
              <a:rPr lang="en-US" altLang="zh-CN" sz="1200" kern="1200" dirty="0" smtClean="0">
                <a:solidFill>
                  <a:schemeClr val="tx1"/>
                </a:solidFill>
                <a:latin typeface="+mn-lt"/>
                <a:ea typeface="+mn-ea"/>
                <a:cs typeface="+mn-cs"/>
              </a:rPr>
              <a:t> to manage that type of device.</a:t>
            </a:r>
            <a:endParaRPr lang="zh-CN" altLang="en-US"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Device Profile </a:t>
            </a:r>
            <a:r>
              <a:rPr lang="en-US" altLang="zh-CN" sz="1200" b="0" kern="1200" dirty="0" smtClean="0">
                <a:solidFill>
                  <a:schemeClr val="tx1"/>
                </a:solidFill>
                <a:latin typeface="+mn-lt"/>
                <a:ea typeface="+mn-ea"/>
                <a:cs typeface="+mn-cs"/>
              </a:rPr>
              <a:t>is like a specific</a:t>
            </a:r>
            <a:r>
              <a:rPr lang="en-US" altLang="zh-CN" sz="1200" b="0" kern="1200" baseline="0" dirty="0" smtClean="0">
                <a:solidFill>
                  <a:schemeClr val="tx1"/>
                </a:solidFill>
                <a:latin typeface="+mn-lt"/>
                <a:ea typeface="+mn-ea"/>
                <a:cs typeface="+mn-cs"/>
              </a:rPr>
              <a:t> </a:t>
            </a:r>
            <a:r>
              <a:rPr lang="en-US" altLang="zh-CN" sz="1200" b="0" kern="1200" dirty="0" smtClean="0">
                <a:solidFill>
                  <a:schemeClr val="tx1"/>
                </a:solidFill>
                <a:latin typeface="+mn-lt"/>
                <a:ea typeface="+mn-ea"/>
                <a:cs typeface="+mn-cs"/>
              </a:rPr>
              <a:t>device</a:t>
            </a:r>
            <a:r>
              <a:rPr lang="en-US" altLang="zh-CN" sz="1200" b="0" kern="1200" baseline="0" dirty="0" smtClean="0">
                <a:solidFill>
                  <a:schemeClr val="tx1"/>
                </a:solidFill>
                <a:latin typeface="+mn-lt"/>
                <a:ea typeface="+mn-ea"/>
                <a:cs typeface="+mn-cs"/>
              </a:rPr>
              <a:t> , like </a:t>
            </a:r>
            <a:r>
              <a:rPr lang="en-US" altLang="zh-CN" sz="1200" b="0" kern="1200" baseline="0" dirty="0" err="1" smtClean="0">
                <a:solidFill>
                  <a:schemeClr val="tx1"/>
                </a:solidFill>
                <a:latin typeface="+mn-lt"/>
                <a:ea typeface="+mn-ea"/>
                <a:cs typeface="+mn-cs"/>
              </a:rPr>
              <a:t>Yealink</a:t>
            </a:r>
            <a:r>
              <a:rPr lang="en-US" altLang="zh-CN" sz="1200" b="0" kern="1200" baseline="0" dirty="0" smtClean="0">
                <a:solidFill>
                  <a:schemeClr val="tx1"/>
                </a:solidFill>
                <a:latin typeface="+mn-lt"/>
                <a:ea typeface="+mn-ea"/>
                <a:cs typeface="+mn-cs"/>
              </a:rPr>
              <a:t> T28P with specific MAC address .</a:t>
            </a:r>
            <a:endParaRPr lang="zh-CN" altLang="en-US" sz="1200" b="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When a new device is added to the network, a new device profile should be created on </a:t>
            </a:r>
            <a:r>
              <a:rPr lang="en-US" altLang="zh-CN" sz="1200" kern="1200" dirty="0" err="1" smtClean="0">
                <a:solidFill>
                  <a:schemeClr val="tx1"/>
                </a:solidFill>
                <a:latin typeface="+mn-lt"/>
                <a:ea typeface="+mn-ea"/>
                <a:cs typeface="+mn-cs"/>
              </a:rPr>
              <a:t>BroadWorks</a:t>
            </a:r>
            <a:r>
              <a:rPr lang="en-US" altLang="zh-CN" sz="1200" kern="1200" dirty="0" smtClean="0">
                <a:solidFill>
                  <a:schemeClr val="tx1"/>
                </a:solidFill>
                <a:latin typeface="+mn-lt"/>
                <a:ea typeface="+mn-ea"/>
                <a:cs typeface="+mn-cs"/>
              </a:rPr>
              <a:t> to manage that device. The device profile should be created from a given device profile type. This gives the device profile a predefined settings that are consistent with other devices of the same type in the network.</a:t>
            </a:r>
          </a:p>
          <a:p>
            <a:r>
              <a:rPr lang="en-US" altLang="zh-CN" sz="1200" kern="1200" baseline="0" dirty="0" smtClean="0">
                <a:solidFill>
                  <a:schemeClr val="tx1"/>
                </a:solidFill>
                <a:latin typeface="+mn-lt"/>
                <a:ea typeface="+mn-ea"/>
                <a:cs typeface="+mn-cs"/>
              </a:rPr>
              <a:t>And Device Profile is like a specific T28P phone, like T28P with MAC  </a:t>
            </a:r>
            <a:endParaRPr lang="zh-CN" altLang="en-US"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The</a:t>
            </a:r>
            <a:r>
              <a:rPr lang="en-US" altLang="zh-CN" sz="1200" b="1" kern="1200" baseline="0" dirty="0" smtClean="0">
                <a:solidFill>
                  <a:schemeClr val="tx1"/>
                </a:solidFill>
                <a:latin typeface="+mn-lt"/>
                <a:ea typeface="+mn-ea"/>
                <a:cs typeface="+mn-cs"/>
              </a:rPr>
              <a:t> User </a:t>
            </a:r>
            <a:r>
              <a:rPr lang="en-US" altLang="zh-CN" sz="1200" b="0" kern="1200" baseline="0" dirty="0" smtClean="0">
                <a:solidFill>
                  <a:schemeClr val="tx1"/>
                </a:solidFill>
                <a:latin typeface="+mn-lt"/>
                <a:ea typeface="+mn-ea"/>
                <a:cs typeface="+mn-cs"/>
              </a:rPr>
              <a:t>is like an account which we had in other PBX platform. </a:t>
            </a:r>
            <a:r>
              <a:rPr lang="en-US" altLang="zh-CN" sz="1200" kern="1200" dirty="0" smtClean="0">
                <a:solidFill>
                  <a:schemeClr val="tx1"/>
                </a:solidFill>
                <a:latin typeface="+mn-lt"/>
                <a:ea typeface="+mn-ea"/>
                <a:cs typeface="+mn-cs"/>
              </a:rPr>
              <a:t>The administrator can assign a device profile to one user or multiple users. </a:t>
            </a:r>
            <a:endParaRPr lang="zh-CN" altLang="en-US"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In</a:t>
            </a:r>
            <a:r>
              <a:rPr lang="en-US" altLang="zh-CN" sz="1200" kern="1200" baseline="0" dirty="0" smtClean="0">
                <a:solidFill>
                  <a:schemeClr val="tx1"/>
                </a:solidFill>
                <a:latin typeface="+mn-lt"/>
                <a:ea typeface="+mn-ea"/>
                <a:cs typeface="+mn-cs"/>
              </a:rPr>
              <a:t> the picture ,T28P is a device profile type ,this two phones are specific device profiles with multi-users .</a:t>
            </a:r>
            <a:endParaRPr lang="zh-CN" alt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order to simplify the feature</a:t>
            </a:r>
            <a:r>
              <a:rPr lang="en-US" altLang="zh-CN" baseline="0" dirty="0" smtClean="0"/>
              <a:t> </a:t>
            </a:r>
            <a:r>
              <a:rPr lang="en-US" altLang="zh-CN" dirty="0" smtClean="0"/>
              <a:t>configuration</a:t>
            </a:r>
            <a:r>
              <a:rPr lang="en-US" altLang="zh-CN" baseline="0" dirty="0" smtClean="0"/>
              <a:t> steps on </a:t>
            </a:r>
            <a:r>
              <a:rPr lang="en-US" altLang="zh-CN" baseline="0" dirty="0" err="1" smtClean="0"/>
              <a:t>BroadWorks</a:t>
            </a:r>
            <a:r>
              <a:rPr lang="en-US" altLang="zh-CN" baseline="0" dirty="0" smtClean="0"/>
              <a:t> .</a:t>
            </a:r>
            <a:r>
              <a:rPr lang="en-US" altLang="zh-CN" dirty="0" smtClean="0"/>
              <a:t> We will introduce all configuration steps on </a:t>
            </a:r>
            <a:r>
              <a:rPr lang="en-US" altLang="zh-CN" dirty="0" err="1" smtClean="0"/>
              <a:t>BroadWorks</a:t>
            </a:r>
            <a:r>
              <a:rPr lang="en-US" altLang="zh-CN" dirty="0" smtClean="0"/>
              <a:t> which login as Group Administrator as follows.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Group Administrator portal is one of the</a:t>
            </a:r>
            <a:r>
              <a:rPr lang="en-US" altLang="zh-CN" baseline="0" dirty="0" smtClean="0"/>
              <a:t> portals which is used to login </a:t>
            </a:r>
            <a:r>
              <a:rPr lang="en-US" altLang="zh-CN" baseline="0" dirty="0" err="1" smtClean="0"/>
              <a:t>BroadWorks</a:t>
            </a:r>
            <a:r>
              <a:rPr lang="en-US" altLang="zh-CN" baseline="0" dirty="0" smtClean="0"/>
              <a:t> platform .It </a:t>
            </a:r>
            <a:r>
              <a:rPr lang="en-US" altLang="zh-CN" dirty="0" smtClean="0"/>
              <a:t>has</a:t>
            </a:r>
            <a:r>
              <a:rPr lang="en-US" altLang="zh-CN" baseline="0" dirty="0" smtClean="0"/>
              <a:t> l</a:t>
            </a:r>
            <a:r>
              <a:rPr lang="en-US" altLang="zh-CN" dirty="0" smtClean="0"/>
              <a:t>imited  feature configuration authority  which already be </a:t>
            </a:r>
            <a:r>
              <a:rPr lang="en-US" altLang="zh-CN" dirty="0" err="1" smtClean="0"/>
              <a:t>prefined</a:t>
            </a:r>
            <a:r>
              <a:rPr lang="en-US" altLang="zh-CN" dirty="0" smtClean="0"/>
              <a:t> by System Administrator .</a:t>
            </a:r>
          </a:p>
          <a:p>
            <a:r>
              <a:rPr lang="en-US" altLang="zh-CN" dirty="0" smtClean="0"/>
              <a:t>This access allows addition, modification and deletion of individuals within a calling group.</a:t>
            </a:r>
          </a:p>
          <a:p>
            <a:endParaRPr lang="zh-CN" altLang="en-US" dirty="0" smtClean="0"/>
          </a:p>
          <a:p>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If</a:t>
            </a:r>
            <a:r>
              <a:rPr lang="en-US" altLang="zh-CN" baseline="0" dirty="0" smtClean="0"/>
              <a:t> you want to add a specific T28 phone on </a:t>
            </a:r>
            <a:r>
              <a:rPr lang="en-US" altLang="zh-CN" baseline="0" dirty="0" err="1" smtClean="0"/>
              <a:t>Broadworks</a:t>
            </a:r>
            <a:endParaRPr lang="en-US" altLang="zh-CN" baseline="0" dirty="0" smtClean="0"/>
          </a:p>
          <a:p>
            <a:r>
              <a:rPr lang="en-US" altLang="zh-CN" baseline="0" dirty="0" smtClean="0"/>
              <a:t>You have to create one Device Profile first.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Login the web portal as the group</a:t>
            </a:r>
            <a:r>
              <a:rPr lang="en-US" altLang="zh-CN" sz="1200" kern="1200" baseline="0" dirty="0" smtClean="0">
                <a:solidFill>
                  <a:schemeClr val="tx1"/>
                </a:solidFill>
                <a:latin typeface="+mn-lt"/>
                <a:ea typeface="+mn-ea"/>
                <a:cs typeface="+mn-cs"/>
              </a:rPr>
              <a:t> administration .</a:t>
            </a:r>
            <a:r>
              <a:rPr lang="en-US" altLang="zh-CN" sz="1200" kern="1200" dirty="0" smtClean="0">
                <a:solidFill>
                  <a:schemeClr val="tx1"/>
                </a:solidFill>
                <a:latin typeface="+mn-lt"/>
                <a:ea typeface="+mn-ea"/>
                <a:cs typeface="+mn-cs"/>
              </a:rPr>
              <a:t> Browser</a:t>
            </a:r>
            <a:r>
              <a:rPr lang="en-US" altLang="zh-CN" sz="1200" kern="1200" baseline="0" dirty="0" smtClean="0">
                <a:solidFill>
                  <a:schemeClr val="tx1"/>
                </a:solidFill>
                <a:latin typeface="+mn-lt"/>
                <a:ea typeface="+mn-ea"/>
                <a:cs typeface="+mn-cs"/>
              </a:rPr>
              <a:t> to </a:t>
            </a:r>
            <a:r>
              <a:rPr lang="en-US" altLang="zh-CN" sz="1200" b="1" kern="1200" dirty="0" smtClean="0">
                <a:solidFill>
                  <a:schemeClr val="tx1"/>
                </a:solidFill>
                <a:latin typeface="+mn-lt"/>
                <a:ea typeface="+mn-ea"/>
                <a:cs typeface="+mn-cs"/>
              </a:rPr>
              <a:t>Resources</a:t>
            </a:r>
            <a:r>
              <a:rPr lang="en-US" altLang="zh-CN" sz="1200" kern="1200" dirty="0" smtClean="0">
                <a:solidFill>
                  <a:schemeClr val="tx1"/>
                </a:solidFill>
                <a:latin typeface="+mn-lt"/>
                <a:ea typeface="+mn-ea"/>
                <a:cs typeface="+mn-cs"/>
              </a:rPr>
              <a:t>-&gt;</a:t>
            </a:r>
            <a:r>
              <a:rPr lang="en-US" altLang="zh-CN" sz="1200" b="1" u="none" strike="noStrike" kern="1200" dirty="0" smtClean="0">
                <a:solidFill>
                  <a:schemeClr val="tx1"/>
                </a:solidFill>
                <a:latin typeface="+mn-lt"/>
                <a:ea typeface="+mn-ea"/>
                <a:cs typeface="+mn-cs"/>
                <a:hlinkClick r:id="rId3"/>
              </a:rPr>
              <a:t>Identity/Device Profiles</a:t>
            </a:r>
            <a:r>
              <a:rPr lang="en-US" altLang="zh-CN" sz="1200" kern="1200" dirty="0" smtClean="0">
                <a:solidFill>
                  <a:schemeClr val="tx1"/>
                </a:solidFill>
                <a:latin typeface="+mn-lt"/>
                <a:ea typeface="+mn-ea"/>
                <a:cs typeface="+mn-cs"/>
              </a:rPr>
              <a:t>. Click on </a:t>
            </a:r>
            <a:r>
              <a:rPr lang="en-US" altLang="zh-CN" sz="1200" b="1" kern="1200" dirty="0" smtClean="0">
                <a:solidFill>
                  <a:schemeClr val="tx1"/>
                </a:solidFill>
                <a:latin typeface="+mn-lt"/>
                <a:ea typeface="+mn-ea"/>
                <a:cs typeface="+mn-cs"/>
              </a:rPr>
              <a:t>Add</a:t>
            </a:r>
            <a:r>
              <a:rPr lang="en-US" altLang="zh-CN" sz="1200" kern="1200" dirty="0" smtClean="0">
                <a:solidFill>
                  <a:schemeClr val="tx1"/>
                </a:solidFill>
                <a:latin typeface="+mn-lt"/>
                <a:ea typeface="+mn-ea"/>
                <a:cs typeface="+mn-cs"/>
              </a:rPr>
              <a:t>. You can see this webpage</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 Select the desired device profile type (e.g. </a:t>
            </a:r>
            <a:r>
              <a:rPr lang="en-US" altLang="zh-CN" sz="1200" kern="1200" dirty="0" err="1" smtClean="0">
                <a:solidFill>
                  <a:schemeClr val="tx1"/>
                </a:solidFill>
                <a:latin typeface="+mn-lt"/>
                <a:ea typeface="+mn-ea"/>
                <a:cs typeface="+mn-cs"/>
              </a:rPr>
              <a:t>Yealink</a:t>
            </a:r>
            <a:r>
              <a:rPr lang="en-US" altLang="zh-CN" sz="1200" kern="1200" dirty="0" smtClean="0">
                <a:solidFill>
                  <a:schemeClr val="tx1"/>
                </a:solidFill>
                <a:latin typeface="+mn-lt"/>
                <a:ea typeface="+mn-ea"/>
                <a:cs typeface="+mn-cs"/>
              </a:rPr>
              <a:t> T28P) from the pull-down list of</a:t>
            </a:r>
            <a:r>
              <a:rPr lang="en-US" altLang="zh-CN" sz="1200" b="1" kern="1200" dirty="0" smtClean="0">
                <a:solidFill>
                  <a:schemeClr val="tx1"/>
                </a:solidFill>
                <a:latin typeface="+mn-lt"/>
                <a:ea typeface="+mn-ea"/>
                <a:cs typeface="+mn-cs"/>
              </a:rPr>
              <a:t> Identity/Device Profile Type </a:t>
            </a:r>
            <a:r>
              <a:rPr lang="en-US" altLang="zh-CN" sz="1200" kern="1200" dirty="0" smtClean="0">
                <a:solidFill>
                  <a:schemeClr val="tx1"/>
                </a:solidFill>
                <a:latin typeface="+mn-lt"/>
                <a:ea typeface="+mn-ea"/>
                <a:cs typeface="+mn-cs"/>
              </a:rPr>
              <a:t>.And</a:t>
            </a:r>
            <a:r>
              <a:rPr lang="en-US" altLang="zh-CN" sz="1200" kern="1200" baseline="0" dirty="0" smtClean="0">
                <a:solidFill>
                  <a:schemeClr val="tx1"/>
                </a:solidFill>
                <a:latin typeface="+mn-lt"/>
                <a:ea typeface="+mn-ea"/>
                <a:cs typeface="+mn-cs"/>
              </a:rPr>
              <a:t> </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Assign Profile to a Device MAC. You can use the default identity device profile type credentials .If you want to set the Authentication of </a:t>
            </a:r>
            <a:r>
              <a:rPr kumimoji="0" lang="en-US" altLang="zh-CN" sz="1200" b="0" i="0" u="none" strike="noStrike" cap="none" normalizeH="0" baseline="0" dirty="0" err="1" smtClean="0">
                <a:ln>
                  <a:noFill/>
                </a:ln>
                <a:solidFill>
                  <a:schemeClr val="tx1"/>
                </a:solidFill>
                <a:effectLst/>
                <a:latin typeface="Calibri" pitchFamily="34" charset="0"/>
                <a:ea typeface="宋体" pitchFamily="2" charset="-122"/>
                <a:cs typeface="宋体" pitchFamily="2" charset="-122"/>
              </a:rPr>
              <a:t>Autop</a:t>
            </a:r>
            <a:r>
              <a:rPr kumimoji="0" lang="en-US" altLang="zh-CN" sz="12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 by yourselves , Select Use Custom Credentials ,Provide http login user name &amp; password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zh-CN" alt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As</a:t>
            </a:r>
            <a:r>
              <a:rPr lang="en-US" altLang="zh-CN" sz="1200" baseline="0" dirty="0" smtClean="0"/>
              <a:t> we know, phone need two different template configuration files for </a:t>
            </a:r>
            <a:r>
              <a:rPr lang="en-US" altLang="zh-CN" sz="1200" baseline="0" dirty="0" err="1" smtClean="0"/>
              <a:t>Autop</a:t>
            </a:r>
            <a:r>
              <a:rPr lang="en-US" altLang="zh-CN" sz="1200" baseline="0" dirty="0" smtClean="0"/>
              <a:t> .It is the same with </a:t>
            </a:r>
            <a:r>
              <a:rPr lang="en-US" altLang="zh-CN" sz="1200" baseline="0" dirty="0" err="1" smtClean="0"/>
              <a:t>BroadWorks</a:t>
            </a:r>
            <a:r>
              <a:rPr lang="en-US" altLang="zh-CN" sz="1200" baseline="0" dirty="0" smtClean="0"/>
              <a:t> .</a:t>
            </a:r>
            <a:r>
              <a:rPr lang="en-US" altLang="zh-CN" sz="1200" dirty="0" smtClean="0"/>
              <a:t>There are two types of files</a:t>
            </a:r>
            <a:r>
              <a:rPr lang="en-US" altLang="zh-CN" sz="1200" baseline="0" dirty="0" smtClean="0">
                <a:sym typeface="Wingdings" pitchFamily="2" charset="2"/>
              </a:rPr>
              <a:t> which is </a:t>
            </a:r>
            <a:r>
              <a:rPr lang="en-US" altLang="zh-CN" sz="1200" dirty="0" err="1" smtClean="0">
                <a:sym typeface="Wingdings" pitchFamily="2" charset="2"/>
              </a:rPr>
              <a:t>MAC.cfg</a:t>
            </a:r>
            <a:r>
              <a:rPr lang="en-US" altLang="zh-CN" baseline="0" dirty="0" smtClean="0"/>
              <a:t>.</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You can upload device template configuration files at the profile level and at the group level . If you upload at</a:t>
            </a:r>
            <a:r>
              <a:rPr lang="en-US" altLang="zh-CN" sz="1200" baseline="0" dirty="0" smtClean="0"/>
              <a:t> profile level , the </a:t>
            </a:r>
            <a:r>
              <a:rPr lang="en-US" altLang="zh-CN" sz="1200" dirty="0" smtClean="0"/>
              <a:t>template configuration files </a:t>
            </a:r>
            <a:r>
              <a:rPr lang="en-US" altLang="zh-CN" sz="1200" kern="1200" dirty="0" smtClean="0">
                <a:solidFill>
                  <a:schemeClr val="tx1"/>
                </a:solidFill>
                <a:latin typeface="+mn-lt"/>
                <a:ea typeface="+mn-ea"/>
                <a:cs typeface="+mn-cs"/>
              </a:rPr>
              <a:t>can</a:t>
            </a:r>
            <a:r>
              <a:rPr lang="en-US" altLang="zh-CN" sz="1200" kern="1200" baseline="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only be effectual for the specific device profile (e.g. yealinkT28).</a:t>
            </a:r>
            <a:r>
              <a:rPr lang="en-US" altLang="zh-CN" sz="1200" baseline="0" dirty="0" smtClean="0"/>
              <a:t>If you upload at group level ,</a:t>
            </a:r>
            <a:r>
              <a:rPr lang="en-US" altLang="zh-CN" sz="1200" kern="1200" dirty="0" smtClean="0">
                <a:solidFill>
                  <a:schemeClr val="tx1"/>
                </a:solidFill>
                <a:latin typeface="+mn-lt"/>
                <a:ea typeface="+mn-ea"/>
                <a:cs typeface="+mn-cs"/>
              </a:rPr>
              <a:t> the template configuration files will be effectual for the device profile type (e.g. </a:t>
            </a:r>
            <a:r>
              <a:rPr lang="en-US" altLang="zh-CN" sz="1200" kern="1200" dirty="0" err="1" smtClean="0">
                <a:solidFill>
                  <a:schemeClr val="tx1"/>
                </a:solidFill>
                <a:latin typeface="+mn-lt"/>
                <a:ea typeface="+mn-ea"/>
                <a:cs typeface="+mn-cs"/>
              </a:rPr>
              <a:t>Yealink</a:t>
            </a:r>
            <a:r>
              <a:rPr lang="en-US" altLang="zh-CN" sz="1200" kern="1200" dirty="0" smtClean="0">
                <a:solidFill>
                  <a:schemeClr val="tx1"/>
                </a:solidFill>
                <a:latin typeface="+mn-lt"/>
                <a:ea typeface="+mn-ea"/>
                <a:cs typeface="+mn-cs"/>
              </a:rPr>
              <a:t> T28P). It means all the device profile associated with this device profile type can download the configuration files.</a:t>
            </a:r>
            <a:endParaRPr lang="zh-CN" alt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16</a:t>
            </a:fld>
            <a:endParaRPr lang="zh-CN" altLang="en-US"/>
          </a:p>
        </p:txBody>
      </p:sp>
    </p:spTree>
    <p:extLst>
      <p:ext uri="{BB962C8B-B14F-4D97-AF65-F5344CB8AC3E}">
        <p14:creationId xmlns:p14="http://schemas.microsoft.com/office/powerpoint/2010/main" val="15773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latin typeface="+mn-lt"/>
                <a:ea typeface="+mn-ea"/>
                <a:cs typeface="+mn-cs"/>
              </a:rPr>
              <a:t>After login as</a:t>
            </a:r>
            <a:r>
              <a:rPr lang="en-US" altLang="zh-CN" sz="1200" kern="1200" baseline="0" dirty="0" smtClean="0">
                <a:solidFill>
                  <a:schemeClr val="tx1"/>
                </a:solidFill>
                <a:latin typeface="+mn-lt"/>
                <a:ea typeface="+mn-ea"/>
                <a:cs typeface="+mn-cs"/>
              </a:rPr>
              <a:t> group administration .you can </a:t>
            </a:r>
            <a:r>
              <a:rPr lang="en-US" altLang="zh-CN" sz="1200" kern="1200" dirty="0" smtClean="0">
                <a:solidFill>
                  <a:schemeClr val="tx1"/>
                </a:solidFill>
                <a:latin typeface="+mn-lt"/>
                <a:ea typeface="+mn-ea"/>
                <a:cs typeface="+mn-cs"/>
              </a:rPr>
              <a:t>Click on Utilities-&gt;</a:t>
            </a:r>
            <a:r>
              <a:rPr lang="en-US" altLang="zh-CN" sz="1200" kern="1200" dirty="0" smtClean="0">
                <a:solidFill>
                  <a:schemeClr val="tx1"/>
                </a:solidFill>
                <a:latin typeface="+mn-lt"/>
                <a:ea typeface="+mn-ea"/>
                <a:cs typeface="+mn-cs"/>
                <a:hlinkClick r:id="rId3"/>
              </a:rPr>
              <a:t>Device Configuration</a:t>
            </a:r>
            <a:r>
              <a:rPr lang="en-US" altLang="zh-CN" sz="1200" kern="1200" dirty="0" smtClean="0">
                <a:solidFill>
                  <a:schemeClr val="tx1"/>
                </a:solidFill>
                <a:latin typeface="+mn-lt"/>
                <a:ea typeface="+mn-ea"/>
                <a:cs typeface="+mn-cs"/>
              </a:rPr>
              <a:t>. All existing device profile types will</a:t>
            </a:r>
            <a:r>
              <a:rPr lang="en-US" altLang="zh-CN" sz="1200" kern="1200" baseline="0" dirty="0" smtClean="0">
                <a:solidFill>
                  <a:schemeClr val="tx1"/>
                </a:solidFill>
                <a:latin typeface="+mn-lt"/>
                <a:ea typeface="+mn-ea"/>
                <a:cs typeface="+mn-cs"/>
              </a:rPr>
              <a:t> appear on </a:t>
            </a:r>
            <a:r>
              <a:rPr lang="en-US" altLang="zh-CN" sz="1200" kern="1200" dirty="0" smtClean="0">
                <a:solidFill>
                  <a:schemeClr val="tx1"/>
                </a:solidFill>
                <a:latin typeface="+mn-lt"/>
                <a:ea typeface="+mn-ea"/>
                <a:cs typeface="+mn-cs"/>
              </a:rPr>
              <a:t>he page.</a:t>
            </a:r>
            <a:endParaRPr lang="zh-CN" altLang="en-US" sz="1200" kern="1200" dirty="0" smtClean="0">
              <a:solidFill>
                <a:schemeClr val="tx1"/>
              </a:solidFill>
              <a:latin typeface="+mn-lt"/>
              <a:ea typeface="+mn-ea"/>
              <a:cs typeface="+mn-cs"/>
            </a:endParaRPr>
          </a:p>
          <a:p>
            <a:pPr lvl="0"/>
            <a:endParaRPr lang="en-US"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Select the desired device profile type to edit</a:t>
            </a:r>
            <a:r>
              <a:rPr lang="en-US" altLang="zh-CN" sz="1200" b="1"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(e.g. </a:t>
            </a:r>
            <a:r>
              <a:rPr lang="en-US" altLang="zh-CN" sz="1200" kern="1200" dirty="0" err="1" smtClean="0">
                <a:solidFill>
                  <a:schemeClr val="tx1"/>
                </a:solidFill>
                <a:latin typeface="+mn-lt"/>
                <a:ea typeface="+mn-ea"/>
                <a:cs typeface="+mn-cs"/>
              </a:rPr>
              <a:t>Yealink</a:t>
            </a:r>
            <a:r>
              <a:rPr lang="en-US" altLang="zh-CN" sz="1200" kern="1200" dirty="0" smtClean="0">
                <a:solidFill>
                  <a:schemeClr val="tx1"/>
                </a:solidFill>
                <a:latin typeface="+mn-lt"/>
                <a:ea typeface="+mn-ea"/>
                <a:cs typeface="+mn-cs"/>
              </a:rPr>
              <a:t> T28P). Click on </a:t>
            </a:r>
            <a:r>
              <a:rPr lang="en-US" altLang="zh-CN" sz="1200" b="1" kern="1200" dirty="0" smtClean="0">
                <a:solidFill>
                  <a:schemeClr val="tx1"/>
                </a:solidFill>
                <a:latin typeface="+mn-lt"/>
                <a:ea typeface="+mn-ea"/>
                <a:cs typeface="+mn-cs"/>
              </a:rPr>
              <a:t>Files </a:t>
            </a:r>
            <a:r>
              <a:rPr lang="en-US" altLang="zh-CN" sz="1200" kern="1200" dirty="0" smtClean="0">
                <a:solidFill>
                  <a:schemeClr val="tx1"/>
                </a:solidFill>
                <a:latin typeface="+mn-lt"/>
                <a:ea typeface="+mn-ea"/>
                <a:cs typeface="+mn-cs"/>
              </a:rPr>
              <a:t>tab. The page lists all existing template configuration files like the picture shows. Select the desired template configuration file to edit (e.g. y000000000000.cfg).</a:t>
            </a: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You will enter the Device</a:t>
            </a:r>
            <a:r>
              <a:rPr lang="en-US" altLang="zh-CN" baseline="0" dirty="0" smtClean="0"/>
              <a:t> File Modify page .Here you could choose to change the configuration file Manually. </a:t>
            </a:r>
          </a:p>
          <a:p>
            <a:r>
              <a:rPr lang="en-US" altLang="zh-CN" baseline="0" dirty="0" smtClean="0"/>
              <a:t>Or Use the default one .Also can upload your own one by choosing “Custom” options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After the above settings, the template configuration files will be effectual for the device profile type (e.g. </a:t>
            </a:r>
            <a:r>
              <a:rPr lang="en-US" altLang="zh-CN" sz="1200" kern="1200" dirty="0" err="1" smtClean="0">
                <a:solidFill>
                  <a:schemeClr val="tx1"/>
                </a:solidFill>
                <a:latin typeface="+mn-lt"/>
                <a:ea typeface="+mn-ea"/>
                <a:cs typeface="+mn-cs"/>
              </a:rPr>
              <a:t>Yealink</a:t>
            </a:r>
            <a:r>
              <a:rPr lang="en-US" altLang="zh-CN" sz="1200" kern="1200" dirty="0" smtClean="0">
                <a:solidFill>
                  <a:schemeClr val="tx1"/>
                </a:solidFill>
                <a:latin typeface="+mn-lt"/>
                <a:ea typeface="+mn-ea"/>
                <a:cs typeface="+mn-cs"/>
              </a:rPr>
              <a:t> T28P). It means that all the device profile associated with this device profile type can download the configuration files.</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18</a:t>
            </a:fld>
            <a:endParaRPr lang="zh-CN" altLang="en-US"/>
          </a:p>
        </p:txBody>
      </p:sp>
    </p:spTree>
    <p:extLst>
      <p:ext uri="{BB962C8B-B14F-4D97-AF65-F5344CB8AC3E}">
        <p14:creationId xmlns:p14="http://schemas.microsoft.com/office/powerpoint/2010/main" val="3890789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latin typeface="+mn-lt"/>
                <a:ea typeface="+mn-ea"/>
                <a:cs typeface="+mn-cs"/>
              </a:rPr>
              <a:t>Browser</a:t>
            </a:r>
            <a:r>
              <a:rPr lang="en-US" altLang="zh-CN" sz="1200" kern="1200" baseline="0" dirty="0" smtClean="0">
                <a:solidFill>
                  <a:schemeClr val="tx1"/>
                </a:solidFill>
                <a:latin typeface="+mn-lt"/>
                <a:ea typeface="+mn-ea"/>
                <a:cs typeface="+mn-cs"/>
              </a:rPr>
              <a:t> to</a:t>
            </a:r>
            <a:r>
              <a:rPr lang="en-US" altLang="zh-CN" sz="1200" b="1" kern="1200" dirty="0" smtClean="0">
                <a:solidFill>
                  <a:schemeClr val="tx1"/>
                </a:solidFill>
                <a:latin typeface="+mn-lt"/>
                <a:ea typeface="+mn-ea"/>
                <a:cs typeface="+mn-cs"/>
              </a:rPr>
              <a:t> Profile</a:t>
            </a:r>
            <a:r>
              <a:rPr lang="en-US" altLang="zh-CN" sz="1200" kern="1200" dirty="0" smtClean="0">
                <a:solidFill>
                  <a:schemeClr val="tx1"/>
                </a:solidFill>
                <a:latin typeface="+mn-lt"/>
                <a:ea typeface="+mn-ea"/>
                <a:cs typeface="+mn-cs"/>
              </a:rPr>
              <a:t>-&gt;</a:t>
            </a:r>
            <a:r>
              <a:rPr lang="en-US" altLang="zh-CN" sz="1200" b="1" kern="1200" dirty="0" smtClean="0">
                <a:solidFill>
                  <a:schemeClr val="tx1"/>
                </a:solidFill>
                <a:latin typeface="+mn-lt"/>
                <a:ea typeface="+mn-ea"/>
                <a:cs typeface="+mn-cs"/>
              </a:rPr>
              <a:t>Users</a:t>
            </a:r>
            <a:r>
              <a:rPr lang="en-US" altLang="zh-CN" sz="1200" kern="1200" dirty="0" smtClean="0">
                <a:solidFill>
                  <a:schemeClr val="tx1"/>
                </a:solidFill>
                <a:latin typeface="+mn-lt"/>
                <a:ea typeface="+mn-ea"/>
                <a:cs typeface="+mn-cs"/>
              </a:rPr>
              <a:t>-&gt;</a:t>
            </a:r>
            <a:r>
              <a:rPr lang="en-US" altLang="zh-CN" sz="1200" b="1" kern="1200" dirty="0" smtClean="0">
                <a:solidFill>
                  <a:schemeClr val="tx1"/>
                </a:solidFill>
                <a:latin typeface="+mn-lt"/>
                <a:ea typeface="+mn-ea"/>
                <a:cs typeface="+mn-cs"/>
              </a:rPr>
              <a:t>Search</a:t>
            </a:r>
            <a:r>
              <a:rPr lang="en-US" altLang="zh-CN" sz="1200" kern="1200" dirty="0" smtClean="0">
                <a:solidFill>
                  <a:schemeClr val="tx1"/>
                </a:solidFill>
                <a:latin typeface="+mn-lt"/>
                <a:ea typeface="+mn-ea"/>
                <a:cs typeface="+mn-cs"/>
              </a:rPr>
              <a:t> to display all existing users .Select one of the users to be assigned to device profile.</a:t>
            </a:r>
            <a:endParaRPr lang="zh-CN" altLang="en-US"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Click on </a:t>
            </a:r>
            <a:r>
              <a:rPr lang="en-US" altLang="zh-CN" sz="1200" b="1" kern="1200" dirty="0" smtClean="0">
                <a:solidFill>
                  <a:schemeClr val="tx1"/>
                </a:solidFill>
                <a:latin typeface="+mn-lt"/>
                <a:ea typeface="+mn-ea"/>
                <a:cs typeface="+mn-cs"/>
              </a:rPr>
              <a:t>Addresses</a:t>
            </a:r>
            <a:r>
              <a:rPr lang="en-US" altLang="zh-CN" sz="1200" kern="1200" dirty="0" smtClean="0">
                <a:solidFill>
                  <a:schemeClr val="tx1"/>
                </a:solidFill>
                <a:latin typeface="+mn-lt"/>
                <a:ea typeface="+mn-ea"/>
                <a:cs typeface="+mn-cs"/>
              </a:rPr>
              <a:t>. You can see the page as picture</a:t>
            </a:r>
            <a:r>
              <a:rPr lang="en-US" altLang="zh-CN" sz="1200" kern="1200" baseline="0" dirty="0" smtClean="0">
                <a:solidFill>
                  <a:schemeClr val="tx1"/>
                </a:solidFill>
                <a:latin typeface="+mn-lt"/>
                <a:ea typeface="+mn-ea"/>
                <a:cs typeface="+mn-cs"/>
              </a:rPr>
              <a:t> shows .you can </a:t>
            </a:r>
            <a:r>
              <a:rPr lang="en-US" altLang="zh-CN" sz="1200" kern="1200" dirty="0" smtClean="0">
                <a:solidFill>
                  <a:schemeClr val="tx1"/>
                </a:solidFill>
                <a:latin typeface="+mn-lt"/>
                <a:ea typeface="+mn-ea"/>
                <a:cs typeface="+mn-cs"/>
              </a:rPr>
              <a:t>Select the </a:t>
            </a:r>
            <a:r>
              <a:rPr lang="en-US" altLang="zh-CN" sz="1200" b="1" kern="1200" dirty="0" smtClean="0">
                <a:solidFill>
                  <a:schemeClr val="tx1"/>
                </a:solidFill>
                <a:latin typeface="+mn-lt"/>
                <a:ea typeface="+mn-ea"/>
                <a:cs typeface="+mn-cs"/>
              </a:rPr>
              <a:t>Identity/Device profile</a:t>
            </a:r>
            <a:r>
              <a:rPr lang="en-US" altLang="zh-CN" sz="1200" kern="1200" dirty="0" smtClean="0">
                <a:solidFill>
                  <a:schemeClr val="tx1"/>
                </a:solidFill>
                <a:latin typeface="+mn-lt"/>
                <a:ea typeface="+mn-ea"/>
                <a:cs typeface="+mn-cs"/>
              </a:rPr>
              <a:t>. In the </a:t>
            </a:r>
            <a:r>
              <a:rPr lang="en-US" altLang="zh-CN" sz="1200" b="1" kern="1200" dirty="0" smtClean="0">
                <a:solidFill>
                  <a:schemeClr val="tx1"/>
                </a:solidFill>
                <a:latin typeface="+mn-lt"/>
                <a:ea typeface="+mn-ea"/>
                <a:cs typeface="+mn-cs"/>
              </a:rPr>
              <a:t>Identity/Device profile</a:t>
            </a:r>
            <a:r>
              <a:rPr lang="en-US" altLang="zh-CN" sz="1200" kern="1200" dirty="0" smtClean="0">
                <a:solidFill>
                  <a:schemeClr val="tx1"/>
                </a:solidFill>
                <a:latin typeface="+mn-lt"/>
                <a:ea typeface="+mn-ea"/>
                <a:cs typeface="+mn-cs"/>
              </a:rPr>
              <a:t> block, select the desired</a:t>
            </a:r>
            <a:r>
              <a:rPr lang="en-US" altLang="zh-CN" sz="1200" kern="1200" baseline="0" dirty="0" smtClean="0">
                <a:solidFill>
                  <a:schemeClr val="tx1"/>
                </a:solidFill>
                <a:latin typeface="+mn-lt"/>
                <a:ea typeface="+mn-ea"/>
                <a:cs typeface="+mn-cs"/>
              </a:rPr>
              <a:t> device profile</a:t>
            </a:r>
            <a:r>
              <a:rPr lang="en-US" altLang="zh-CN" sz="1200" kern="1200" dirty="0" smtClean="0">
                <a:solidFill>
                  <a:schemeClr val="tx1"/>
                </a:solidFill>
                <a:latin typeface="+mn-lt"/>
                <a:ea typeface="+mn-ea"/>
                <a:cs typeface="+mn-cs"/>
              </a:rPr>
              <a:t>(e.g. yealinkT28) from the pull-down, enter the register’s user name in the </a:t>
            </a:r>
            <a:r>
              <a:rPr lang="en-US" altLang="zh-CN" sz="1200" b="1" kern="1200" dirty="0" smtClean="0">
                <a:solidFill>
                  <a:schemeClr val="tx1"/>
                </a:solidFill>
                <a:latin typeface="+mn-lt"/>
                <a:ea typeface="+mn-ea"/>
                <a:cs typeface="+mn-cs"/>
              </a:rPr>
              <a:t>Line/Port</a:t>
            </a:r>
            <a:r>
              <a:rPr lang="en-US" altLang="zh-CN" sz="1200" kern="1200" dirty="0" smtClean="0">
                <a:solidFill>
                  <a:schemeClr val="tx1"/>
                </a:solidFill>
                <a:latin typeface="+mn-lt"/>
                <a:ea typeface="+mn-ea"/>
                <a:cs typeface="+mn-cs"/>
              </a:rPr>
              <a:t> field, and select the domain name (e.g. as.iop1.broadworks.net) from the pull-down list of </a:t>
            </a:r>
            <a:r>
              <a:rPr lang="en-US" altLang="zh-CN" sz="1200" b="1"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a:t>
            </a: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marL="228600" indent="-228600">
              <a:buNone/>
            </a:pPr>
            <a:r>
              <a:rPr lang="en-US" altLang="zh-CN" dirty="0" smtClean="0">
                <a:solidFill>
                  <a:srgbClr val="FF0000"/>
                </a:solidFill>
              </a:rPr>
              <a:t>This is the Agenda for today’s training .First</a:t>
            </a:r>
            <a:r>
              <a:rPr lang="en-US" altLang="zh-CN" baseline="0" dirty="0" smtClean="0">
                <a:solidFill>
                  <a:srgbClr val="FF0000"/>
                </a:solidFill>
              </a:rPr>
              <a:t> of all, we will introduce who is </a:t>
            </a:r>
            <a:r>
              <a:rPr lang="en-US" altLang="zh-CN" baseline="0" dirty="0" err="1" smtClean="0">
                <a:solidFill>
                  <a:srgbClr val="FF0000"/>
                </a:solidFill>
              </a:rPr>
              <a:t>Broadsoft</a:t>
            </a:r>
            <a:r>
              <a:rPr lang="en-US" altLang="zh-CN" baseline="0" dirty="0" smtClean="0">
                <a:solidFill>
                  <a:srgbClr val="FF0000"/>
                </a:solidFill>
              </a:rPr>
              <a:t> and his main </a:t>
            </a:r>
            <a:r>
              <a:rPr lang="en-US" altLang="zh-CN" baseline="0" dirty="0" err="1" smtClean="0">
                <a:solidFill>
                  <a:srgbClr val="FF0000"/>
                </a:solidFill>
              </a:rPr>
              <a:t>product,Broadworks</a:t>
            </a:r>
            <a:r>
              <a:rPr lang="en-US" altLang="zh-CN" baseline="0" dirty="0" smtClean="0">
                <a:solidFill>
                  <a:srgbClr val="FF0000"/>
                </a:solidFill>
              </a:rPr>
              <a:t> .Then we share some successful cases about carrier project with </a:t>
            </a:r>
            <a:r>
              <a:rPr lang="en-US" altLang="zh-CN" baseline="0" dirty="0" err="1" smtClean="0">
                <a:solidFill>
                  <a:srgbClr val="FF0000"/>
                </a:solidFill>
              </a:rPr>
              <a:t>Broadsoft</a:t>
            </a:r>
            <a:r>
              <a:rPr lang="en-US" altLang="zh-CN" baseline="0" dirty="0" smtClean="0">
                <a:solidFill>
                  <a:srgbClr val="FF0000"/>
                </a:solidFill>
              </a:rPr>
              <a:t>. At last, we will make a feature </a:t>
            </a:r>
            <a:r>
              <a:rPr lang="en-US" altLang="zh-CN" baseline="0" dirty="0" err="1" smtClean="0">
                <a:solidFill>
                  <a:srgbClr val="FF0000"/>
                </a:solidFill>
              </a:rPr>
              <a:t>instroduce</a:t>
            </a:r>
            <a:r>
              <a:rPr lang="en-US" altLang="zh-CN" baseline="0" dirty="0" smtClean="0">
                <a:solidFill>
                  <a:srgbClr val="FF0000"/>
                </a:solidFill>
              </a:rPr>
              <a:t> about the configure between </a:t>
            </a:r>
            <a:r>
              <a:rPr lang="en-US" altLang="zh-CN" baseline="0" dirty="0" err="1" smtClean="0">
                <a:solidFill>
                  <a:srgbClr val="FF0000"/>
                </a:solidFill>
              </a:rPr>
              <a:t>Yealink</a:t>
            </a:r>
            <a:r>
              <a:rPr lang="en-US" altLang="zh-CN" baseline="0" dirty="0" smtClean="0">
                <a:solidFill>
                  <a:srgbClr val="FF0000"/>
                </a:solidFill>
              </a:rPr>
              <a:t> and </a:t>
            </a:r>
            <a:r>
              <a:rPr lang="en-US" altLang="zh-CN" baseline="0" dirty="0" err="1" smtClean="0">
                <a:solidFill>
                  <a:srgbClr val="FF0000"/>
                </a:solidFill>
              </a:rPr>
              <a:t>Broadsoft</a:t>
            </a:r>
            <a:r>
              <a:rPr lang="en-US" altLang="zh-CN" baseline="0" dirty="0" smtClean="0">
                <a:solidFill>
                  <a:srgbClr val="FF0000"/>
                </a:solidFill>
              </a:rPr>
              <a:t>.</a:t>
            </a:r>
            <a:endParaRPr lang="zh-CN" altLang="en-US" dirty="0" smtClean="0">
              <a:solidFill>
                <a:srgbClr val="FF0000"/>
              </a:solidFill>
            </a:endParaRPr>
          </a:p>
        </p:txBody>
      </p:sp>
      <p:sp>
        <p:nvSpPr>
          <p:cNvPr id="4" name="灯片编号占位符 3"/>
          <p:cNvSpPr>
            <a:spLocks noGrp="1"/>
          </p:cNvSpPr>
          <p:nvPr>
            <p:ph type="sldNum" sz="quarter" idx="5"/>
          </p:nvPr>
        </p:nvSpPr>
        <p:spPr/>
        <p:txBody>
          <a:bodyPr/>
          <a:lstStyle/>
          <a:p>
            <a:pPr>
              <a:defRPr/>
            </a:pPr>
            <a:fld id="{6E828335-D9D1-457B-AB4F-CA7294F72ECA}" type="slidenum">
              <a:rPr lang="zh-CN" altLang="en-US" smtClean="0">
                <a:solidFill>
                  <a:prstClr val="black"/>
                </a:solidFill>
              </a:rPr>
              <a:pPr>
                <a:defRPr/>
              </a:p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altLang="zh-CN" sz="1200" kern="1200" dirty="0" smtClean="0">
                <a:solidFill>
                  <a:schemeClr val="tx1"/>
                </a:solidFill>
                <a:latin typeface="+mn-lt"/>
                <a:ea typeface="+mn-ea"/>
                <a:cs typeface="+mn-cs"/>
              </a:rPr>
              <a:t>You can check</a:t>
            </a:r>
            <a:r>
              <a:rPr lang="en-US" altLang="zh-CN" sz="1200" kern="1200" baseline="0" dirty="0" smtClean="0">
                <a:solidFill>
                  <a:schemeClr val="tx1"/>
                </a:solidFill>
                <a:latin typeface="+mn-lt"/>
                <a:ea typeface="+mn-ea"/>
                <a:cs typeface="+mn-cs"/>
              </a:rPr>
              <a:t> the users assigned to the device profile by entering into this path .</a:t>
            </a:r>
            <a:r>
              <a:rPr lang="en-US" altLang="zh-CN" sz="1200" kern="1200" dirty="0" smtClean="0">
                <a:solidFill>
                  <a:schemeClr val="tx1"/>
                </a:solidFill>
                <a:latin typeface="+mn-lt"/>
                <a:ea typeface="+mn-ea"/>
                <a:cs typeface="+mn-cs"/>
              </a:rPr>
              <a:t> e.g. yealinkT28 ,you</a:t>
            </a:r>
            <a:r>
              <a:rPr lang="en-US" altLang="zh-CN" sz="1200" kern="1200" baseline="0" dirty="0" smtClean="0">
                <a:solidFill>
                  <a:schemeClr val="tx1"/>
                </a:solidFill>
                <a:latin typeface="+mn-lt"/>
                <a:ea typeface="+mn-ea"/>
                <a:cs typeface="+mn-cs"/>
              </a:rPr>
              <a:t> can see the </a:t>
            </a:r>
            <a:r>
              <a:rPr lang="en-US" altLang="zh-CN" sz="1200" kern="1200" dirty="0" smtClean="0">
                <a:solidFill>
                  <a:schemeClr val="tx1"/>
                </a:solidFill>
                <a:latin typeface="+mn-lt"/>
                <a:ea typeface="+mn-ea"/>
                <a:cs typeface="+mn-cs"/>
              </a:rPr>
              <a:t>user we just assigned</a:t>
            </a:r>
            <a:r>
              <a:rPr lang="en-US" altLang="zh-CN" sz="1200" kern="1200" baseline="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p>
            <a:pPr lvl="0"/>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latin typeface="+mn-lt"/>
                <a:ea typeface="+mn-ea"/>
                <a:cs typeface="+mn-cs"/>
              </a:rPr>
              <a:t>After</a:t>
            </a:r>
            <a:r>
              <a:rPr lang="en-US" altLang="zh-CN" sz="1200" kern="1200" baseline="0" dirty="0" smtClean="0">
                <a:solidFill>
                  <a:schemeClr val="tx1"/>
                </a:solidFill>
                <a:latin typeface="+mn-lt"/>
                <a:ea typeface="+mn-ea"/>
                <a:cs typeface="+mn-cs"/>
              </a:rPr>
              <a:t> all the settings you have made on </a:t>
            </a:r>
            <a:r>
              <a:rPr lang="en-US" altLang="zh-CN" sz="1200" kern="1200" baseline="0" dirty="0" err="1" smtClean="0">
                <a:solidFill>
                  <a:schemeClr val="tx1"/>
                </a:solidFill>
                <a:latin typeface="+mn-lt"/>
                <a:ea typeface="+mn-ea"/>
                <a:cs typeface="+mn-cs"/>
              </a:rPr>
              <a:t>Broadworks</a:t>
            </a:r>
            <a:r>
              <a:rPr lang="en-US" altLang="zh-CN" sz="1200" kern="1200" baseline="0" dirty="0" smtClean="0">
                <a:solidFill>
                  <a:schemeClr val="tx1"/>
                </a:solidFill>
                <a:latin typeface="+mn-lt"/>
                <a:ea typeface="+mn-ea"/>
                <a:cs typeface="+mn-cs"/>
              </a:rPr>
              <a:t>. It need to apply it on your Device ,but you should know the </a:t>
            </a:r>
            <a:r>
              <a:rPr lang="en-US" altLang="zh-CN" sz="1200" kern="1200" baseline="0" dirty="0" err="1" smtClean="0">
                <a:solidFill>
                  <a:schemeClr val="tx1"/>
                </a:solidFill>
                <a:latin typeface="+mn-lt"/>
                <a:ea typeface="+mn-ea"/>
                <a:cs typeface="+mn-cs"/>
              </a:rPr>
              <a:t>Autop</a:t>
            </a:r>
            <a:r>
              <a:rPr lang="en-US" altLang="zh-CN" sz="1200" kern="1200" baseline="0" dirty="0" smtClean="0">
                <a:solidFill>
                  <a:schemeClr val="tx1"/>
                </a:solidFill>
                <a:latin typeface="+mn-lt"/>
                <a:ea typeface="+mn-ea"/>
                <a:cs typeface="+mn-cs"/>
              </a:rPr>
              <a:t> URL firstly .you  could </a:t>
            </a:r>
            <a:r>
              <a:rPr lang="en-US" altLang="zh-CN" sz="1200" kern="1200" baseline="0" dirty="0" err="1" smtClean="0">
                <a:solidFill>
                  <a:schemeClr val="tx1"/>
                </a:solidFill>
                <a:latin typeface="+mn-lt"/>
                <a:ea typeface="+mn-ea"/>
                <a:cs typeface="+mn-cs"/>
              </a:rPr>
              <a:t>Broswer</a:t>
            </a:r>
            <a:r>
              <a:rPr lang="en-US" altLang="zh-CN" sz="1200" kern="1200" baseline="0" dirty="0" smtClean="0">
                <a:solidFill>
                  <a:schemeClr val="tx1"/>
                </a:solidFill>
                <a:latin typeface="+mn-lt"/>
                <a:ea typeface="+mn-ea"/>
                <a:cs typeface="+mn-cs"/>
              </a:rPr>
              <a:t> to this path </a:t>
            </a:r>
            <a:r>
              <a:rPr lang="en-US" altLang="zh-CN" sz="1200" kern="1200" baseline="0" dirty="0" smtClean="0">
                <a:solidFill>
                  <a:schemeClr val="tx1"/>
                </a:solidFill>
                <a:latin typeface="+mn-lt"/>
                <a:ea typeface="+mn-ea"/>
                <a:cs typeface="+mn-cs"/>
                <a:sym typeface="Wingdings" pitchFamily="2" charset="2"/>
              </a:rPr>
              <a:t>, Select the desired Device (</a:t>
            </a:r>
            <a:r>
              <a:rPr lang="en-US" altLang="zh-CN" sz="1200" kern="1200" baseline="0" dirty="0" err="1" smtClean="0">
                <a:solidFill>
                  <a:schemeClr val="tx1"/>
                </a:solidFill>
                <a:latin typeface="+mn-lt"/>
                <a:ea typeface="+mn-ea"/>
                <a:cs typeface="+mn-cs"/>
                <a:sym typeface="Wingdings" pitchFamily="2" charset="2"/>
              </a:rPr>
              <a:t>Yealink</a:t>
            </a:r>
            <a:r>
              <a:rPr lang="en-US" altLang="zh-CN" sz="1200" kern="1200" baseline="0" dirty="0" smtClean="0">
                <a:solidFill>
                  <a:schemeClr val="tx1"/>
                </a:solidFill>
                <a:latin typeface="+mn-lt"/>
                <a:ea typeface="+mn-ea"/>
                <a:cs typeface="+mn-cs"/>
                <a:sym typeface="Wingdings" pitchFamily="2" charset="2"/>
              </a:rPr>
              <a:t> T28)</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smtClean="0">
                <a:solidFill>
                  <a:schemeClr val="tx1"/>
                </a:solidFill>
                <a:latin typeface="+mn-lt"/>
                <a:ea typeface="+mn-ea"/>
                <a:cs typeface="+mn-cs"/>
                <a:sym typeface="Wingdings" pitchFamily="2" charset="2"/>
              </a:rPr>
              <a:t>And then you will log into </a:t>
            </a:r>
            <a:r>
              <a:rPr lang="en-US" altLang="zh-CN" sz="1200" kern="1200" baseline="0" dirty="0" err="1" smtClean="0">
                <a:solidFill>
                  <a:schemeClr val="tx1"/>
                </a:solidFill>
                <a:latin typeface="+mn-lt"/>
                <a:ea typeface="+mn-ea"/>
                <a:cs typeface="+mn-cs"/>
                <a:sym typeface="Wingdings" pitchFamily="2" charset="2"/>
              </a:rPr>
              <a:t>indentity</a:t>
            </a:r>
            <a:r>
              <a:rPr lang="en-US" altLang="zh-CN" sz="1200" kern="1200" baseline="0" dirty="0" smtClean="0">
                <a:solidFill>
                  <a:schemeClr val="tx1"/>
                </a:solidFill>
                <a:latin typeface="+mn-lt"/>
                <a:ea typeface="+mn-ea"/>
                <a:cs typeface="+mn-cs"/>
                <a:sym typeface="Wingdings" pitchFamily="2" charset="2"/>
              </a:rPr>
              <a:t>/Device Profile Modify page again .Here you will find the configuration file downloading URL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baseline="0" dirty="0" smtClean="0">
                <a:solidFill>
                  <a:schemeClr val="tx1"/>
                </a:solidFill>
                <a:latin typeface="+mn-lt"/>
                <a:ea typeface="+mn-ea"/>
                <a:cs typeface="+mn-cs"/>
                <a:sym typeface="Wingdings" pitchFamily="2" charset="2"/>
              </a:rPr>
              <a:t>Before Copying this URL to your own T28,.Make sure that the MAC address/user name/Password is all correct .</a:t>
            </a:r>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Write</a:t>
            </a:r>
            <a:r>
              <a:rPr lang="en-US" altLang="zh-CN" baseline="0" dirty="0" smtClean="0"/>
              <a:t> the URL which you copy from </a:t>
            </a:r>
            <a:r>
              <a:rPr lang="en-US" altLang="zh-CN" baseline="0" dirty="0" err="1" smtClean="0"/>
              <a:t>Broadworks</a:t>
            </a:r>
            <a:r>
              <a:rPr lang="en-US" altLang="zh-CN" baseline="0" dirty="0" smtClean="0"/>
              <a:t> just now to your T28 phone now, Under </a:t>
            </a:r>
            <a:r>
              <a:rPr lang="en-US" altLang="zh-CN" baseline="0" dirty="0" err="1" smtClean="0"/>
              <a:t>Upgrade</a:t>
            </a:r>
            <a:r>
              <a:rPr lang="en-US" altLang="zh-CN" baseline="0" dirty="0" err="1" smtClean="0">
                <a:sym typeface="Wingdings" pitchFamily="2" charset="2"/>
              </a:rPr>
              <a:t>Advance</a:t>
            </a:r>
            <a:r>
              <a:rPr lang="en-US" altLang="zh-CN" baseline="0" dirty="0" smtClean="0">
                <a:sym typeface="Wingdings" pitchFamily="2" charset="2"/>
              </a:rPr>
              <a:t> page .</a:t>
            </a:r>
            <a:endParaRPr lang="en-US" altLang="zh-CN" baseline="0" dirty="0" smtClean="0"/>
          </a:p>
          <a:p>
            <a:r>
              <a:rPr lang="en-US" altLang="zh-CN" baseline="0" dirty="0" smtClean="0"/>
              <a:t>Remember to Copy the user name/Password and Set Check New </a:t>
            </a:r>
            <a:r>
              <a:rPr lang="en-US" altLang="zh-CN" baseline="0" dirty="0" err="1" smtClean="0"/>
              <a:t>Config</a:t>
            </a:r>
            <a:r>
              <a:rPr lang="en-US" altLang="zh-CN" baseline="0" dirty="0" smtClean="0"/>
              <a:t> to be “Power On” As figure shows.</a:t>
            </a:r>
          </a:p>
          <a:p>
            <a:r>
              <a:rPr lang="en-US" altLang="zh-CN" baseline="0" dirty="0" smtClean="0"/>
              <a:t>Then you could press “Auto Provisioning” or reboot the phone to make your T28 download the Configuration file from </a:t>
            </a:r>
            <a:r>
              <a:rPr lang="en-US" altLang="zh-CN" baseline="0" dirty="0" err="1" smtClean="0"/>
              <a:t>Broadworks</a:t>
            </a:r>
            <a:r>
              <a:rPr lang="en-US" altLang="zh-CN" baseline="0" dirty="0" smtClean="0"/>
              <a:t>.</a:t>
            </a:r>
          </a:p>
          <a:p>
            <a:r>
              <a:rPr lang="en-US" altLang="zh-CN" baseline="0" dirty="0" smtClean="0"/>
              <a:t>(Also you could use ZERO-SP-TOUCH to do the Provisioning Process, for details ,you can refer to </a:t>
            </a:r>
            <a:r>
              <a:rPr lang="en-US" altLang="zh-CN" baseline="0" dirty="0" err="1" smtClean="0"/>
              <a:t>autop</a:t>
            </a:r>
            <a:r>
              <a:rPr lang="en-US" altLang="zh-CN" baseline="0" dirty="0" smtClean="0"/>
              <a:t> manual)</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22</a:t>
            </a:fld>
            <a:endParaRPr lang="zh-CN" altLang="en-US"/>
          </a:p>
        </p:txBody>
      </p:sp>
    </p:spTree>
    <p:extLst>
      <p:ext uri="{BB962C8B-B14F-4D97-AF65-F5344CB8AC3E}">
        <p14:creationId xmlns:p14="http://schemas.microsoft.com/office/powerpoint/2010/main" val="3163925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You could take a </a:t>
            </a:r>
            <a:r>
              <a:rPr lang="en-US" altLang="zh-CN" baseline="0" dirty="0" err="1" smtClean="0"/>
              <a:t>Wireshark</a:t>
            </a:r>
            <a:r>
              <a:rPr lang="en-US" altLang="zh-CN" baseline="0" dirty="0" smtClean="0"/>
              <a:t> trace to monitor the whole Provisioning process as figure below.</a:t>
            </a:r>
          </a:p>
          <a:p>
            <a:r>
              <a:rPr lang="en-US" altLang="zh-CN" baseline="0" dirty="0" smtClean="0"/>
              <a:t>You could see </a:t>
            </a:r>
            <a:r>
              <a:rPr lang="en-US" altLang="zh-CN" baseline="0" dirty="0" err="1" smtClean="0"/>
              <a:t>Yealink</a:t>
            </a:r>
            <a:r>
              <a:rPr lang="en-US" altLang="zh-CN" baseline="0" dirty="0" smtClean="0"/>
              <a:t> phones which use HTTP to download the Configuration file from </a:t>
            </a:r>
            <a:r>
              <a:rPr lang="en-US" altLang="zh-CN" baseline="0" dirty="0" err="1" smtClean="0"/>
              <a:t>Broadworks</a:t>
            </a:r>
            <a:r>
              <a:rPr lang="en-US" altLang="zh-CN"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After</a:t>
            </a:r>
            <a:r>
              <a:rPr lang="en-US" altLang="zh-CN" baseline="0" dirty="0" smtClean="0"/>
              <a:t> a Successfully Provisioning , the Phone will apply all the settings you have made from </a:t>
            </a:r>
            <a:r>
              <a:rPr lang="en-US" altLang="zh-CN" baseline="0" dirty="0" err="1" smtClean="0"/>
              <a:t>Broadworks</a:t>
            </a:r>
            <a:r>
              <a:rPr lang="en-US" altLang="zh-CN"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Also you could check those settings on your T28, like Account being registered and so on.</a:t>
            </a: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 we will introduce the specific configuration step on </a:t>
            </a:r>
            <a:r>
              <a:rPr lang="en-US" altLang="zh-CN" dirty="0" err="1" smtClean="0"/>
              <a:t>BroadWorks</a:t>
            </a:r>
            <a:r>
              <a:rPr lang="en-US" altLang="zh-CN" dirty="0" smtClean="0"/>
              <a:t> and </a:t>
            </a:r>
            <a:r>
              <a:rPr lang="en-US" altLang="zh-CN" dirty="0" err="1" smtClean="0"/>
              <a:t>yealink</a:t>
            </a:r>
            <a:r>
              <a:rPr lang="en-US" altLang="zh-CN" dirty="0" smtClean="0"/>
              <a:t> phone for every features. BLF list ,SCA,ACD, Feature Key Synchronization, Phonebook and Call log .</a:t>
            </a:r>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one is BLF LIST —BLF LIST stands for Busy Lamp Field List.</a:t>
            </a:r>
          </a:p>
          <a:p>
            <a:r>
              <a:rPr lang="en-US" altLang="zh-CN" dirty="0" smtClean="0"/>
              <a:t>It’s the BLF feature on </a:t>
            </a:r>
            <a:r>
              <a:rPr lang="en-US" altLang="zh-CN" dirty="0" err="1" smtClean="0"/>
              <a:t>Broadworks</a:t>
            </a:r>
            <a:r>
              <a:rPr lang="en-US" altLang="zh-CN" dirty="0" smtClean="0"/>
              <a:t>.</a:t>
            </a:r>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Busy Lamp Field (BLF) List feature on the IP phone allows a list of specific extensions to be monitored for status changes. </a:t>
            </a:r>
          </a:p>
          <a:p>
            <a:r>
              <a:rPr lang="en-US" altLang="zh-CN" dirty="0" smtClean="0"/>
              <a:t>You can use BLF List feature to monitor a list of users defined on </a:t>
            </a:r>
            <a:r>
              <a:rPr lang="en-US" altLang="zh-CN" dirty="0" err="1" smtClean="0"/>
              <a:t>BroadWorks</a:t>
            </a:r>
            <a:r>
              <a:rPr lang="en-US" altLang="zh-CN" dirty="0" smtClean="0"/>
              <a:t>. For example, you can create a BLF List URI to monitor a list of users on the </a:t>
            </a:r>
            <a:r>
              <a:rPr lang="en-US" altLang="zh-CN" dirty="0" err="1" smtClean="0"/>
              <a:t>BroadWorks</a:t>
            </a:r>
            <a:r>
              <a:rPr lang="en-US" altLang="zh-CN" dirty="0" smtClean="0"/>
              <a:t> server. The monitored users include a list of user1, user2 and user3. The BLF List keys on the IP phone can present the status of user1, user2 and user3. The LEDs key illuminate either flashing or solid depending on the status of those users. </a:t>
            </a:r>
          </a:p>
          <a:p>
            <a:r>
              <a:rPr lang="en-US" altLang="zh-CN" dirty="0" smtClean="0"/>
              <a:t>This feature enables the monitoring phone to subscribe to a list of users, and receive notifications of the state of the monitored users. Different indicators on the monitoring phone show different status of the monitored users. When the monitored user places a call, a busy indicator on the monitoring phone shows that the user’s phone is in use and busy.</a:t>
            </a:r>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26</a:t>
            </a:fld>
            <a:endParaRPr lang="zh-CN" altLang="en-US"/>
          </a:p>
        </p:txBody>
      </p:sp>
    </p:spTree>
    <p:extLst>
      <p:ext uri="{BB962C8B-B14F-4D97-AF65-F5344CB8AC3E}">
        <p14:creationId xmlns:p14="http://schemas.microsoft.com/office/powerpoint/2010/main" val="503218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using BLF list feature ,you need to predefine the BLF list group firstly on </a:t>
            </a:r>
            <a:r>
              <a:rPr lang="en-US" altLang="zh-CN" dirty="0" err="1" smtClean="0"/>
              <a:t>BroadWorks</a:t>
            </a:r>
            <a:r>
              <a:rPr lang="en-US" altLang="zh-CN" dirty="0" smtClean="0"/>
              <a:t> . After login as group administrator,  you can click</a:t>
            </a:r>
            <a:r>
              <a:rPr lang="en-US" altLang="zh-CN" b="1" dirty="0" smtClean="0"/>
              <a:t> Profile</a:t>
            </a:r>
            <a:r>
              <a:rPr lang="en-US" altLang="zh-CN" dirty="0" smtClean="0"/>
              <a:t>-&gt;</a:t>
            </a:r>
            <a:r>
              <a:rPr lang="en-US" altLang="zh-CN" b="1" dirty="0" smtClean="0"/>
              <a:t>Users</a:t>
            </a:r>
            <a:r>
              <a:rPr lang="en-US" altLang="zh-CN" dirty="0" smtClean="0"/>
              <a:t>-&gt;</a:t>
            </a:r>
            <a:r>
              <a:rPr lang="en-US" altLang="zh-CN" b="1" dirty="0" smtClean="0"/>
              <a:t>Search</a:t>
            </a:r>
            <a:r>
              <a:rPr lang="en-US" altLang="zh-CN" dirty="0" smtClean="0"/>
              <a:t> to display all the existing users . Select one of the users (e.g. 2413333607) to configure the BLF List feature. Then click on </a:t>
            </a:r>
            <a:r>
              <a:rPr lang="en-US" altLang="zh-CN" b="1" dirty="0" smtClean="0"/>
              <a:t>Client Applications</a:t>
            </a:r>
            <a:r>
              <a:rPr lang="en-US" altLang="zh-CN" dirty="0" smtClean="0"/>
              <a:t>-&gt;</a:t>
            </a:r>
            <a:r>
              <a:rPr lang="en-US" altLang="zh-CN" b="1" dirty="0" smtClean="0"/>
              <a:t>Busy Lamp Field, </a:t>
            </a:r>
            <a:r>
              <a:rPr lang="en-US" altLang="zh-CN" dirty="0" smtClean="0"/>
              <a:t>which</a:t>
            </a:r>
            <a:r>
              <a:rPr lang="en-US" altLang="zh-CN" b="1" dirty="0" smtClean="0"/>
              <a:t> </a:t>
            </a:r>
            <a:r>
              <a:rPr lang="en-US" altLang="zh-CN" dirty="0" smtClean="0"/>
              <a:t>as picture show . Enter the BLF List URI (e.g. 3607_blf) in the </a:t>
            </a:r>
            <a:r>
              <a:rPr lang="en-US" altLang="zh-CN" b="1" dirty="0" smtClean="0"/>
              <a:t>List URI</a:t>
            </a:r>
            <a:r>
              <a:rPr lang="en-US" altLang="zh-CN" dirty="0" smtClean="0"/>
              <a:t> field. Select the domain name (e.g. as.iop1.broadworks.net) from the pull-down list followed by </a:t>
            </a:r>
            <a:r>
              <a:rPr lang="en-US" altLang="zh-CN" b="1" dirty="0" smtClean="0"/>
              <a:t>@ sign</a:t>
            </a:r>
            <a:r>
              <a:rPr lang="en-US" altLang="zh-CN" dirty="0" smtClean="0"/>
              <a:t>. If you want to use the Call notification function ,you can Click the </a:t>
            </a:r>
            <a:r>
              <a:rPr lang="en-US" altLang="zh-CN" b="1" dirty="0" smtClean="0"/>
              <a:t>Enable Call Park notification </a:t>
            </a:r>
            <a:r>
              <a:rPr lang="en-US" altLang="zh-CN" dirty="0" smtClean="0"/>
              <a:t>checkbox. Click </a:t>
            </a:r>
            <a:r>
              <a:rPr lang="en-US" altLang="zh-CN" b="1" dirty="0" smtClean="0"/>
              <a:t>Search</a:t>
            </a:r>
            <a:r>
              <a:rPr lang="en-US" altLang="zh-CN" dirty="0" smtClean="0"/>
              <a:t> to display all available users. Select the desired users from the </a:t>
            </a:r>
            <a:r>
              <a:rPr lang="en-US" altLang="zh-CN" b="1" dirty="0" smtClean="0"/>
              <a:t>Available Users</a:t>
            </a:r>
            <a:r>
              <a:rPr lang="en-US" altLang="zh-CN" dirty="0" smtClean="0"/>
              <a:t> list, and click the </a:t>
            </a:r>
            <a:r>
              <a:rPr lang="en-US" altLang="zh-CN" b="1" dirty="0" smtClean="0"/>
              <a:t>Add&gt;</a:t>
            </a:r>
            <a:r>
              <a:rPr lang="en-US" altLang="zh-CN" dirty="0" smtClean="0"/>
              <a:t> button to add them to the </a:t>
            </a:r>
            <a:r>
              <a:rPr lang="en-US" altLang="zh-CN" b="1" dirty="0" smtClean="0"/>
              <a:t>Monitored Users</a:t>
            </a:r>
            <a:r>
              <a:rPr lang="en-US" altLang="zh-CN" dirty="0" smtClean="0"/>
              <a:t> list. </a:t>
            </a:r>
            <a:r>
              <a:rPr lang="en-US" altLang="zh-CN" dirty="0" smtClean="0">
                <a:solidFill>
                  <a:srgbClr val="FF0000"/>
                </a:solidFill>
              </a:rPr>
              <a:t>you can repeat the above steps to add more users to the </a:t>
            </a:r>
            <a:r>
              <a:rPr lang="en-US" altLang="zh-CN" b="1" dirty="0" smtClean="0">
                <a:solidFill>
                  <a:srgbClr val="FF0000"/>
                </a:solidFill>
              </a:rPr>
              <a:t>Monitored Users</a:t>
            </a:r>
            <a:r>
              <a:rPr lang="en-US" altLang="zh-CN" dirty="0" smtClean="0">
                <a:solidFill>
                  <a:srgbClr val="FF0000"/>
                </a:solidFill>
              </a:rPr>
              <a:t> list.</a:t>
            </a:r>
            <a:endParaRPr lang="zh-CN" altLang="en-US" dirty="0" smtClean="0">
              <a:solidFill>
                <a:srgbClr val="FF0000"/>
              </a:solidFill>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defining the BLF list group, you need to configure the necessary configuration in phone. For the following steps:</a:t>
            </a:r>
          </a:p>
          <a:p>
            <a:r>
              <a:rPr lang="en-US" altLang="zh-CN" dirty="0" smtClean="0"/>
              <a:t>1.Enter into web setting page of phone ,and click on </a:t>
            </a:r>
            <a:r>
              <a:rPr lang="en-US" altLang="zh-CN" b="1" dirty="0" smtClean="0"/>
              <a:t>Account </a:t>
            </a:r>
            <a:r>
              <a:rPr lang="en-US" altLang="zh-CN" dirty="0" smtClean="0"/>
              <a:t>page. </a:t>
            </a:r>
          </a:p>
          <a:p>
            <a:r>
              <a:rPr lang="en-US" altLang="zh-CN" dirty="0" smtClean="0"/>
              <a:t>2. Select the account  from the pull-down list of </a:t>
            </a:r>
            <a:r>
              <a:rPr lang="en-US" altLang="zh-CN" b="1" dirty="0" smtClean="0"/>
              <a:t>Account</a:t>
            </a:r>
            <a:r>
              <a:rPr lang="en-US" altLang="zh-CN" dirty="0" smtClean="0"/>
              <a:t>, which has been configured the BLF List feature on the </a:t>
            </a:r>
            <a:r>
              <a:rPr lang="en-US" altLang="zh-CN" dirty="0" err="1" smtClean="0"/>
              <a:t>BroadWorks</a:t>
            </a:r>
            <a:r>
              <a:rPr lang="en-US" altLang="zh-CN" dirty="0" smtClean="0"/>
              <a:t> server. </a:t>
            </a:r>
          </a:p>
          <a:p>
            <a:r>
              <a:rPr lang="en-US" altLang="zh-CN" dirty="0" smtClean="0"/>
              <a:t>3.Click on </a:t>
            </a:r>
            <a:r>
              <a:rPr lang="en-US" altLang="zh-CN" b="1" dirty="0" smtClean="0"/>
              <a:t>Advanced </a:t>
            </a:r>
            <a:r>
              <a:rPr lang="en-US" altLang="zh-CN" dirty="0" smtClean="0"/>
              <a:t>page. Enter the BLF List URI in the </a:t>
            </a:r>
            <a:r>
              <a:rPr lang="en-US" altLang="zh-CN" b="1" dirty="0" smtClean="0"/>
              <a:t>BLF List URI </a:t>
            </a:r>
            <a:r>
              <a:rPr lang="en-US" altLang="zh-CN" dirty="0" smtClean="0"/>
              <a:t>field,  Enter the pickup code in the </a:t>
            </a:r>
            <a:r>
              <a:rPr lang="en-US" altLang="zh-CN" b="1" dirty="0" smtClean="0"/>
              <a:t>BLF List Code </a:t>
            </a:r>
            <a:r>
              <a:rPr lang="en-US" altLang="zh-CN" dirty="0" smtClean="0"/>
              <a:t>field. (This option is Optional. It is used for pick up the incoming call on monitor phone), Enter the barge-in code in the </a:t>
            </a:r>
            <a:r>
              <a:rPr lang="en-US" altLang="zh-CN" b="1" dirty="0" smtClean="0"/>
              <a:t>BLF List Barge In Code </a:t>
            </a:r>
            <a:r>
              <a:rPr lang="en-US" altLang="zh-CN" dirty="0" smtClean="0"/>
              <a:t>field. (This option is Optional too. it used for join in the active call on monitor phone to set up an conference)</a:t>
            </a:r>
            <a:endParaRPr lang="zh-CN" altLang="en-US" dirty="0" smtClean="0"/>
          </a:p>
          <a:p>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Also you need to configure BLF list option on DSS key or line key . For the following steps:</a:t>
            </a:r>
          </a:p>
          <a:p>
            <a:r>
              <a:rPr lang="en-US" altLang="zh-CN" dirty="0" smtClean="0"/>
              <a:t>1. Click on </a:t>
            </a:r>
            <a:r>
              <a:rPr lang="en-US" altLang="zh-CN" b="1" dirty="0" smtClean="0"/>
              <a:t>Phone</a:t>
            </a:r>
            <a:r>
              <a:rPr lang="en-US" altLang="zh-CN" dirty="0" smtClean="0"/>
              <a:t>-&gt;</a:t>
            </a:r>
            <a:r>
              <a:rPr lang="en-US" altLang="zh-CN" b="1" dirty="0" smtClean="0"/>
              <a:t>DSS Keys</a:t>
            </a:r>
            <a:r>
              <a:rPr lang="en-US" altLang="zh-CN" dirty="0" smtClean="0"/>
              <a:t>-&gt;</a:t>
            </a:r>
            <a:r>
              <a:rPr lang="en-US" altLang="zh-CN" b="1" dirty="0" smtClean="0"/>
              <a:t>Memory Keys&gt;&gt; </a:t>
            </a:r>
            <a:r>
              <a:rPr lang="en-US" altLang="zh-CN" dirty="0" smtClean="0"/>
              <a:t>(</a:t>
            </a:r>
            <a:r>
              <a:rPr lang="en-US" altLang="zh-CN" b="1" dirty="0" smtClean="0"/>
              <a:t>Line Keys&gt;&gt;</a:t>
            </a:r>
            <a:r>
              <a:rPr lang="en-US" altLang="zh-CN" dirty="0" smtClean="0"/>
              <a:t>). </a:t>
            </a:r>
          </a:p>
          <a:p>
            <a:r>
              <a:rPr lang="en-US" altLang="zh-CN" dirty="0" smtClean="0"/>
              <a:t>2. Select the desired DSS key </a:t>
            </a:r>
          </a:p>
          <a:p>
            <a:r>
              <a:rPr lang="en-US" altLang="zh-CN" dirty="0" smtClean="0"/>
              <a:t>3. Choose </a:t>
            </a:r>
            <a:r>
              <a:rPr lang="en-US" altLang="zh-CN" b="1" dirty="0" smtClean="0"/>
              <a:t>BLF List</a:t>
            </a:r>
            <a:r>
              <a:rPr lang="en-US" altLang="zh-CN" dirty="0" smtClean="0"/>
              <a:t> from the pull-down list of </a:t>
            </a:r>
            <a:r>
              <a:rPr lang="en-US" altLang="zh-CN" b="1" dirty="0" smtClean="0"/>
              <a:t>Type </a:t>
            </a:r>
            <a:r>
              <a:rPr lang="en-US" altLang="zh-CN" dirty="0" smtClean="0"/>
              <a:t>. </a:t>
            </a:r>
          </a:p>
          <a:p>
            <a:r>
              <a:rPr lang="en-US" altLang="zh-CN" dirty="0" smtClean="0"/>
              <a:t>4. Select the desired line from the pull-down list of </a:t>
            </a:r>
            <a:r>
              <a:rPr lang="en-US" altLang="zh-CN" b="1" dirty="0" smtClean="0"/>
              <a:t>Line</a:t>
            </a:r>
            <a:r>
              <a:rPr lang="en-US" altLang="zh-CN" dirty="0" smtClean="0"/>
              <a:t>.</a:t>
            </a:r>
            <a:endParaRPr lang="zh-CN" altLang="en-US" dirty="0" smtClean="0"/>
          </a:p>
          <a:p>
            <a:r>
              <a:rPr lang="en-US" altLang="zh-CN" dirty="0" smtClean="0"/>
              <a:t>5. Click </a:t>
            </a:r>
            <a:r>
              <a:rPr lang="en-US" altLang="zh-CN" b="1" dirty="0" smtClean="0"/>
              <a:t>Confirm</a:t>
            </a:r>
            <a:r>
              <a:rPr lang="en-US" altLang="zh-CN" dirty="0" smtClean="0"/>
              <a:t> to save the change.</a:t>
            </a:r>
          </a:p>
          <a:p>
            <a:endParaRPr lang="en-US" altLang="zh-CN" dirty="0" smtClean="0"/>
          </a:p>
          <a:p>
            <a:r>
              <a:rPr lang="en-US" altLang="zh-CN" dirty="0" smtClean="0"/>
              <a:t>You can repeat steps 2 to 5 to configure more BLF List keys. After setting the above configurations, according to the response message from the </a:t>
            </a:r>
            <a:r>
              <a:rPr lang="en-US" altLang="zh-CN" dirty="0" err="1" smtClean="0"/>
              <a:t>BroadWorks</a:t>
            </a:r>
            <a:r>
              <a:rPr lang="en-US" altLang="zh-CN" dirty="0" smtClean="0"/>
              <a:t> server, the IP phone will automatically assign the phone number of the BLF List users to the BLF List keys. Then the BLF setting is finished .</a:t>
            </a:r>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marL="228600" indent="-228600">
              <a:buNone/>
            </a:pPr>
            <a:r>
              <a:rPr lang="en-US" altLang="zh-CN" dirty="0" err="1" smtClean="0">
                <a:solidFill>
                  <a:srgbClr val="FF0000"/>
                </a:solidFill>
              </a:rPr>
              <a:t>Broad</a:t>
            </a:r>
            <a:r>
              <a:rPr lang="en-US" altLang="zh-CN" baseline="0" dirty="0" err="1" smtClean="0">
                <a:solidFill>
                  <a:srgbClr val="FF0000"/>
                </a:solidFill>
              </a:rPr>
              <a:t>Soft</a:t>
            </a:r>
            <a:r>
              <a:rPr lang="en-US" altLang="zh-CN" baseline="0" dirty="0" smtClean="0">
                <a:solidFill>
                  <a:srgbClr val="FF0000"/>
                </a:solidFill>
              </a:rPr>
              <a:t> is an American Based Company and it’s established at 1998 .They focus on VOIP Carrier Market which is the biggest Carrier IMS solution provider </a:t>
            </a:r>
            <a:r>
              <a:rPr lang="en-US" altLang="zh-CN" baseline="0" dirty="0" err="1" smtClean="0">
                <a:solidFill>
                  <a:srgbClr val="FF0000"/>
                </a:solidFill>
              </a:rPr>
              <a:t>now.The</a:t>
            </a:r>
            <a:r>
              <a:rPr lang="en-US" altLang="zh-CN" baseline="0" dirty="0" smtClean="0">
                <a:solidFill>
                  <a:srgbClr val="FF0000"/>
                </a:solidFill>
              </a:rPr>
              <a:t> Carrier Market share is about 70%.</a:t>
            </a:r>
          </a:p>
          <a:p>
            <a:pPr marL="228600" indent="-228600">
              <a:buNone/>
            </a:pPr>
            <a:r>
              <a:rPr lang="en-US" altLang="zh-CN" baseline="0" dirty="0" err="1" smtClean="0">
                <a:solidFill>
                  <a:srgbClr val="FF0000"/>
                </a:solidFill>
              </a:rPr>
              <a:t>Yealink</a:t>
            </a:r>
            <a:r>
              <a:rPr lang="en-US" altLang="zh-CN" baseline="0" dirty="0" smtClean="0">
                <a:solidFill>
                  <a:srgbClr val="FF0000"/>
                </a:solidFill>
              </a:rPr>
              <a:t> is constructing a good relationship with </a:t>
            </a:r>
            <a:r>
              <a:rPr lang="en-US" altLang="zh-CN" baseline="0" dirty="0" err="1" smtClean="0">
                <a:solidFill>
                  <a:srgbClr val="FF0000"/>
                </a:solidFill>
              </a:rPr>
              <a:t>Broadsoft</a:t>
            </a:r>
            <a:r>
              <a:rPr lang="en-US" altLang="zh-CN" baseline="0" dirty="0" smtClean="0">
                <a:solidFill>
                  <a:srgbClr val="FF0000"/>
                </a:solidFill>
              </a:rPr>
              <a:t> now.</a:t>
            </a:r>
            <a:endParaRPr lang="zh-CN" altLang="en-US" dirty="0" smtClean="0">
              <a:solidFill>
                <a:srgbClr val="FF0000"/>
              </a:solidFill>
            </a:endParaRPr>
          </a:p>
        </p:txBody>
      </p:sp>
      <p:sp>
        <p:nvSpPr>
          <p:cNvPr id="4" name="灯片编号占位符 3"/>
          <p:cNvSpPr>
            <a:spLocks noGrp="1"/>
          </p:cNvSpPr>
          <p:nvPr>
            <p:ph type="sldNum" sz="quarter" idx="5"/>
          </p:nvPr>
        </p:nvSpPr>
        <p:spPr/>
        <p:txBody>
          <a:bodyPr/>
          <a:lstStyle/>
          <a:p>
            <a:pPr>
              <a:defRPr/>
            </a:pPr>
            <a:fld id="{6E828335-D9D1-457B-AB4F-CA7294F72ECA}" type="slidenum">
              <a:rPr lang="zh-CN" altLang="en-US" smtClean="0">
                <a:solidFill>
                  <a:prstClr val="black"/>
                </a:solidFill>
              </a:rPr>
              <a:pPr>
                <a:defRPr/>
              </a:pPr>
              <a:t>3</a:t>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would like to introduce ACD feature ,which stands for  Automatic Call Distribution feature .</a:t>
            </a:r>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Automatic Call Distribution (ACD) feature is often used in offices for customer service, such as call center. </a:t>
            </a:r>
          </a:p>
          <a:p>
            <a:r>
              <a:rPr lang="en-US" altLang="zh-CN" dirty="0" smtClean="0"/>
              <a:t>The ACD system handles incoming calls by automatically queuing and directs calls to available agents. The ACD feature on the IP phone allows the ACD system to distributing calls from large volumes of incoming calls to the registered users.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smtClean="0"/>
              <a:t>For using ACD feature ,you need to  create a call center on the </a:t>
            </a:r>
            <a:r>
              <a:rPr lang="en-US" altLang="zh-CN" b="1" dirty="0" err="1" smtClean="0"/>
              <a:t>BroadWorks</a:t>
            </a:r>
            <a:r>
              <a:rPr lang="en-US" altLang="zh-CN" b="1" dirty="0" smtClean="0"/>
              <a:t> server and </a:t>
            </a:r>
            <a:r>
              <a:rPr lang="en-US" altLang="zh-CN" b="1" dirty="0" smtClean="0">
                <a:solidFill>
                  <a:schemeClr val="bg1"/>
                </a:solidFill>
                <a:latin typeface="Tahoma" pitchFamily="34" charset="0"/>
                <a:cs typeface="Tahoma" pitchFamily="34" charset="0"/>
              </a:rPr>
              <a:t>Assign agents to the specific call center </a:t>
            </a:r>
            <a:r>
              <a:rPr lang="en-US" altLang="zh-CN" b="1" dirty="0" smtClean="0"/>
              <a:t>.</a:t>
            </a:r>
          </a:p>
          <a:p>
            <a:r>
              <a:rPr lang="en-US" altLang="zh-CN" b="1" dirty="0" smtClean="0"/>
              <a:t>.</a:t>
            </a:r>
            <a:r>
              <a:rPr lang="en-US" altLang="zh-CN" b="0" dirty="0" smtClean="0"/>
              <a:t>For creating a call center ,you need to </a:t>
            </a:r>
            <a:r>
              <a:rPr lang="en-US" altLang="zh-CN" dirty="0" smtClean="0"/>
              <a:t>Log in as the group admin firstly ,then Click </a:t>
            </a:r>
            <a:r>
              <a:rPr lang="en-US" altLang="zh-CN" b="1" dirty="0" smtClean="0"/>
              <a:t>Call Center</a:t>
            </a:r>
            <a:r>
              <a:rPr lang="en-US" altLang="zh-CN" dirty="0" smtClean="0"/>
              <a:t>-&gt;</a:t>
            </a:r>
            <a:r>
              <a:rPr lang="en-US" altLang="zh-CN" b="1" dirty="0" smtClean="0"/>
              <a:t>Call Centers </a:t>
            </a:r>
            <a:r>
              <a:rPr lang="en-US" altLang="zh-CN" b="0" dirty="0" smtClean="0"/>
              <a:t>to enter call centers adding page</a:t>
            </a:r>
            <a:r>
              <a:rPr lang="en-US" altLang="zh-CN" b="1" dirty="0" smtClean="0"/>
              <a:t> ,</a:t>
            </a:r>
            <a:r>
              <a:rPr lang="en-US" altLang="zh-CN" b="0" dirty="0" smtClean="0"/>
              <a:t>click</a:t>
            </a:r>
            <a:r>
              <a:rPr lang="en-US" altLang="zh-CN" b="1" dirty="0" smtClean="0"/>
              <a:t> Add Standard</a:t>
            </a:r>
            <a:r>
              <a:rPr lang="en-US" altLang="zh-CN" dirty="0" smtClean="0"/>
              <a:t> to add a Standard call center.</a:t>
            </a:r>
            <a:endParaRPr lang="zh-CN" altLang="en-US" dirty="0" smtClean="0"/>
          </a:p>
          <a:p>
            <a:r>
              <a:rPr lang="en-US" altLang="zh-CN" dirty="0" smtClean="0"/>
              <a:t>After creating the call center, go back to </a:t>
            </a:r>
            <a:r>
              <a:rPr lang="en-US" altLang="zh-CN" b="1" dirty="0" smtClean="0"/>
              <a:t>Call Center</a:t>
            </a:r>
            <a:r>
              <a:rPr lang="en-US" altLang="zh-CN" dirty="0" smtClean="0"/>
              <a:t>-&gt;</a:t>
            </a:r>
            <a:r>
              <a:rPr lang="en-US" altLang="zh-CN" b="1" dirty="0" smtClean="0"/>
              <a:t>Call Centers </a:t>
            </a:r>
            <a:r>
              <a:rPr lang="en-US" altLang="zh-CN" dirty="0" smtClean="0"/>
              <a:t>and click</a:t>
            </a:r>
            <a:r>
              <a:rPr lang="en-US" altLang="zh-CN" b="1" dirty="0" smtClean="0"/>
              <a:t> </a:t>
            </a:r>
            <a:r>
              <a:rPr lang="en-US" altLang="zh-CN" dirty="0" smtClean="0"/>
              <a:t>the </a:t>
            </a:r>
            <a:r>
              <a:rPr lang="en-US" altLang="zh-CN" b="1" dirty="0" smtClean="0"/>
              <a:t>Active</a:t>
            </a:r>
            <a:r>
              <a:rPr lang="en-US" altLang="zh-CN" dirty="0" smtClean="0"/>
              <a:t> checkbox to active this call center, as show in picture.</a:t>
            </a:r>
            <a:endParaRPr lang="zh-CN" altLang="en-US" dirty="0" smtClean="0"/>
          </a:p>
          <a:p>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creating one new call center ,you need to assign agents to this call center .The incoming call to this call center can be assigned to the agents in this call center. </a:t>
            </a:r>
          </a:p>
          <a:p>
            <a:r>
              <a:rPr lang="en-US" altLang="zh-CN" dirty="0" smtClean="0"/>
              <a:t>Click on </a:t>
            </a:r>
            <a:r>
              <a:rPr lang="en-US" altLang="zh-CN" b="1" dirty="0" smtClean="0"/>
              <a:t>Call </a:t>
            </a:r>
            <a:r>
              <a:rPr lang="en-US" altLang="zh-CN" b="1" dirty="0" err="1" smtClean="0"/>
              <a:t>Center</a:t>
            </a:r>
            <a:r>
              <a:rPr lang="en-US" altLang="zh-CN" b="1" dirty="0" err="1" smtClean="0">
                <a:sym typeface="Wingdings" pitchFamily="2" charset="2"/>
              </a:rPr>
              <a:t></a:t>
            </a:r>
            <a:r>
              <a:rPr lang="en-US" altLang="zh-CN" b="1" dirty="0" err="1" smtClean="0"/>
              <a:t>Call</a:t>
            </a:r>
            <a:r>
              <a:rPr lang="en-US" altLang="zh-CN" b="1" dirty="0" smtClean="0"/>
              <a:t> Centers ,</a:t>
            </a:r>
            <a:r>
              <a:rPr lang="en-US" altLang="zh-CN" dirty="0" smtClean="0"/>
              <a:t> browse the call center created  and click </a:t>
            </a:r>
            <a:r>
              <a:rPr lang="en-US" altLang="zh-CN" b="1" dirty="0" smtClean="0"/>
              <a:t>Edit</a:t>
            </a:r>
            <a:r>
              <a:rPr lang="en-US" altLang="zh-CN" dirty="0" smtClean="0"/>
              <a:t>. Click on </a:t>
            </a:r>
            <a:r>
              <a:rPr lang="en-US" altLang="zh-CN" b="1" dirty="0" smtClean="0"/>
              <a:t>Agents </a:t>
            </a:r>
            <a:r>
              <a:rPr lang="en-US" altLang="zh-CN" b="0" dirty="0" smtClean="0"/>
              <a:t>to enter into the agents assign page .</a:t>
            </a:r>
            <a:endParaRPr lang="zh-CN" altLang="en-US" b="0"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display all available agents. You need to click </a:t>
            </a:r>
            <a:r>
              <a:rPr lang="en-US" altLang="zh-CN" b="1" dirty="0" smtClean="0"/>
              <a:t>search</a:t>
            </a:r>
            <a:r>
              <a:rPr lang="en-US" altLang="zh-CN" dirty="0" smtClean="0"/>
              <a:t> .All available agents will display in the below </a:t>
            </a:r>
            <a:r>
              <a:rPr lang="en-US" altLang="zh-CN" b="1" dirty="0" smtClean="0"/>
              <a:t>Available Agents</a:t>
            </a:r>
            <a:r>
              <a:rPr lang="en-US" altLang="zh-CN" dirty="0" smtClean="0"/>
              <a:t> box .You can add multi-agents to this call center . Click </a:t>
            </a:r>
            <a:r>
              <a:rPr lang="en-US" altLang="zh-CN" b="1" dirty="0" smtClean="0"/>
              <a:t>Apply</a:t>
            </a:r>
            <a:r>
              <a:rPr lang="en-US" altLang="zh-CN" dirty="0" smtClean="0"/>
              <a:t> to save the change.</a:t>
            </a:r>
            <a:endParaRPr lang="zh-CN"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assigning the agents ,you can check the specific agent status by entering the user’s call center configuration page.</a:t>
            </a:r>
          </a:p>
          <a:p>
            <a:r>
              <a:rPr lang="en-US" altLang="zh-CN" dirty="0" smtClean="0"/>
              <a:t>Entering into </a:t>
            </a:r>
            <a:r>
              <a:rPr lang="en-US" altLang="zh-CN" b="1" dirty="0" err="1" smtClean="0"/>
              <a:t>Users</a:t>
            </a:r>
            <a:r>
              <a:rPr lang="en-US" altLang="zh-CN" b="1" dirty="0" err="1" smtClean="0">
                <a:sym typeface="Wingdings" pitchFamily="2" charset="2"/>
              </a:rPr>
              <a:t>Call</a:t>
            </a:r>
            <a:r>
              <a:rPr lang="en-US" altLang="zh-CN" b="1" dirty="0" smtClean="0">
                <a:sym typeface="Wingdings" pitchFamily="2" charset="2"/>
              </a:rPr>
              <a:t> control call centers</a:t>
            </a:r>
            <a:r>
              <a:rPr lang="en-US" altLang="zh-CN" dirty="0" smtClean="0">
                <a:sym typeface="Wingdings" pitchFamily="2" charset="2"/>
              </a:rPr>
              <a:t>, you can see the corresponding options related to an agent .</a:t>
            </a:r>
          </a:p>
          <a:p>
            <a:r>
              <a:rPr lang="en-US" altLang="zh-CN" dirty="0" smtClean="0">
                <a:sym typeface="Wingdings" pitchFamily="2" charset="2"/>
              </a:rPr>
              <a:t>Two kinds of important ACD states are Available and Unavailable .</a:t>
            </a:r>
          </a:p>
          <a:p>
            <a:r>
              <a:rPr lang="en-US" altLang="zh-CN" dirty="0" smtClean="0"/>
              <a:t>The ACD system can handles incoming calls by automatically queuing and directing calls to available agents. </a:t>
            </a:r>
          </a:p>
          <a:p>
            <a:r>
              <a:rPr lang="en-US" altLang="zh-CN" dirty="0" smtClean="0">
                <a:sym typeface="Wingdings" pitchFamily="2" charset="2"/>
              </a:rPr>
              <a:t>Now the </a:t>
            </a:r>
            <a:r>
              <a:rPr lang="en-US" altLang="zh-CN" dirty="0" err="1" smtClean="0">
                <a:sym typeface="Wingdings" pitchFamily="2" charset="2"/>
              </a:rPr>
              <a:t>Broadworks</a:t>
            </a:r>
            <a:r>
              <a:rPr lang="en-US" altLang="zh-CN" dirty="0" smtClean="0">
                <a:sym typeface="Wingdings" pitchFamily="2" charset="2"/>
              </a:rPr>
              <a:t> ACD configuration is finished .</a:t>
            </a:r>
            <a:endParaRPr lang="zh-CN" altLang="en-US" dirty="0" smtClean="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 go to phone side .To use the ACD feature, you should configure an ACD key on phone in advance. Browser to </a:t>
            </a:r>
            <a:r>
              <a:rPr lang="en-US" altLang="zh-CN" b="1" dirty="0" err="1" smtClean="0"/>
              <a:t>Phone</a:t>
            </a:r>
            <a:r>
              <a:rPr lang="en-US" altLang="zh-CN" b="1" dirty="0" err="1" smtClean="0">
                <a:sym typeface="Wingdings" pitchFamily="2" charset="2"/>
              </a:rPr>
              <a:t></a:t>
            </a:r>
            <a:r>
              <a:rPr lang="en-US" altLang="zh-CN" b="1" dirty="0" err="1" smtClean="0"/>
              <a:t>DSS</a:t>
            </a:r>
            <a:r>
              <a:rPr lang="en-US" altLang="zh-CN" b="1" dirty="0" smtClean="0"/>
              <a:t> Keys</a:t>
            </a:r>
            <a:endParaRPr lang="zh-CN" altLang="en-US" dirty="0" smtClean="0"/>
          </a:p>
          <a:p>
            <a:r>
              <a:rPr lang="en-US" altLang="zh-CN" dirty="0" smtClean="0"/>
              <a:t>And Select </a:t>
            </a:r>
            <a:r>
              <a:rPr lang="en-US" altLang="zh-CN" b="1" dirty="0" smtClean="0"/>
              <a:t>ACD</a:t>
            </a:r>
            <a:r>
              <a:rPr lang="en-US" altLang="zh-CN" dirty="0" smtClean="0"/>
              <a:t> from the pull-down list of </a:t>
            </a:r>
            <a:r>
              <a:rPr lang="en-US" altLang="zh-CN" b="1" dirty="0" smtClean="0"/>
              <a:t>Type</a:t>
            </a:r>
            <a:r>
              <a:rPr lang="en-US" altLang="zh-CN" dirty="0" smtClean="0"/>
              <a:t>.</a:t>
            </a:r>
            <a:endParaRPr lang="zh-CN" altLang="en-US" dirty="0" smtClean="0"/>
          </a:p>
          <a:p>
            <a:r>
              <a:rPr lang="en-US" altLang="zh-CN" dirty="0" smtClean="0"/>
              <a:t>Select the desired line from the pull-down list of </a:t>
            </a:r>
            <a:r>
              <a:rPr lang="en-US" altLang="zh-CN" b="1" dirty="0" smtClean="0"/>
              <a:t>Line</a:t>
            </a:r>
            <a:r>
              <a:rPr lang="en-US" altLang="zh-CN" dirty="0" smtClean="0"/>
              <a:t>. Then click on </a:t>
            </a:r>
            <a:r>
              <a:rPr lang="en-US" altLang="zh-CN" b="1" dirty="0" smtClean="0"/>
              <a:t>confirm</a:t>
            </a:r>
            <a:r>
              <a:rPr lang="en-US" altLang="zh-CN" dirty="0" smtClean="0"/>
              <a:t> .</a:t>
            </a:r>
          </a:p>
          <a:p>
            <a:r>
              <a:rPr lang="en-US" altLang="zh-CN" dirty="0" smtClean="0"/>
              <a:t>Please Make sure the selected line has registered one of the call center agents. </a:t>
            </a:r>
            <a:endParaRPr lang="zh-CN" altLang="en-US" dirty="0" smtClean="0"/>
          </a:p>
          <a:p>
            <a:r>
              <a:rPr lang="en-US" altLang="zh-CN" dirty="0" smtClean="0"/>
              <a:t>We recommended configure no more than a single ACD key per IP phone. </a:t>
            </a:r>
            <a:endParaRPr lang="zh-CN" altLang="en-US" dirty="0" smtClean="0"/>
          </a:p>
          <a:p>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You can press this ACD key to login the ACS system .After pressing ACD key ,phone screen will prompts you to enter the USER ID and Password . User ID means the user identity used to log in the ACD system. </a:t>
            </a:r>
          </a:p>
          <a:p>
            <a:r>
              <a:rPr lang="en-US" altLang="zh-CN" dirty="0" smtClean="0"/>
              <a:t>Password means the password used to log in the ACD system .</a:t>
            </a:r>
          </a:p>
          <a:p>
            <a:r>
              <a:rPr lang="en-US" altLang="zh-CN" dirty="0" smtClean="0"/>
              <a:t>And after login ,you can switch ACD status by pressing the </a:t>
            </a:r>
            <a:r>
              <a:rPr lang="en-US" altLang="zh-CN" b="1" dirty="0" smtClean="0"/>
              <a:t>Avail</a:t>
            </a:r>
            <a:r>
              <a:rPr lang="en-US" altLang="zh-CN" dirty="0" smtClean="0"/>
              <a:t> / </a:t>
            </a:r>
            <a:r>
              <a:rPr lang="en-US" altLang="zh-CN" b="1" dirty="0" err="1" smtClean="0"/>
              <a:t>Unavail</a:t>
            </a:r>
            <a:r>
              <a:rPr lang="en-US" altLang="zh-CN" dirty="0" smtClean="0"/>
              <a:t> soft key  .</a:t>
            </a: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is turn to  Feature key synchronization(</a:t>
            </a:r>
            <a:r>
              <a:rPr lang="en-US" altLang="zh-CN" b="1" dirty="0" smtClean="0"/>
              <a:t>ˌ</a:t>
            </a:r>
            <a:r>
              <a:rPr lang="en-US" altLang="zh-CN" b="1" dirty="0" err="1" smtClean="0"/>
              <a:t>siŋkrənaiˈzeiʃən</a:t>
            </a:r>
            <a:r>
              <a:rPr lang="en-US" altLang="zh-CN" b="1" dirty="0" smtClean="0"/>
              <a:t>]</a:t>
            </a:r>
            <a:r>
              <a:rPr lang="en-US" altLang="zh-CN" dirty="0" smtClean="0"/>
              <a:t>) .We will only have a simple introduce for this feature in today’s training .For the specific configuration on </a:t>
            </a:r>
            <a:r>
              <a:rPr lang="en-US" altLang="zh-CN" dirty="0" err="1" smtClean="0"/>
              <a:t>BroadWorks</a:t>
            </a:r>
            <a:r>
              <a:rPr lang="en-US" altLang="zh-CN" dirty="0" smtClean="0"/>
              <a:t> for this features ,please refer to the manuals which we will send you after training .</a:t>
            </a:r>
            <a:endParaRPr lang="zh-CN" altLang="en-US"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feature provides the capability to synchronize the following five  </a:t>
            </a:r>
            <a:r>
              <a:rPr lang="en-US" altLang="zh-CN" dirty="0" err="1" smtClean="0"/>
              <a:t>BroadWorks</a:t>
            </a:r>
            <a:r>
              <a:rPr lang="en-US" altLang="zh-CN" dirty="0" smtClean="0"/>
              <a:t> feature status with the IP phone. </a:t>
            </a:r>
          </a:p>
          <a:p>
            <a:r>
              <a:rPr lang="en-US" altLang="zh-CN" dirty="0" smtClean="0"/>
              <a:t>Do Not Disturb/Call Forwarding Always/Call Forwarding Busy/Call Forwarding No Answer /ACD state .</a:t>
            </a:r>
            <a:endParaRPr lang="zh-CN" altLang="en-US" dirty="0" smtClean="0"/>
          </a:p>
          <a:p>
            <a:endParaRPr lang="en-US" altLang="zh-CN" dirty="0" smtClean="0"/>
          </a:p>
          <a:p>
            <a:r>
              <a:rPr lang="en-US" altLang="zh-CN" dirty="0" smtClean="0"/>
              <a:t>If a user changes the status of one of these features via the </a:t>
            </a:r>
            <a:r>
              <a:rPr lang="en-US" altLang="zh-CN" dirty="0" err="1" smtClean="0"/>
              <a:t>BroadWorks</a:t>
            </a:r>
            <a:r>
              <a:rPr lang="en-US" altLang="zh-CN" dirty="0" smtClean="0"/>
              <a:t> web portal or feature access code ,the </a:t>
            </a:r>
            <a:r>
              <a:rPr lang="en-US" altLang="zh-CN" dirty="0" err="1" smtClean="0"/>
              <a:t>BroadWorks</a:t>
            </a:r>
            <a:r>
              <a:rPr lang="en-US" altLang="zh-CN" dirty="0" smtClean="0"/>
              <a:t> server will notify the IP phone of the status change. Conversely, if the user changes the feature status on the IP phone, the IP phone will notify the </a:t>
            </a:r>
            <a:r>
              <a:rPr lang="en-US" altLang="zh-CN" dirty="0" err="1" smtClean="0"/>
              <a:t>BroadWorks</a:t>
            </a:r>
            <a:r>
              <a:rPr lang="en-US" altLang="zh-CN" dirty="0" smtClean="0"/>
              <a:t> server of the status change.</a:t>
            </a:r>
          </a:p>
          <a:p>
            <a:endParaRPr lang="en-US" altLang="zh-CN" dirty="0" smtClean="0"/>
          </a:p>
          <a:p>
            <a:r>
              <a:rPr lang="en-US" altLang="zh-CN" dirty="0" smtClean="0"/>
              <a:t>This function is convenient for user to remote control phone function in server side .</a:t>
            </a:r>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endParaRPr lang="en-US" sz="1200"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dirty="0" err="1" smtClean="0"/>
              <a:t>Broadsoft</a:t>
            </a:r>
            <a:r>
              <a:rPr lang="en-US" altLang="zh-CN" sz="1200" b="1" dirty="0" smtClean="0"/>
              <a:t> has 3 products as follows :</a:t>
            </a:r>
            <a:r>
              <a:rPr lang="en-US" altLang="zh-CN" sz="1200" dirty="0" err="1" smtClean="0"/>
              <a:t>BroadWorks</a:t>
            </a:r>
            <a:r>
              <a:rPr lang="en-US" altLang="zh-CN" sz="1200" dirty="0" smtClean="0"/>
              <a:t>/</a:t>
            </a:r>
            <a:r>
              <a:rPr lang="en-US" altLang="zh-CN" sz="1200" dirty="0" err="1" smtClean="0"/>
              <a:t>BroadCloud</a:t>
            </a:r>
            <a:r>
              <a:rPr lang="en-US" altLang="zh-CN" sz="1200" dirty="0" smtClean="0"/>
              <a:t>/</a:t>
            </a:r>
            <a:r>
              <a:rPr lang="en-US" altLang="zh-CN" sz="1200" dirty="0" err="1" smtClean="0"/>
              <a:t>BroadTouch</a:t>
            </a:r>
            <a:r>
              <a:rPr lang="en-US" altLang="zh-CN" sz="1200" dirty="0" smtClean="0"/>
              <a:t>. Today we only</a:t>
            </a:r>
            <a:r>
              <a:rPr lang="en-US" altLang="zh-CN" sz="1200" baseline="0" dirty="0" smtClean="0"/>
              <a:t> focus on </a:t>
            </a:r>
            <a:r>
              <a:rPr lang="en-US" altLang="zh-CN" sz="1200" baseline="0" dirty="0" err="1" smtClean="0"/>
              <a:t>Broadworks</a:t>
            </a:r>
            <a:r>
              <a:rPr lang="en-US" altLang="zh-CN" sz="1200" baseline="0" dirty="0" smtClean="0"/>
              <a:t> .</a:t>
            </a:r>
            <a:endParaRPr lang="en-US" altLang="zh-CN" sz="1200" dirty="0" smtClean="0"/>
          </a:p>
          <a:p>
            <a:r>
              <a:rPr lang="en-US" altLang="zh-CN" sz="1200" dirty="0" err="1" smtClean="0"/>
              <a:t>BroadWorks</a:t>
            </a:r>
            <a:r>
              <a:rPr lang="en-US" altLang="zh-CN" sz="1200" dirty="0" smtClean="0"/>
              <a:t> is an integrated system of voice applications and servers for service providers . The system delivers a broad set of differentiated, value-added communication services -ranging from media</a:t>
            </a:r>
            <a:r>
              <a:rPr lang="en-US" altLang="zh-CN" sz="1200" baseline="0" dirty="0" smtClean="0"/>
              <a:t> </a:t>
            </a:r>
            <a:r>
              <a:rPr lang="en-US" altLang="zh-CN" sz="1200" dirty="0" smtClean="0"/>
              <a:t>services such as voice mail, conference to personal calling functions ,such as selective call forwarding, and dial-by-name.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active this feature ,you need to enter into phone setting page and Browser to </a:t>
            </a:r>
            <a:r>
              <a:rPr lang="en-US" altLang="zh-CN" b="1" dirty="0" err="1" smtClean="0"/>
              <a:t>Phone</a:t>
            </a:r>
            <a:r>
              <a:rPr lang="en-US" altLang="zh-CN" b="1" dirty="0" err="1" smtClean="0">
                <a:sym typeface="Wingdings" pitchFamily="2" charset="2"/>
              </a:rPr>
              <a:t>Fetures</a:t>
            </a:r>
            <a:r>
              <a:rPr lang="en-US" altLang="zh-CN" b="1" dirty="0" smtClean="0">
                <a:sym typeface="Wingdings" pitchFamily="2" charset="2"/>
              </a:rPr>
              <a:t> </a:t>
            </a:r>
            <a:r>
              <a:rPr lang="en-US" altLang="zh-CN" dirty="0" smtClean="0">
                <a:sym typeface="Wingdings" pitchFamily="2" charset="2"/>
              </a:rPr>
              <a:t>,and enabled the </a:t>
            </a:r>
            <a:r>
              <a:rPr lang="en-US" altLang="zh-CN" dirty="0" smtClean="0"/>
              <a:t>Feature Key </a:t>
            </a:r>
            <a:r>
              <a:rPr lang="en-US" altLang="zh-CN" dirty="0" err="1" smtClean="0"/>
              <a:t>Synchronisation</a:t>
            </a:r>
            <a:r>
              <a:rPr lang="en-US" altLang="zh-CN" b="1" dirty="0" smtClean="0"/>
              <a:t> .</a:t>
            </a:r>
            <a:r>
              <a:rPr lang="en-US" altLang="zh-CN" dirty="0" smtClean="0">
                <a:sym typeface="Wingdings" pitchFamily="2" charset="2"/>
              </a:rPr>
              <a:t> </a:t>
            </a:r>
          </a:p>
          <a:p>
            <a:r>
              <a:rPr lang="en-US" altLang="zh-CN" dirty="0" smtClean="0"/>
              <a:t>For example, when you enable the Feature Key </a:t>
            </a:r>
            <a:r>
              <a:rPr lang="en-US" altLang="zh-CN" dirty="0" err="1" smtClean="0"/>
              <a:t>Synchronisation</a:t>
            </a:r>
            <a:r>
              <a:rPr lang="en-US" altLang="zh-CN" dirty="0" smtClean="0"/>
              <a:t>, and active the DND feature by pressing the </a:t>
            </a:r>
            <a:r>
              <a:rPr lang="en-US" altLang="zh-CN" b="1" dirty="0" smtClean="0"/>
              <a:t>DND</a:t>
            </a:r>
            <a:r>
              <a:rPr lang="en-US" altLang="zh-CN" dirty="0" smtClean="0"/>
              <a:t> soft key on the IP phone, the IP phone will synchronize the DND state to the </a:t>
            </a:r>
            <a:r>
              <a:rPr lang="en-US" altLang="zh-CN" dirty="0" err="1" smtClean="0"/>
              <a:t>BroadSoft</a:t>
            </a:r>
            <a:r>
              <a:rPr lang="en-US" altLang="zh-CN" dirty="0" smtClean="0"/>
              <a:t> user registered on the IP phone. And if DND state is change in </a:t>
            </a:r>
            <a:r>
              <a:rPr lang="en-US" altLang="zh-CN" dirty="0" err="1" smtClean="0"/>
              <a:t>BroadWorks</a:t>
            </a:r>
            <a:r>
              <a:rPr lang="en-US" altLang="zh-CN" dirty="0" smtClean="0"/>
              <a:t> , server will notify phone to change the state ,too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let me </a:t>
            </a:r>
            <a:r>
              <a:rPr lang="en-US" altLang="zh-CN" baseline="0" dirty="0" err="1" smtClean="0"/>
              <a:t>instroduce</a:t>
            </a:r>
            <a:r>
              <a:rPr lang="en-US" altLang="zh-CN" baseline="0" dirty="0" smtClean="0"/>
              <a:t> the feature of the shared call </a:t>
            </a:r>
            <a:r>
              <a:rPr lang="en-US" altLang="zh-CN" baseline="0" dirty="0" err="1" smtClean="0"/>
              <a:t>apperance</a:t>
            </a:r>
            <a:r>
              <a:rPr lang="en-US" altLang="zh-CN" baseline="0" dirty="0" smtClean="0"/>
              <a:t> .</a:t>
            </a:r>
            <a:endParaRPr lang="en-US" altLang="zh-CN" dirty="0" smtClean="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b="1" dirty="0" smtClean="0"/>
              <a:t>The Shared Call Appearance (SCA) feature allows the administrator to assign an extension to multiple phones. Any of the phones can be used to make or receive calls. </a:t>
            </a:r>
          </a:p>
          <a:p>
            <a:r>
              <a:rPr lang="en-US" b="1" dirty="0" smtClean="0">
                <a:solidFill>
                  <a:srgbClr val="FF0000"/>
                </a:solidFill>
              </a:rPr>
              <a:t>A call that is active on one phone will be presented visually to phones that share the call appearance, It means if</a:t>
            </a:r>
            <a:r>
              <a:rPr lang="en-US" b="1" baseline="0" dirty="0" smtClean="0">
                <a:solidFill>
                  <a:srgbClr val="FF0000"/>
                </a:solidFill>
              </a:rPr>
              <a:t> </a:t>
            </a:r>
            <a:r>
              <a:rPr lang="en-US" b="1" dirty="0" smtClean="0">
                <a:solidFill>
                  <a:srgbClr val="FF0000"/>
                </a:solidFill>
              </a:rPr>
              <a:t>one member in SCA group change the call state ,other members</a:t>
            </a:r>
            <a:r>
              <a:rPr lang="en-US" b="1" baseline="0" dirty="0" smtClean="0">
                <a:solidFill>
                  <a:srgbClr val="FF0000"/>
                </a:solidFill>
              </a:rPr>
              <a:t> in the same group can see </a:t>
            </a:r>
            <a:r>
              <a:rPr lang="en-US" altLang="zh-CN" b="1" baseline="0" dirty="0" smtClean="0">
                <a:solidFill>
                  <a:srgbClr val="FF0000"/>
                </a:solidFill>
              </a:rPr>
              <a:t>the instant state change .</a:t>
            </a:r>
          </a:p>
          <a:p>
            <a:endParaRPr lang="en-US" altLang="zh-CN" b="1"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solidFill>
                  <a:srgbClr val="FF0000"/>
                </a:solidFill>
              </a:rPr>
              <a:t>A  SCA group contains one primary account and multi-alternative accounts(they have same features but some difference</a:t>
            </a:r>
            <a:r>
              <a:rPr lang="en-US" altLang="zh-CN" sz="1200" baseline="0" dirty="0" smtClean="0">
                <a:solidFill>
                  <a:srgbClr val="FF0000"/>
                </a:solidFill>
              </a:rPr>
              <a:t> </a:t>
            </a:r>
            <a:r>
              <a:rPr lang="en-US" altLang="zh-CN" sz="1200" dirty="0" smtClean="0">
                <a:solidFill>
                  <a:srgbClr val="FF0000"/>
                </a:solidFill>
              </a:rPr>
              <a:t> in configuration on phone ) .</a:t>
            </a:r>
            <a:endParaRPr lang="zh-CN" altLang="en-US" sz="1200" dirty="0" smtClean="0">
              <a:solidFill>
                <a:srgbClr val="FF0000"/>
              </a:solidFill>
            </a:endParaRPr>
          </a:p>
          <a:p>
            <a:endParaRPr lang="zh-CN" altLang="en-US" b="1" dirty="0" smtClean="0">
              <a:solidFill>
                <a:srgbClr val="FF0000"/>
              </a:solidFill>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This feature is very useful in the similar scenario like boss and secretary </a:t>
            </a:r>
            <a:r>
              <a:rPr lang="en-US" altLang="zh-CN" b="1" dirty="0" smtClean="0"/>
              <a:t>,</a:t>
            </a:r>
            <a:r>
              <a:rPr lang="en-US" altLang="zh-CN" b="1" baseline="0" dirty="0" smtClean="0">
                <a:solidFill>
                  <a:srgbClr val="FF0000"/>
                </a:solidFill>
              </a:rPr>
              <a:t>If the secretary and boss are in the same SCA group .</a:t>
            </a:r>
            <a:r>
              <a:rPr lang="en-US" dirty="0" smtClean="0"/>
              <a:t> When there is an incoming call from Party C to the extension of the boss,</a:t>
            </a:r>
            <a:r>
              <a:rPr lang="en-US" baseline="0" dirty="0" smtClean="0"/>
              <a:t> party A</a:t>
            </a:r>
            <a:r>
              <a:rPr lang="en-US" dirty="0" smtClean="0"/>
              <a:t>, both the phones of the boss and the secretary will ring simultaneously. Either the boss or the secretary can answer the call.</a:t>
            </a:r>
            <a:r>
              <a:rPr lang="en-US" baseline="0" dirty="0" smtClean="0"/>
              <a:t> For example </a:t>
            </a:r>
            <a:r>
              <a:rPr lang="en-US" altLang="zh-CN" baseline="0" dirty="0" smtClean="0"/>
              <a:t>,secretary answer the call .</a:t>
            </a:r>
            <a:r>
              <a:rPr lang="en-US" baseline="0" dirty="0" smtClean="0"/>
              <a:t>This call state can be shared on boss </a:t>
            </a:r>
            <a:r>
              <a:rPr lang="en-US" altLang="zh-CN" baseline="0" dirty="0" smtClean="0"/>
              <a:t>.</a:t>
            </a:r>
            <a:r>
              <a:rPr lang="en-US" baseline="0" dirty="0" smtClean="0"/>
              <a:t>and boss can make some special operations according the state </a:t>
            </a:r>
            <a:r>
              <a:rPr lang="en-US" altLang="zh-CN" baseline="0" dirty="0" smtClean="0"/>
              <a:t>,such as public hold ,private hold, barge in .You can refer to the document which we will send you later for details .Now we are aim at introducing the configuration on </a:t>
            </a:r>
            <a:r>
              <a:rPr lang="en-US" altLang="zh-CN" baseline="0" dirty="0" err="1" smtClean="0"/>
              <a:t>BroadWorks</a:t>
            </a:r>
            <a:r>
              <a:rPr lang="en-US" altLang="zh-CN" baseline="0" dirty="0" smtClean="0"/>
              <a:t> and phone .</a:t>
            </a:r>
            <a:endParaRPr lang="en-US" altLang="zh-CN" b="1" baseline="0" dirty="0" smtClean="0">
              <a:solidFill>
                <a:srgbClr val="FF0000"/>
              </a:solidFill>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You can follow the steps to configure</a:t>
            </a:r>
            <a:r>
              <a:rPr lang="en-US" sz="1200" kern="1200" baseline="0" dirty="0" smtClean="0">
                <a:solidFill>
                  <a:schemeClr val="tx1"/>
                </a:solidFill>
                <a:latin typeface="+mn-lt"/>
                <a:ea typeface="+mn-ea"/>
                <a:cs typeface="+mn-cs"/>
              </a:rPr>
              <a:t> the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BroadWorks</a:t>
            </a:r>
            <a:r>
              <a:rPr lang="en-US" sz="1200" kern="1200" dirty="0" smtClean="0">
                <a:solidFill>
                  <a:schemeClr val="tx1"/>
                </a:solidFill>
                <a:latin typeface="+mn-lt"/>
                <a:ea typeface="+mn-ea"/>
                <a:cs typeface="+mn-cs"/>
              </a:rPr>
              <a:t> Server. First</a:t>
            </a:r>
            <a:r>
              <a:rPr lang="en-US" sz="1200" kern="1200" baseline="0" dirty="0" smtClean="0">
                <a:solidFill>
                  <a:schemeClr val="tx1"/>
                </a:solidFill>
                <a:latin typeface="+mn-lt"/>
                <a:ea typeface="+mn-ea"/>
                <a:cs typeface="+mn-cs"/>
              </a:rPr>
              <a:t>ly, l</a:t>
            </a:r>
            <a:r>
              <a:rPr lang="en-US" sz="1200" kern="1200" dirty="0" smtClean="0">
                <a:solidFill>
                  <a:schemeClr val="tx1"/>
                </a:solidFill>
                <a:latin typeface="+mn-lt"/>
                <a:ea typeface="+mn-ea"/>
                <a:cs typeface="+mn-cs"/>
              </a:rPr>
              <a:t>og in as the group admin. Go</a:t>
            </a:r>
            <a:r>
              <a:rPr lang="en-US" sz="1200" kern="1200" baseline="0" dirty="0" smtClean="0">
                <a:solidFill>
                  <a:schemeClr val="tx1"/>
                </a:solidFill>
                <a:latin typeface="+mn-lt"/>
                <a:ea typeface="+mn-ea"/>
                <a:cs typeface="+mn-cs"/>
              </a:rPr>
              <a:t> to </a:t>
            </a:r>
            <a:r>
              <a:rPr lang="en-US" sz="1200" b="1" kern="1200" dirty="0" smtClean="0">
                <a:solidFill>
                  <a:schemeClr val="tx1"/>
                </a:solidFill>
                <a:latin typeface="+mn-lt"/>
                <a:ea typeface="+mn-ea"/>
                <a:cs typeface="+mn-cs"/>
              </a:rPr>
              <a:t>Profile</a:t>
            </a:r>
            <a:r>
              <a:rPr lang="en-US" sz="1200" kern="1200" dirty="0" smtClean="0">
                <a:solidFill>
                  <a:schemeClr val="tx1"/>
                </a:solidFill>
                <a:latin typeface="+mn-lt"/>
                <a:ea typeface="+mn-ea"/>
                <a:cs typeface="+mn-cs"/>
              </a:rPr>
              <a:t>-&gt;</a:t>
            </a:r>
            <a:r>
              <a:rPr lang="en-US" sz="1200" b="1" kern="1200" dirty="0" smtClean="0">
                <a:solidFill>
                  <a:schemeClr val="tx1"/>
                </a:solidFill>
                <a:latin typeface="+mn-lt"/>
                <a:ea typeface="+mn-ea"/>
                <a:cs typeface="+mn-cs"/>
              </a:rPr>
              <a:t>Users</a:t>
            </a:r>
            <a:r>
              <a:rPr lang="en-US" altLang="zh-CN" sz="1200" b="1" kern="1200" dirty="0" smtClean="0">
                <a:solidFill>
                  <a:schemeClr val="tx1"/>
                </a:solidFill>
                <a:latin typeface="+mn-lt"/>
                <a:ea typeface="+mn-ea"/>
                <a:cs typeface="+mn-cs"/>
              </a:rPr>
              <a:t>, and press </a:t>
            </a:r>
            <a:r>
              <a:rPr lang="en-US" sz="1200" b="1" kern="1200" dirty="0" smtClean="0">
                <a:solidFill>
                  <a:schemeClr val="tx1"/>
                </a:solidFill>
                <a:latin typeface="+mn-lt"/>
                <a:ea typeface="+mn-ea"/>
                <a:cs typeface="+mn-cs"/>
              </a:rPr>
              <a:t>Search</a:t>
            </a:r>
            <a:r>
              <a:rPr lang="en-US" sz="1200" kern="1200" dirty="0" smtClean="0">
                <a:solidFill>
                  <a:schemeClr val="tx1"/>
                </a:solidFill>
                <a:latin typeface="+mn-lt"/>
                <a:ea typeface="+mn-ea"/>
                <a:cs typeface="+mn-cs"/>
              </a:rPr>
              <a:t> to display all the existing users . You can Select the user 2413333607.Then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Click on </a:t>
            </a:r>
            <a:r>
              <a:rPr lang="en-US" sz="1200" b="1" kern="1200" dirty="0" smtClean="0">
                <a:solidFill>
                  <a:schemeClr val="tx1"/>
                </a:solidFill>
                <a:latin typeface="+mn-lt"/>
                <a:ea typeface="+mn-ea"/>
                <a:cs typeface="+mn-cs"/>
              </a:rPr>
              <a:t>Call Control</a:t>
            </a:r>
            <a:r>
              <a:rPr lang="en-US" sz="1200" kern="1200" dirty="0" smtClean="0">
                <a:solidFill>
                  <a:schemeClr val="tx1"/>
                </a:solidFill>
                <a:latin typeface="+mn-lt"/>
                <a:ea typeface="+mn-ea"/>
                <a:cs typeface="+mn-cs"/>
              </a:rPr>
              <a:t>-&gt;</a:t>
            </a:r>
            <a:r>
              <a:rPr lang="en-US" sz="1200" b="1" kern="1200" dirty="0" smtClean="0">
                <a:solidFill>
                  <a:schemeClr val="tx1"/>
                </a:solidFill>
                <a:latin typeface="+mn-lt"/>
                <a:ea typeface="+mn-ea"/>
                <a:cs typeface="+mn-cs"/>
              </a:rPr>
              <a:t>Shared Call Appearance</a:t>
            </a:r>
            <a:r>
              <a:rPr lang="en-US" sz="1200" kern="1200" dirty="0" smtClean="0">
                <a:solidFill>
                  <a:schemeClr val="tx1"/>
                </a:solidFill>
                <a:latin typeface="+mn-lt"/>
                <a:ea typeface="+mn-ea"/>
                <a:cs typeface="+mn-cs"/>
              </a:rPr>
              <a:t>. </a:t>
            </a:r>
            <a:r>
              <a:rPr lang="en-US" dirty="0" smtClean="0"/>
              <a:t>Set the SCA parameters as  follow , </a:t>
            </a:r>
            <a:r>
              <a:rPr lang="en-US" altLang="zh-CN" baseline="0" dirty="0" smtClean="0"/>
              <a:t>these parameters are for configuring the specific authorities of this SCA account .</a:t>
            </a:r>
            <a:r>
              <a:rPr lang="en-US" dirty="0" smtClean="0"/>
              <a:t>then you can Click on </a:t>
            </a:r>
            <a:r>
              <a:rPr lang="en-US" b="1" dirty="0" smtClean="0"/>
              <a:t>Add </a:t>
            </a:r>
            <a:r>
              <a:rPr lang="en-US" dirty="0" smtClean="0"/>
              <a:t>to add alternative accounts to this user.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After you click</a:t>
            </a:r>
            <a:r>
              <a:rPr lang="en-US" altLang="zh-CN" baseline="0" dirty="0" smtClean="0"/>
              <a:t> on Add button ,you can enter into the </a:t>
            </a:r>
            <a:r>
              <a:rPr lang="en-US" altLang="zh-CN" dirty="0" smtClean="0"/>
              <a:t>setting page</a:t>
            </a:r>
            <a:r>
              <a:rPr lang="en-US" altLang="zh-CN" baseline="0" dirty="0" smtClean="0"/>
              <a:t> of </a:t>
            </a:r>
            <a:r>
              <a:rPr lang="en-US" dirty="0" smtClean="0"/>
              <a:t>alternative account</a:t>
            </a:r>
            <a:r>
              <a:rPr lang="en-US" altLang="zh-CN" baseline="0" dirty="0" smtClean="0"/>
              <a:t>,</a:t>
            </a:r>
            <a:r>
              <a:rPr lang="en-US" dirty="0" smtClean="0"/>
              <a:t> you can Select the desired device profile name (e.g. yealinkT28_1) from the pull-down list of </a:t>
            </a:r>
            <a:r>
              <a:rPr lang="en-US" b="1" dirty="0" smtClean="0"/>
              <a:t>Identity/Device Profile Name</a:t>
            </a:r>
            <a:r>
              <a:rPr lang="en-US" dirty="0" smtClean="0"/>
              <a:t>. Then Enter the alternative extension (e.g. 2413333607_1) in the </a:t>
            </a:r>
            <a:r>
              <a:rPr lang="en-US" b="1" dirty="0" smtClean="0"/>
              <a:t>*Line/Port </a:t>
            </a:r>
            <a:r>
              <a:rPr lang="en-US" dirty="0" smtClean="0"/>
              <a:t>field. And</a:t>
            </a:r>
            <a:r>
              <a:rPr lang="en-US" baseline="0" dirty="0" smtClean="0"/>
              <a:t> press OK to finish one </a:t>
            </a:r>
            <a:r>
              <a:rPr lang="en-US" dirty="0" smtClean="0"/>
              <a:t>alternative</a:t>
            </a:r>
            <a:r>
              <a:rPr lang="en-US" baseline="0" dirty="0" smtClean="0"/>
              <a:t> </a:t>
            </a:r>
            <a:r>
              <a:rPr lang="en-US" dirty="0" smtClean="0"/>
              <a:t>account adding</a:t>
            </a:r>
            <a:r>
              <a:rPr lang="en-US" baseline="0" dirty="0" smtClean="0"/>
              <a:t> </a:t>
            </a:r>
            <a:r>
              <a:rPr lang="en-US" altLang="zh-CN" baseline="0" dirty="0" smtClean="0"/>
              <a:t>.</a:t>
            </a:r>
            <a:r>
              <a:rPr lang="en-US" altLang="zh-CN" dirty="0" smtClean="0"/>
              <a:t>You can follow the adding steps</a:t>
            </a:r>
            <a:r>
              <a:rPr lang="en-US" altLang="zh-CN" baseline="0" dirty="0" smtClean="0"/>
              <a:t> to </a:t>
            </a:r>
            <a:r>
              <a:rPr lang="en-US" altLang="zh-CN" dirty="0" smtClean="0"/>
              <a:t>add multi-</a:t>
            </a:r>
            <a:r>
              <a:rPr lang="en-US" sz="1200" dirty="0" smtClean="0"/>
              <a:t>alternative accounts to this user</a:t>
            </a:r>
            <a:r>
              <a:rPr lang="en-US" sz="1200" baseline="0" dirty="0" smtClean="0"/>
              <a:t> .</a:t>
            </a:r>
            <a:endParaRPr lang="en-US" altLang="zh-CN"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Now the server configuration has been finished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And</a:t>
            </a:r>
            <a:r>
              <a:rPr lang="en-US" altLang="zh-CN" baseline="0" dirty="0" smtClean="0"/>
              <a:t> in phone side ,in order to configure Phone A with primary account ,you can enter the corresponding account information in account Basic page .And set the value of Shared line as </a:t>
            </a:r>
            <a:r>
              <a:rPr lang="en-US" altLang="zh-CN" baseline="0" dirty="0" err="1" smtClean="0"/>
              <a:t>Broadsoft</a:t>
            </a:r>
            <a:r>
              <a:rPr lang="en-US" altLang="zh-CN" baseline="0" dirty="0" smtClean="0"/>
              <a:t> SCA in Advanced page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go to Phone DSS key</a:t>
            </a:r>
            <a:r>
              <a:rPr lang="en-US" altLang="zh-CN" baseline="0" dirty="0" smtClean="0"/>
              <a:t> page ,</a:t>
            </a:r>
            <a:r>
              <a:rPr lang="en-US" dirty="0" smtClean="0">
                <a:sym typeface="Wingdings" pitchFamily="2" charset="2"/>
              </a:rPr>
              <a:t> and configure </a:t>
            </a:r>
            <a:r>
              <a:rPr lang="en-US" dirty="0" smtClean="0"/>
              <a:t> Share Line/Public Hold/Private Hold either in Memory Key or Line Key. Please </a:t>
            </a:r>
            <a:r>
              <a:rPr lang="en-US" altLang="zh-CN" dirty="0" smtClean="0"/>
              <a:t>note</a:t>
            </a:r>
            <a:r>
              <a:rPr lang="en-US" altLang="zh-CN" baseline="0" dirty="0" smtClean="0"/>
              <a:t> that</a:t>
            </a:r>
            <a:r>
              <a:rPr lang="en-US" dirty="0" smtClean="0"/>
              <a:t> the value of the key is the Primary account number and also choose the correct</a:t>
            </a:r>
            <a:r>
              <a:rPr lang="en-US" baseline="0" dirty="0" smtClean="0"/>
              <a:t> line </a:t>
            </a:r>
            <a:r>
              <a:rPr lang="en-US" altLang="zh-CN" baseline="0" dirty="0" smtClean="0"/>
              <a:t>.Then primary account setting in phone side has been finished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As to configure Phone V with alternative account ,it is familiar with primary account configuration .</a:t>
            </a:r>
            <a:r>
              <a:rPr lang="en-US" altLang="zh-CN" dirty="0" smtClean="0"/>
              <a:t> One thing to note here is that </a:t>
            </a:r>
            <a:r>
              <a:rPr lang="en-US" altLang="zh-CN" baseline="0" dirty="0" smtClean="0"/>
              <a:t>you should </a:t>
            </a:r>
            <a:r>
              <a:rPr lang="en-US" dirty="0" smtClean="0">
                <a:solidFill>
                  <a:srgbClr val="FF0000"/>
                </a:solidFill>
              </a:rPr>
              <a:t>fill the same primary account  2413333607 in the </a:t>
            </a:r>
            <a:r>
              <a:rPr lang="en-US" b="1" dirty="0" smtClean="0">
                <a:solidFill>
                  <a:srgbClr val="FF0000"/>
                </a:solidFill>
              </a:rPr>
              <a:t>Register Name</a:t>
            </a:r>
            <a:r>
              <a:rPr lang="en-US" dirty="0" smtClean="0">
                <a:solidFill>
                  <a:srgbClr val="FF0000"/>
                </a:solidFill>
              </a:rPr>
              <a:t> field .</a:t>
            </a:r>
          </a:p>
          <a:p>
            <a:endParaRPr lang="zh-CN" altLang="en-US" dirty="0" smtClean="0">
              <a:solidFill>
                <a:srgbClr val="FF0000"/>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And the number in</a:t>
            </a:r>
            <a:r>
              <a:rPr lang="en-US" altLang="zh-CN" baseline="0" dirty="0" smtClean="0"/>
              <a:t> shared line DSS key should be  Primary account number .</a:t>
            </a:r>
          </a:p>
          <a:p>
            <a:endParaRPr lang="en-US" altLang="zh-CN" baseline="0" dirty="0" smtClean="0"/>
          </a:p>
          <a:p>
            <a:r>
              <a:rPr lang="en-US" altLang="zh-CN" baseline="0" dirty="0" smtClean="0"/>
              <a:t>So the SCA phone configuration is finished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solidFill>
                  <a:srgbClr val="FF0000"/>
                </a:solidFill>
              </a:rPr>
              <a:t>First of all, We want to share some of our successful cases about carrier project with </a:t>
            </a:r>
            <a:r>
              <a:rPr lang="en-US" altLang="zh-CN" baseline="0" dirty="0" err="1" smtClean="0">
                <a:solidFill>
                  <a:srgbClr val="FF0000"/>
                </a:solidFill>
              </a:rPr>
              <a:t>Broadsoft</a:t>
            </a:r>
            <a:r>
              <a:rPr lang="en-US" altLang="zh-CN" baseline="0" dirty="0" smtClean="0">
                <a:solidFill>
                  <a:srgbClr val="FF0000"/>
                </a:solidFill>
              </a:rPr>
              <a:t>.</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solidFill>
                  <a:prstClr val="black"/>
                </a:solidFill>
              </a:rPr>
              <a:pPr>
                <a:defRPr/>
              </a:pPr>
              <a:t>5</a:t>
            </a:fld>
            <a:endParaRPr lang="zh-CN" altLang="en-US">
              <a:solidFill>
                <a:prstClr val="black"/>
              </a:solidFill>
            </a:endParaRPr>
          </a:p>
        </p:txBody>
      </p:sp>
    </p:spTree>
    <p:extLst>
      <p:ext uri="{BB962C8B-B14F-4D97-AF65-F5344CB8AC3E}">
        <p14:creationId xmlns:p14="http://schemas.microsoft.com/office/powerpoint/2010/main" val="3016575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is the Phonebook and Call log feature in </a:t>
            </a:r>
            <a:r>
              <a:rPr lang="en-US" altLang="zh-CN" dirty="0" err="1" smtClean="0"/>
              <a:t>BrodWorks</a:t>
            </a:r>
            <a:r>
              <a:rPr lang="en-US" altLang="zh-CN" dirty="0" smtClean="0"/>
              <a:t> . I will only make a brief introduction</a:t>
            </a:r>
            <a:r>
              <a:rPr lang="en-US" altLang="zh-CN" baseline="0" dirty="0" smtClean="0"/>
              <a:t> about the configuration of his two feature in phone </a:t>
            </a:r>
            <a:r>
              <a:rPr lang="en-US" altLang="zh-CN" baseline="0" smtClean="0"/>
              <a:t>side for </a:t>
            </a:r>
            <a:r>
              <a:rPr lang="en-US" altLang="zh-CN" baseline="0" dirty="0" smtClean="0"/>
              <a:t>server configuration ,you can refer to the documents which we will </a:t>
            </a:r>
            <a:r>
              <a:rPr lang="en-US" altLang="zh-CN" baseline="0" smtClean="0"/>
              <a:t>sent you after training .</a:t>
            </a:r>
            <a:endParaRPr lang="zh-CN" altLang="en-US" dirty="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50</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can access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through the IP phone. You can add contacts from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to your local directory. You can also dial a contact from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directory. The </a:t>
            </a:r>
            <a:r>
              <a:rPr lang="en-US" sz="1200" kern="1200" dirty="0" err="1" smtClean="0">
                <a:solidFill>
                  <a:schemeClr val="tx1"/>
                </a:solidFill>
                <a:latin typeface="+mn-lt"/>
                <a:ea typeface="+mn-ea"/>
                <a:cs typeface="+mn-cs"/>
              </a:rPr>
              <a:t>BoradWorks</a:t>
            </a:r>
            <a:r>
              <a:rPr lang="en-US" sz="1200" kern="1200" dirty="0" smtClean="0">
                <a:solidFill>
                  <a:schemeClr val="tx1"/>
                </a:solidFill>
                <a:latin typeface="+mn-lt"/>
                <a:ea typeface="+mn-ea"/>
                <a:cs typeface="+mn-cs"/>
              </a:rPr>
              <a:t> server provides four types of directory: Enterprise Directory, Group Directory, Personal Directory and Common Directory. The Common Directory is not supported by Yealink IP phones.</a:t>
            </a:r>
          </a:p>
          <a:p>
            <a:r>
              <a:rPr lang="en-US" altLang="zh-CN" sz="1200" kern="1200" dirty="0" smtClean="0">
                <a:solidFill>
                  <a:schemeClr val="tx1"/>
                </a:solidFill>
                <a:latin typeface="+mn-lt"/>
                <a:ea typeface="+mn-ea"/>
                <a:cs typeface="+mn-cs"/>
              </a:rPr>
              <a:t>Yealink </a:t>
            </a:r>
            <a:r>
              <a:rPr lang="en-US" altLang="zh-CN" sz="1200" kern="1200" dirty="0" err="1" smtClean="0">
                <a:solidFill>
                  <a:schemeClr val="tx1"/>
                </a:solidFill>
                <a:latin typeface="+mn-lt"/>
                <a:ea typeface="+mn-ea"/>
                <a:cs typeface="+mn-cs"/>
              </a:rPr>
              <a:t>phong</a:t>
            </a:r>
            <a:r>
              <a:rPr lang="en-US" altLang="zh-CN" sz="1200" kern="1200" dirty="0" smtClean="0">
                <a:solidFill>
                  <a:schemeClr val="tx1"/>
                </a:solidFill>
                <a:latin typeface="+mn-lt"/>
                <a:ea typeface="+mn-ea"/>
                <a:cs typeface="+mn-cs"/>
              </a:rPr>
              <a:t> can support</a:t>
            </a:r>
            <a:r>
              <a:rPr lang="en-US" altLang="zh-CN" sz="1200" kern="1200" baseline="0" dirty="0" smtClean="0">
                <a:solidFill>
                  <a:schemeClr val="tx1"/>
                </a:solidFill>
                <a:latin typeface="+mn-lt"/>
                <a:ea typeface="+mn-ea"/>
                <a:cs typeface="+mn-cs"/>
              </a:rPr>
              <a:t> maximum 6 </a:t>
            </a:r>
            <a:r>
              <a:rPr lang="en-US" altLang="zh-CN" sz="1200" kern="1200" baseline="0" dirty="0" err="1" smtClean="0">
                <a:solidFill>
                  <a:schemeClr val="tx1"/>
                </a:solidFill>
                <a:latin typeface="+mn-lt"/>
                <a:ea typeface="+mn-ea"/>
                <a:cs typeface="+mn-cs"/>
              </a:rPr>
              <a:t>Broadsoft</a:t>
            </a:r>
            <a:r>
              <a:rPr lang="en-US" altLang="zh-CN" sz="1200" kern="1200" baseline="0" dirty="0" smtClean="0">
                <a:solidFill>
                  <a:schemeClr val="tx1"/>
                </a:solidFill>
                <a:latin typeface="+mn-lt"/>
                <a:ea typeface="+mn-ea"/>
                <a:cs typeface="+mn-cs"/>
              </a:rPr>
              <a:t> directories .</a:t>
            </a:r>
            <a:endParaRPr lang="zh-CN" altLang="en-US" sz="1200" kern="1200" dirty="0" smtClean="0">
              <a:solidFill>
                <a:schemeClr val="tx1"/>
              </a:solidFill>
              <a:latin typeface="+mn-lt"/>
              <a:ea typeface="+mn-ea"/>
              <a:cs typeface="+mn-cs"/>
            </a:endParaRPr>
          </a:p>
          <a:p>
            <a:r>
              <a:rPr lang="en-US" altLang="zh-CN" dirty="0" smtClean="0"/>
              <a:t>About the </a:t>
            </a:r>
            <a:r>
              <a:rPr lang="en-US" altLang="zh-CN" baseline="0" dirty="0" smtClean="0"/>
              <a:t>introduction for</a:t>
            </a:r>
            <a:r>
              <a:rPr lang="en-US" altLang="zh-CN" dirty="0" smtClean="0"/>
              <a:t> every</a:t>
            </a:r>
            <a:r>
              <a:rPr lang="en-US" altLang="zh-CN" baseline="0" dirty="0" smtClean="0"/>
              <a:t> kind of</a:t>
            </a:r>
            <a:r>
              <a:rPr lang="en-US" altLang="zh-CN" dirty="0" smtClean="0"/>
              <a:t> directory</a:t>
            </a:r>
            <a:r>
              <a:rPr lang="en-US" altLang="zh-CN" baseline="0" dirty="0" smtClean="0"/>
              <a:t> ,you can refer to the documents which we will sent you after training ,the manual also contains the phonebook configuration on </a:t>
            </a:r>
            <a:r>
              <a:rPr lang="en-US" altLang="zh-CN" baseline="0" dirty="0" err="1" smtClean="0"/>
              <a:t>BroadWorks</a:t>
            </a:r>
            <a:r>
              <a:rPr lang="en-US" altLang="zh-CN" baseline="0" dirty="0" smtClean="0"/>
              <a:t> .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For </a:t>
            </a:r>
            <a:r>
              <a:rPr lang="en-US" sz="1200" kern="1200" dirty="0" err="1" smtClean="0">
                <a:solidFill>
                  <a:schemeClr val="tx1"/>
                </a:solidFill>
                <a:latin typeface="+mn-lt"/>
                <a:ea typeface="+mn-ea"/>
                <a:cs typeface="+mn-cs"/>
              </a:rPr>
              <a:t>configurating</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Broadsoft</a:t>
            </a:r>
            <a:r>
              <a:rPr lang="en-US" sz="1200" kern="1200" baseline="0" dirty="0" smtClean="0">
                <a:solidFill>
                  <a:schemeClr val="tx1"/>
                </a:solidFill>
                <a:latin typeface="+mn-lt"/>
                <a:ea typeface="+mn-ea"/>
                <a:cs typeface="+mn-cs"/>
              </a:rPr>
              <a:t> phonebook </a:t>
            </a:r>
            <a:r>
              <a:rPr lang="en-US" altLang="zh-CN" sz="1200" kern="1200" baseline="0" dirty="0" smtClean="0">
                <a:solidFill>
                  <a:schemeClr val="tx1"/>
                </a:solidFill>
                <a:latin typeface="+mn-lt"/>
                <a:ea typeface="+mn-ea"/>
                <a:cs typeface="+mn-cs"/>
              </a:rPr>
              <a:t>,you need to browser to </a:t>
            </a:r>
            <a:r>
              <a:rPr lang="en-US" sz="1200" b="1" kern="1200" dirty="0" smtClean="0">
                <a:solidFill>
                  <a:schemeClr val="tx1"/>
                </a:solidFill>
                <a:latin typeface="+mn-lt"/>
                <a:ea typeface="+mn-ea"/>
                <a:cs typeface="+mn-cs"/>
              </a:rPr>
              <a:t>Contacts</a:t>
            </a:r>
            <a:r>
              <a:rPr lang="en-US" sz="1200" kern="1200" dirty="0" smtClean="0">
                <a:solidFill>
                  <a:schemeClr val="tx1"/>
                </a:solidFill>
                <a:latin typeface="+mn-lt"/>
                <a:ea typeface="+mn-ea"/>
                <a:cs typeface="+mn-cs"/>
              </a:rPr>
              <a:t>-&gt;</a:t>
            </a:r>
            <a:r>
              <a:rPr lang="en-US" sz="1200" b="1"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And Select the desired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item from the pull-down list of </a:t>
            </a:r>
            <a:r>
              <a:rPr lang="en-US" sz="1200" b="1" kern="1200" dirty="0" err="1" smtClean="0">
                <a:solidFill>
                  <a:schemeClr val="tx1"/>
                </a:solidFill>
                <a:latin typeface="+mn-lt"/>
                <a:ea typeface="+mn-ea"/>
                <a:cs typeface="+mn-cs"/>
              </a:rPr>
              <a:t>BroadSoft</a:t>
            </a:r>
            <a:r>
              <a:rPr lang="en-US" sz="1200" b="1" kern="1200" dirty="0" smtClean="0">
                <a:solidFill>
                  <a:schemeClr val="tx1"/>
                </a:solidFill>
                <a:latin typeface="+mn-lt"/>
                <a:ea typeface="+mn-ea"/>
                <a:cs typeface="+mn-cs"/>
              </a:rPr>
              <a:t> Item</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Enter the parameters: display name, server address, port, username and password in the corresponding fields .</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When using the phone </a:t>
            </a:r>
            <a:r>
              <a:rPr lang="en-US" altLang="zh-CN" sz="1200" kern="1200" dirty="0" smtClean="0">
                <a:solidFill>
                  <a:schemeClr val="tx1"/>
                </a:solidFill>
                <a:latin typeface="+mn-lt"/>
                <a:ea typeface="+mn-ea"/>
                <a:cs typeface="+mn-cs"/>
              </a:rPr>
              <a:t>,you can </a:t>
            </a:r>
            <a:r>
              <a:rPr lang="en-US" altLang="zh-CN" dirty="0" smtClean="0"/>
              <a:t>Press </a:t>
            </a:r>
            <a:r>
              <a:rPr lang="en-US" b="1" dirty="0" smtClean="0"/>
              <a:t>Directory</a:t>
            </a:r>
            <a:r>
              <a:rPr lang="en-US" dirty="0" smtClean="0"/>
              <a:t>-&gt;</a:t>
            </a:r>
            <a:r>
              <a:rPr lang="en-US" b="1" dirty="0" err="1" smtClean="0"/>
              <a:t>Broadsoft</a:t>
            </a:r>
            <a:r>
              <a:rPr lang="en-US" b="1" dirty="0" smtClean="0"/>
              <a:t> </a:t>
            </a:r>
            <a:r>
              <a:rPr lang="en-US" altLang="zh-CN" b="1" dirty="0" smtClean="0"/>
              <a:t>,</a:t>
            </a:r>
            <a:r>
              <a:rPr lang="en-US" dirty="0" smtClean="0"/>
              <a:t> Select the desired </a:t>
            </a:r>
            <a:r>
              <a:rPr lang="en-US" dirty="0" err="1" smtClean="0"/>
              <a:t>BroadSoft</a:t>
            </a:r>
            <a:r>
              <a:rPr lang="en-US" dirty="0" smtClean="0"/>
              <a:t> group, and then press the </a:t>
            </a:r>
            <a:r>
              <a:rPr lang="en-US" b="1" dirty="0" smtClean="0"/>
              <a:t>Enter</a:t>
            </a:r>
            <a:r>
              <a:rPr lang="en-US" dirty="0" smtClean="0"/>
              <a:t> soft key.</a:t>
            </a:r>
            <a:r>
              <a:rPr lang="en-US" altLang="zh-CN" dirty="0" smtClean="0"/>
              <a:t>,</a:t>
            </a:r>
            <a:r>
              <a:rPr lang="en-US" altLang="zh-CN"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phone will connect to load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phonebook, and then displays the desired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contact list on the LCD screen . </a:t>
            </a:r>
            <a:r>
              <a:rPr lang="en-US" altLang="zh-CN" sz="1200" kern="1200" dirty="0" smtClean="0">
                <a:solidFill>
                  <a:schemeClr val="tx1"/>
                </a:solidFill>
                <a:latin typeface="+mn-lt"/>
                <a:ea typeface="+mn-ea"/>
                <a:cs typeface="+mn-cs"/>
              </a:rPr>
              <a:t>And you can search contacts</a:t>
            </a:r>
            <a:r>
              <a:rPr lang="en-US" altLang="zh-CN" sz="1200" kern="1200" baseline="0" dirty="0" smtClean="0">
                <a:solidFill>
                  <a:schemeClr val="tx1"/>
                </a:solidFill>
                <a:latin typeface="+mn-lt"/>
                <a:ea typeface="+mn-ea"/>
                <a:cs typeface="+mn-cs"/>
              </a:rPr>
              <a:t> in this group or press Optional </a:t>
            </a:r>
            <a:r>
              <a:rPr lang="en-US" altLang="zh-CN" sz="1200" kern="1200" baseline="0" dirty="0" err="1" smtClean="0">
                <a:solidFill>
                  <a:schemeClr val="tx1"/>
                </a:solidFill>
                <a:latin typeface="+mn-lt"/>
                <a:ea typeface="+mn-ea"/>
                <a:cs typeface="+mn-cs"/>
              </a:rPr>
              <a:t>softkey</a:t>
            </a:r>
            <a:r>
              <a:rPr lang="en-US" altLang="zh-CN" sz="1200" kern="1200" baseline="0" dirty="0" smtClean="0">
                <a:solidFill>
                  <a:schemeClr val="tx1"/>
                </a:solidFill>
                <a:latin typeface="+mn-lt"/>
                <a:ea typeface="+mn-ea"/>
                <a:cs typeface="+mn-cs"/>
              </a:rPr>
              <a:t> to add a contact to local contact .</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Call log ,</a:t>
            </a:r>
            <a:r>
              <a:rPr lang="en-US" sz="1200" dirty="0" smtClean="0"/>
              <a:t> You can access the call log of the desired </a:t>
            </a:r>
            <a:r>
              <a:rPr lang="en-US" sz="1200" dirty="0" err="1" smtClean="0"/>
              <a:t>BroadSoft</a:t>
            </a:r>
            <a:r>
              <a:rPr lang="en-US" sz="1200" dirty="0" smtClean="0"/>
              <a:t> user through your IP phone. The call log contains call information such as remote party identification, time and date. </a:t>
            </a:r>
          </a:p>
          <a:p>
            <a:endParaRPr lang="en-US" sz="1200" dirty="0" smtClean="0"/>
          </a:p>
          <a:p>
            <a:r>
              <a:rPr lang="en-US" sz="1200" dirty="0" smtClean="0"/>
              <a:t>In phone side </a:t>
            </a:r>
            <a:r>
              <a:rPr lang="en-US" altLang="zh-CN" sz="1200" dirty="0" smtClean="0"/>
              <a:t>,</a:t>
            </a:r>
            <a:r>
              <a:rPr lang="en-US" sz="1200" dirty="0" smtClean="0"/>
              <a:t>You can check the call log, dial a call, add a contact or delete an entry from the call log list. The </a:t>
            </a:r>
            <a:r>
              <a:rPr lang="en-US" sz="1200" dirty="0" err="1" smtClean="0"/>
              <a:t>BroadSoft</a:t>
            </a:r>
            <a:r>
              <a:rPr lang="en-US" sz="1200" dirty="0" smtClean="0"/>
              <a:t> call log allows users to view and dial the stored numbers in the following lists: Missed, Received, and Placed. </a:t>
            </a:r>
            <a:endParaRPr lang="zh-CN" altLang="en-US" sz="1200" dirty="0" smtClean="0"/>
          </a:p>
          <a:p>
            <a:endParaRPr lang="en-US" sz="1200" dirty="0" smtClean="0"/>
          </a:p>
          <a:p>
            <a:r>
              <a:rPr lang="en-US" sz="1200" dirty="0" smtClean="0"/>
              <a:t>You can configure your IP phone to access up to 3 call log items.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Enter into web</a:t>
            </a:r>
            <a:r>
              <a:rPr lang="en-US" sz="1200" kern="1200" baseline="0" dirty="0" smtClean="0">
                <a:solidFill>
                  <a:schemeClr val="tx1"/>
                </a:solidFill>
                <a:latin typeface="+mn-lt"/>
                <a:ea typeface="+mn-ea"/>
                <a:cs typeface="+mn-cs"/>
              </a:rPr>
              <a:t> setting page</a:t>
            </a:r>
            <a:r>
              <a:rPr lang="en-US" altLang="zh-CN" sz="1200" kern="1200" baseline="0" dirty="0" smtClean="0">
                <a:solidFill>
                  <a:schemeClr val="tx1"/>
                </a:solidFill>
                <a:latin typeface="+mn-lt"/>
                <a:ea typeface="+mn-ea"/>
                <a:cs typeface="+mn-cs"/>
              </a:rPr>
              <a:t>,</a:t>
            </a:r>
            <a:r>
              <a:rPr lang="en-US" altLang="zh-CN" dirty="0" smtClean="0"/>
              <a:t> Browser to </a:t>
            </a:r>
            <a:r>
              <a:rPr lang="en-US" b="1" dirty="0" smtClean="0"/>
              <a:t>Contacts</a:t>
            </a:r>
            <a:r>
              <a:rPr lang="en-US" dirty="0" smtClean="0"/>
              <a:t>-&gt;</a:t>
            </a:r>
            <a:r>
              <a:rPr lang="en-US" b="1" dirty="0" smtClean="0"/>
              <a:t>Call Log</a:t>
            </a:r>
            <a:r>
              <a:rPr lang="en-US" altLang="zh-CN" b="1" dirty="0" smtClean="0"/>
              <a:t>, then</a:t>
            </a:r>
            <a:r>
              <a:rPr lang="en-US" altLang="zh-CN" b="1" baseline="0" dirty="0" smtClean="0"/>
              <a:t> </a:t>
            </a:r>
            <a:r>
              <a:rPr lang="en-US" sz="1200" kern="1200" dirty="0" smtClean="0">
                <a:solidFill>
                  <a:schemeClr val="tx1"/>
                </a:solidFill>
                <a:latin typeface="+mn-lt"/>
                <a:ea typeface="+mn-ea"/>
                <a:cs typeface="+mn-cs"/>
              </a:rPr>
              <a:t>Select the desired call log item from the pull-down list </a:t>
            </a:r>
            <a:r>
              <a:rPr lang="en-US" sz="1200" kern="1200" smtClean="0">
                <a:solidFill>
                  <a:schemeClr val="tx1"/>
                </a:solidFill>
                <a:latin typeface="+mn-lt"/>
                <a:ea typeface="+mn-ea"/>
                <a:cs typeface="+mn-cs"/>
              </a:rPr>
              <a:t>of </a:t>
            </a:r>
            <a:r>
              <a:rPr lang="en-US" sz="1200" b="1" kern="1200" smtClean="0">
                <a:solidFill>
                  <a:schemeClr val="tx1"/>
                </a:solidFill>
                <a:latin typeface="+mn-lt"/>
                <a:ea typeface="+mn-ea"/>
                <a:cs typeface="+mn-cs"/>
              </a:rPr>
              <a:t>Calllog </a:t>
            </a:r>
            <a:r>
              <a:rPr lang="en-US" sz="1200" b="1" kern="1200" dirty="0" smtClean="0">
                <a:solidFill>
                  <a:schemeClr val="tx1"/>
                </a:solidFill>
                <a:latin typeface="+mn-lt"/>
                <a:ea typeface="+mn-ea"/>
                <a:cs typeface="+mn-cs"/>
              </a:rPr>
              <a:t>Item</a:t>
            </a:r>
            <a:r>
              <a:rPr lang="en-US"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Then Enter the parameters: display name, server address, port, username and password in the corresponding fields.</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You can use</a:t>
            </a:r>
            <a:r>
              <a:rPr lang="en-US" altLang="zh-CN" baseline="0" dirty="0" smtClean="0"/>
              <a:t> </a:t>
            </a:r>
            <a:r>
              <a:rPr lang="en-US" dirty="0" smtClean="0"/>
              <a:t>the corresponding URL used to access the desired </a:t>
            </a:r>
            <a:r>
              <a:rPr lang="en-US" dirty="0" err="1" smtClean="0"/>
              <a:t>BroadSoft</a:t>
            </a:r>
            <a:r>
              <a:rPr lang="en-US" dirty="0" smtClean="0"/>
              <a:t> call log list of the specific user in t</a:t>
            </a:r>
            <a:r>
              <a:rPr lang="en-US" altLang="zh-CN" dirty="0" smtClean="0"/>
              <a:t>he following table </a:t>
            </a:r>
            <a:r>
              <a:rPr lang="en-US" dirty="0" smtClean="0"/>
              <a:t>. Username</a:t>
            </a:r>
            <a:r>
              <a:rPr lang="en-US" baseline="0" dirty="0" smtClean="0"/>
              <a:t> means the account username you are using</a:t>
            </a:r>
            <a:r>
              <a:rPr lang="en-US" altLang="zh-CN" baseline="0" dirty="0" smtClean="0"/>
              <a: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Press</a:t>
            </a:r>
            <a:r>
              <a:rPr lang="en-US" b="1" dirty="0" smtClean="0"/>
              <a:t> Menu</a:t>
            </a:r>
            <a:r>
              <a:rPr lang="en-US" dirty="0" smtClean="0"/>
              <a:t>-&gt;</a:t>
            </a:r>
            <a:r>
              <a:rPr lang="en-US" b="1" dirty="0" smtClean="0"/>
              <a:t>History Type</a:t>
            </a:r>
            <a:r>
              <a:rPr lang="en-US" dirty="0" smtClean="0"/>
              <a:t>-&gt;</a:t>
            </a:r>
            <a:r>
              <a:rPr lang="en-US" b="1" dirty="0" smtClean="0"/>
              <a:t>Network Call Log </a:t>
            </a:r>
            <a:r>
              <a:rPr lang="en-US" b="0" dirty="0" smtClean="0"/>
              <a:t>in</a:t>
            </a:r>
            <a:r>
              <a:rPr lang="en-US" b="0" baseline="0" dirty="0" smtClean="0"/>
              <a:t> phone side </a:t>
            </a:r>
            <a:r>
              <a:rPr lang="en-US" altLang="zh-CN" b="0" baseline="0" dirty="0" smtClean="0"/>
              <a:t>to</a:t>
            </a:r>
            <a:r>
              <a:rPr lang="en-US" altLang="zh-CN" b="1" baseline="0" dirty="0" smtClean="0"/>
              <a:t> </a:t>
            </a:r>
            <a:r>
              <a:rPr lang="en-US" sz="1200" kern="1200" dirty="0" smtClean="0">
                <a:solidFill>
                  <a:schemeClr val="tx1"/>
                </a:solidFill>
                <a:latin typeface="+mn-lt"/>
                <a:ea typeface="+mn-ea"/>
                <a:cs typeface="+mn-cs"/>
              </a:rPr>
              <a:t>load the </a:t>
            </a:r>
            <a:r>
              <a:rPr lang="en-US" sz="1200" kern="1200" dirty="0" err="1" smtClean="0">
                <a:solidFill>
                  <a:schemeClr val="tx1"/>
                </a:solidFill>
                <a:latin typeface="+mn-lt"/>
                <a:ea typeface="+mn-ea"/>
                <a:cs typeface="+mn-cs"/>
              </a:rPr>
              <a:t>BroadSoft</a:t>
            </a:r>
            <a:r>
              <a:rPr lang="en-US" sz="1200" kern="1200" dirty="0" smtClean="0">
                <a:solidFill>
                  <a:schemeClr val="tx1"/>
                </a:solidFill>
                <a:latin typeface="+mn-lt"/>
                <a:ea typeface="+mn-ea"/>
                <a:cs typeface="+mn-cs"/>
              </a:rPr>
              <a:t> call log, and then phone will display the desired call log list on the LCD screen.</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Now Today’s training</a:t>
            </a:r>
            <a:r>
              <a:rPr lang="en-US" altLang="zh-CN" baseline="0" dirty="0" smtClean="0"/>
              <a:t> is all finished .After training ,we will send you three documents as below .These three documents will detail the </a:t>
            </a:r>
            <a:r>
              <a:rPr lang="en-US" altLang="zh-CN" baseline="0" dirty="0" err="1" smtClean="0"/>
              <a:t>Broadsoft</a:t>
            </a:r>
            <a:r>
              <a:rPr lang="en-US" altLang="zh-CN" baseline="0" dirty="0" smtClean="0"/>
              <a:t> features or the phone deployment on </a:t>
            </a:r>
            <a:r>
              <a:rPr lang="en-US" altLang="zh-CN" baseline="0" dirty="0" err="1" smtClean="0"/>
              <a:t>Broadworks</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Do you have any questions ,you can type on the screen or speak by </a:t>
            </a:r>
            <a:r>
              <a:rPr lang="en-US" altLang="zh-CN" baseline="0" dirty="0" err="1" smtClean="0"/>
              <a:t>mic</a:t>
            </a:r>
            <a:r>
              <a:rPr lang="en-US" altLang="zh-CN" baseline="0" dirty="0" smtClean="0"/>
              <a:t>  directly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5738" indent="-185738">
              <a:lnSpc>
                <a:spcPct val="150000"/>
              </a:lnSpc>
              <a:spcBef>
                <a:spcPts val="1800"/>
              </a:spcBef>
              <a:buClr>
                <a:srgbClr val="00B050"/>
              </a:buClr>
              <a:buSzPct val="50000"/>
              <a:buFontTx/>
              <a:buNone/>
            </a:pPr>
            <a:r>
              <a:rPr lang="en-US" altLang="zh-CN" b="1" dirty="0" err="1" smtClean="0">
                <a:solidFill>
                  <a:prstClr val="black">
                    <a:lumMod val="75000"/>
                    <a:lumOff val="25000"/>
                  </a:prstClr>
                </a:solidFill>
                <a:latin typeface="Tahoma" pitchFamily="34" charset="0"/>
                <a:ea typeface="Tahoma" pitchFamily="34" charset="0"/>
                <a:cs typeface="Tahoma" pitchFamily="34" charset="0"/>
              </a:rPr>
              <a:t>Telefonica</a:t>
            </a:r>
            <a:r>
              <a:rPr lang="en-US" altLang="zh-CN" b="1" baseline="0" dirty="0" smtClean="0">
                <a:solidFill>
                  <a:prstClr val="black">
                    <a:lumMod val="75000"/>
                    <a:lumOff val="25000"/>
                  </a:prstClr>
                </a:solidFill>
                <a:latin typeface="Tahoma" pitchFamily="34" charset="0"/>
                <a:ea typeface="Tahoma" pitchFamily="34" charset="0"/>
                <a:cs typeface="Tahoma" pitchFamily="34" charset="0"/>
              </a:rPr>
              <a:t> is o</a:t>
            </a:r>
            <a:r>
              <a:rPr lang="en-US" altLang="zh-CN" b="1" dirty="0" smtClean="0">
                <a:solidFill>
                  <a:prstClr val="black">
                    <a:lumMod val="75000"/>
                    <a:lumOff val="25000"/>
                  </a:prstClr>
                </a:solidFill>
                <a:latin typeface="Tahoma" pitchFamily="34" charset="0"/>
                <a:ea typeface="Tahoma" pitchFamily="34" charset="0"/>
                <a:cs typeface="Tahoma" pitchFamily="34" charset="0"/>
              </a:rPr>
              <a:t>ne of the largest telecommunication carriers in the World and the second largest telecommunication carriers in Europe.</a:t>
            </a:r>
          </a:p>
          <a:p>
            <a:pPr marL="185738" indent="-185738">
              <a:lnSpc>
                <a:spcPct val="150000"/>
              </a:lnSpc>
              <a:spcBef>
                <a:spcPts val="1800"/>
              </a:spcBef>
              <a:buClr>
                <a:srgbClr val="00B050"/>
              </a:buClr>
              <a:buSzPct val="50000"/>
              <a:buFontTx/>
              <a:buNone/>
            </a:pPr>
            <a:r>
              <a:rPr lang="en-US" altLang="zh-CN" b="1" dirty="0" smtClean="0">
                <a:solidFill>
                  <a:prstClr val="black">
                    <a:lumMod val="75000"/>
                    <a:lumOff val="25000"/>
                  </a:prstClr>
                </a:solidFill>
                <a:latin typeface="Tahoma" pitchFamily="34" charset="0"/>
                <a:ea typeface="Tahoma" pitchFamily="34" charset="0"/>
                <a:cs typeface="Tahoma" pitchFamily="34" charset="0"/>
              </a:rPr>
              <a:t>They</a:t>
            </a:r>
            <a:r>
              <a:rPr lang="en-US" altLang="zh-CN" b="1" baseline="0" dirty="0" smtClean="0">
                <a:solidFill>
                  <a:prstClr val="black">
                    <a:lumMod val="75000"/>
                    <a:lumOff val="25000"/>
                  </a:prstClr>
                </a:solidFill>
                <a:latin typeface="Tahoma" pitchFamily="34" charset="0"/>
                <a:ea typeface="Tahoma" pitchFamily="34" charset="0"/>
                <a:cs typeface="Tahoma" pitchFamily="34" charset="0"/>
              </a:rPr>
              <a:t> </a:t>
            </a:r>
            <a:r>
              <a:rPr lang="en-US" altLang="zh-CN" b="1" dirty="0" smtClean="0">
                <a:solidFill>
                  <a:prstClr val="black">
                    <a:lumMod val="75000"/>
                    <a:lumOff val="25000"/>
                  </a:prstClr>
                </a:solidFill>
                <a:latin typeface="Tahoma" pitchFamily="34" charset="0"/>
                <a:ea typeface="Tahoma" pitchFamily="34" charset="0"/>
                <a:cs typeface="Tahoma" pitchFamily="34" charset="0"/>
              </a:rPr>
              <a:t>Cooperated with </a:t>
            </a:r>
            <a:r>
              <a:rPr lang="en-US" altLang="zh-CN" b="1" dirty="0" err="1" smtClean="0">
                <a:solidFill>
                  <a:prstClr val="black">
                    <a:lumMod val="75000"/>
                    <a:lumOff val="25000"/>
                  </a:prstClr>
                </a:solidFill>
                <a:latin typeface="Tahoma" pitchFamily="34" charset="0"/>
                <a:ea typeface="Tahoma" pitchFamily="34" charset="0"/>
                <a:cs typeface="Tahoma" pitchFamily="34" charset="0"/>
              </a:rPr>
              <a:t>BroadSoft</a:t>
            </a:r>
            <a:r>
              <a:rPr lang="en-US" altLang="zh-CN" b="1" dirty="0" smtClean="0">
                <a:solidFill>
                  <a:prstClr val="black">
                    <a:lumMod val="75000"/>
                    <a:lumOff val="25000"/>
                  </a:prstClr>
                </a:solidFill>
                <a:latin typeface="Tahoma" pitchFamily="34" charset="0"/>
                <a:ea typeface="Tahoma" pitchFamily="34" charset="0"/>
                <a:cs typeface="Tahoma" pitchFamily="34" charset="0"/>
              </a:rPr>
              <a:t> by providing stable solutions for abundant European customers since 2009, satisfying the needs of communication and collaboration on a large scale.</a:t>
            </a:r>
          </a:p>
          <a:p>
            <a:pPr marL="185738" indent="-185738">
              <a:lnSpc>
                <a:spcPct val="150000"/>
              </a:lnSpc>
              <a:spcBef>
                <a:spcPts val="1800"/>
              </a:spcBef>
              <a:buClr>
                <a:srgbClr val="00B050"/>
              </a:buClr>
              <a:buSzPct val="50000"/>
              <a:buFontTx/>
              <a:buNone/>
            </a:pPr>
            <a:r>
              <a:rPr lang="en-US" altLang="zh-CN" b="1" dirty="0" smtClean="0">
                <a:solidFill>
                  <a:prstClr val="black">
                    <a:lumMod val="75000"/>
                    <a:lumOff val="25000"/>
                  </a:prstClr>
                </a:solidFill>
                <a:latin typeface="Tahoma" pitchFamily="34" charset="0"/>
                <a:ea typeface="Tahoma" pitchFamily="34" charset="0"/>
                <a:cs typeface="Tahoma" pitchFamily="34" charset="0"/>
              </a:rPr>
              <a:t>Target to Enterprise and Firms with </a:t>
            </a:r>
            <a:r>
              <a:rPr lang="en-US" altLang="zh-CN" b="1" baseline="0" dirty="0" smtClean="0">
                <a:solidFill>
                  <a:prstClr val="black">
                    <a:lumMod val="75000"/>
                    <a:lumOff val="25000"/>
                  </a:prstClr>
                </a:solidFill>
                <a:latin typeface="Tahoma" pitchFamily="34" charset="0"/>
                <a:ea typeface="Tahoma" pitchFamily="34" charset="0"/>
                <a:cs typeface="Tahoma" pitchFamily="34" charset="0"/>
              </a:rPr>
              <a:t>operation mode of </a:t>
            </a:r>
            <a:r>
              <a:rPr lang="en-US" altLang="zh-CN" b="1" dirty="0" smtClean="0">
                <a:solidFill>
                  <a:prstClr val="black">
                    <a:lumMod val="75000"/>
                    <a:lumOff val="25000"/>
                  </a:prstClr>
                </a:solidFill>
                <a:latin typeface="Tahoma" pitchFamily="34" charset="0"/>
                <a:ea typeface="Tahoma" pitchFamily="34" charset="0"/>
                <a:cs typeface="Tahoma" pitchFamily="34" charset="0"/>
              </a:rPr>
              <a:t>Monthly fee with free phone use </a:t>
            </a:r>
          </a:p>
          <a:p>
            <a:pPr marL="185738" indent="-185738">
              <a:lnSpc>
                <a:spcPct val="150000"/>
              </a:lnSpc>
              <a:spcBef>
                <a:spcPts val="1800"/>
              </a:spcBef>
              <a:buClr>
                <a:srgbClr val="00B050"/>
              </a:buClr>
              <a:buSzPct val="50000"/>
              <a:buFontTx/>
              <a:buNone/>
            </a:pPr>
            <a:r>
              <a:rPr lang="en-US" altLang="zh-CN" b="1" dirty="0" smtClean="0">
                <a:solidFill>
                  <a:prstClr val="black">
                    <a:lumMod val="75000"/>
                    <a:lumOff val="25000"/>
                  </a:prstClr>
                </a:solidFill>
                <a:latin typeface="Tahoma" pitchFamily="34" charset="0"/>
                <a:ea typeface="Tahoma" pitchFamily="34" charset="0"/>
                <a:cs typeface="Tahoma" pitchFamily="34" charset="0"/>
              </a:rPr>
              <a:t>They Choose </a:t>
            </a:r>
            <a:r>
              <a:rPr lang="en-US" altLang="zh-CN" b="1" dirty="0" err="1" smtClean="0">
                <a:solidFill>
                  <a:prstClr val="black">
                    <a:lumMod val="75000"/>
                    <a:lumOff val="25000"/>
                  </a:prstClr>
                </a:solidFill>
                <a:latin typeface="Tahoma" pitchFamily="34" charset="0"/>
                <a:ea typeface="Tahoma" pitchFamily="34" charset="0"/>
                <a:cs typeface="Tahoma" pitchFamily="34" charset="0"/>
              </a:rPr>
              <a:t>Yealink</a:t>
            </a:r>
            <a:r>
              <a:rPr lang="en-US" altLang="zh-CN" b="1" dirty="0" smtClean="0">
                <a:solidFill>
                  <a:prstClr val="black">
                    <a:lumMod val="75000"/>
                    <a:lumOff val="25000"/>
                  </a:prstClr>
                </a:solidFill>
                <a:latin typeface="Tahoma" pitchFamily="34" charset="0"/>
                <a:ea typeface="Tahoma" pitchFamily="34" charset="0"/>
                <a:cs typeface="Tahoma" pitchFamily="34" charset="0"/>
              </a:rPr>
              <a:t> T26P, T22P </a:t>
            </a:r>
          </a:p>
          <a:p>
            <a:endParaRPr lang="zh-CN"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85738" indent="-185738">
              <a:lnSpc>
                <a:spcPct val="150000"/>
              </a:lnSpc>
              <a:spcBef>
                <a:spcPts val="1800"/>
              </a:spcBef>
              <a:buClr>
                <a:srgbClr val="00B050"/>
              </a:buClr>
              <a:buSzPct val="50000"/>
              <a:buFontTx/>
              <a:buNone/>
            </a:pPr>
            <a:r>
              <a:rPr lang="en-US" altLang="zh-CN" sz="1800" b="1" dirty="0" smtClean="0">
                <a:solidFill>
                  <a:prstClr val="black">
                    <a:lumMod val="75000"/>
                    <a:lumOff val="25000"/>
                  </a:prstClr>
                </a:solidFill>
                <a:latin typeface="Tahoma" pitchFamily="34" charset="0"/>
                <a:ea typeface="Tahoma" pitchFamily="34" charset="0"/>
                <a:cs typeface="Tahoma" pitchFamily="34" charset="0"/>
              </a:rPr>
              <a:t>And</a:t>
            </a:r>
            <a:r>
              <a:rPr lang="en-US" altLang="zh-CN" sz="1800" b="1" baseline="0" dirty="0" smtClean="0">
                <a:solidFill>
                  <a:prstClr val="black">
                    <a:lumMod val="75000"/>
                    <a:lumOff val="25000"/>
                  </a:prstClr>
                </a:solidFill>
                <a:latin typeface="Tahoma" pitchFamily="34" charset="0"/>
                <a:ea typeface="Tahoma" pitchFamily="34" charset="0"/>
                <a:cs typeface="Tahoma" pitchFamily="34" charset="0"/>
              </a:rPr>
              <a:t> this case is PCCW ,PCCW is t</a:t>
            </a:r>
            <a:r>
              <a:rPr lang="en-US" altLang="zh-CN" sz="1800" b="1" dirty="0" smtClean="0">
                <a:solidFill>
                  <a:prstClr val="black">
                    <a:lumMod val="75000"/>
                    <a:lumOff val="25000"/>
                  </a:prstClr>
                </a:solidFill>
                <a:latin typeface="Tahoma" pitchFamily="34" charset="0"/>
                <a:ea typeface="Tahoma" pitchFamily="34" charset="0"/>
                <a:cs typeface="Tahoma" pitchFamily="34" charset="0"/>
              </a:rPr>
              <a:t>he largest telecommunication carrier in HK.</a:t>
            </a:r>
            <a:r>
              <a:rPr lang="zh-CN" altLang="en-US" sz="1800" b="1" dirty="0" smtClean="0">
                <a:solidFill>
                  <a:prstClr val="black">
                    <a:lumMod val="75000"/>
                    <a:lumOff val="25000"/>
                  </a:prstClr>
                </a:solidFill>
                <a:latin typeface="Tahoma" pitchFamily="34" charset="0"/>
                <a:ea typeface="微软雅黑" pitchFamily="34" charset="-122"/>
                <a:cs typeface="Tahoma" pitchFamily="34" charset="0"/>
              </a:rPr>
              <a:t> </a:t>
            </a:r>
            <a:endParaRPr lang="en-US" altLang="zh-CN" sz="1800" b="1" dirty="0" smtClean="0">
              <a:solidFill>
                <a:prstClr val="black">
                  <a:lumMod val="75000"/>
                  <a:lumOff val="25000"/>
                </a:prstClr>
              </a:solidFill>
              <a:latin typeface="Tahoma" pitchFamily="34" charset="0"/>
              <a:ea typeface="Tahoma" pitchFamily="34" charset="0"/>
              <a:cs typeface="Tahoma" pitchFamily="34" charset="0"/>
            </a:endParaRPr>
          </a:p>
          <a:p>
            <a:pPr marL="185738" indent="-185738">
              <a:lnSpc>
                <a:spcPct val="150000"/>
              </a:lnSpc>
              <a:spcBef>
                <a:spcPts val="1800"/>
              </a:spcBef>
              <a:buClr>
                <a:srgbClr val="00B050"/>
              </a:buClr>
              <a:buSzPct val="50000"/>
              <a:buFontTx/>
              <a:buNone/>
            </a:pPr>
            <a:r>
              <a:rPr lang="en-US" altLang="zh-CN" sz="1800" b="1" dirty="0" err="1" smtClean="0">
                <a:solidFill>
                  <a:prstClr val="black">
                    <a:lumMod val="75000"/>
                    <a:lumOff val="25000"/>
                  </a:prstClr>
                </a:solidFill>
                <a:latin typeface="Tahoma" pitchFamily="34" charset="0"/>
                <a:ea typeface="Tahoma" pitchFamily="34" charset="0"/>
                <a:cs typeface="Tahoma" pitchFamily="34" charset="0"/>
              </a:rPr>
              <a:t>Yealink</a:t>
            </a:r>
            <a:r>
              <a:rPr lang="en-US" altLang="zh-CN" sz="1800" b="1" dirty="0" smtClean="0">
                <a:solidFill>
                  <a:prstClr val="black">
                    <a:lumMod val="75000"/>
                    <a:lumOff val="25000"/>
                  </a:prstClr>
                </a:solidFill>
                <a:latin typeface="Tahoma" pitchFamily="34" charset="0"/>
                <a:ea typeface="Tahoma" pitchFamily="34" charset="0"/>
                <a:cs typeface="Tahoma" pitchFamily="34" charset="0"/>
              </a:rPr>
              <a:t> has established a friendly relationship and co-operation with provider customers by various solutions for the development</a:t>
            </a:r>
            <a:r>
              <a:rPr lang="en-US" altLang="zh-CN" sz="1800" b="1" baseline="0" dirty="0" smtClean="0">
                <a:solidFill>
                  <a:prstClr val="black">
                    <a:lumMod val="75000"/>
                    <a:lumOff val="25000"/>
                  </a:prstClr>
                </a:solidFill>
                <a:latin typeface="Tahoma" pitchFamily="34" charset="0"/>
                <a:ea typeface="Tahoma" pitchFamily="34" charset="0"/>
                <a:cs typeface="Tahoma" pitchFamily="34" charset="0"/>
              </a:rPr>
              <a:t> </a:t>
            </a:r>
            <a:r>
              <a:rPr lang="en-US" altLang="zh-CN" sz="1800" b="1" dirty="0" smtClean="0">
                <a:solidFill>
                  <a:prstClr val="black">
                    <a:lumMod val="75000"/>
                    <a:lumOff val="25000"/>
                  </a:prstClr>
                </a:solidFill>
                <a:latin typeface="Tahoma" pitchFamily="34" charset="0"/>
                <a:ea typeface="Tahoma" pitchFamily="34" charset="0"/>
                <a:cs typeface="Tahoma" pitchFamily="34" charset="0"/>
              </a:rPr>
              <a:t>needs of the corporates.</a:t>
            </a:r>
            <a:r>
              <a:rPr lang="zh-CN" altLang="en-US" sz="1800" b="1" dirty="0" smtClean="0">
                <a:solidFill>
                  <a:prstClr val="black">
                    <a:lumMod val="75000"/>
                    <a:lumOff val="25000"/>
                  </a:prstClr>
                </a:solidFill>
                <a:latin typeface="Tahoma" pitchFamily="34" charset="0"/>
                <a:ea typeface="微软雅黑" pitchFamily="34" charset="-122"/>
                <a:cs typeface="Tahoma" pitchFamily="34" charset="0"/>
              </a:rPr>
              <a:t> </a:t>
            </a:r>
            <a:endParaRPr lang="en-US" altLang="zh-CN" sz="1800" b="1" dirty="0" smtClean="0">
              <a:solidFill>
                <a:prstClr val="black">
                  <a:lumMod val="75000"/>
                  <a:lumOff val="25000"/>
                </a:prstClr>
              </a:solidFill>
              <a:latin typeface="Tahoma" pitchFamily="34" charset="0"/>
              <a:ea typeface="Tahoma" pitchFamily="34" charset="0"/>
              <a:cs typeface="Tahoma" pitchFamily="34" charset="0"/>
            </a:endParaRPr>
          </a:p>
          <a:p>
            <a:pPr marL="185738" indent="-185738">
              <a:lnSpc>
                <a:spcPct val="150000"/>
              </a:lnSpc>
              <a:spcBef>
                <a:spcPts val="1800"/>
              </a:spcBef>
              <a:buClr>
                <a:srgbClr val="00B050"/>
              </a:buClr>
              <a:buSzPct val="50000"/>
              <a:buFontTx/>
              <a:buNone/>
            </a:pPr>
            <a:r>
              <a:rPr lang="en-US" altLang="zh-CN" sz="1200" b="1" dirty="0" smtClean="0">
                <a:solidFill>
                  <a:prstClr val="black">
                    <a:lumMod val="75000"/>
                    <a:lumOff val="25000"/>
                  </a:prstClr>
                </a:solidFill>
                <a:latin typeface="Tahoma" pitchFamily="34" charset="0"/>
                <a:ea typeface="Tahoma" pitchFamily="34" charset="0"/>
                <a:cs typeface="Tahoma" pitchFamily="34" charset="0"/>
              </a:rPr>
              <a:t>They Target to SMB</a:t>
            </a:r>
            <a:r>
              <a:rPr lang="en-US" altLang="zh-CN" sz="1200" b="1" baseline="0" dirty="0" smtClean="0">
                <a:solidFill>
                  <a:prstClr val="black">
                    <a:lumMod val="75000"/>
                    <a:lumOff val="25000"/>
                  </a:prstClr>
                </a:solidFill>
                <a:latin typeface="Tahoma" pitchFamily="34" charset="0"/>
                <a:ea typeface="Tahoma" pitchFamily="34" charset="0"/>
                <a:cs typeface="Tahoma" pitchFamily="34" charset="0"/>
              </a:rPr>
              <a:t> with operation mode of </a:t>
            </a:r>
            <a:r>
              <a:rPr lang="en-US" altLang="zh-CN" sz="1200" b="1" dirty="0" smtClean="0">
                <a:solidFill>
                  <a:prstClr val="black">
                    <a:lumMod val="75000"/>
                    <a:lumOff val="25000"/>
                  </a:prstClr>
                </a:solidFill>
                <a:latin typeface="Tahoma" pitchFamily="34" charset="0"/>
                <a:ea typeface="Tahoma" pitchFamily="34" charset="0"/>
                <a:cs typeface="Tahoma" pitchFamily="34" charset="0"/>
              </a:rPr>
              <a:t>Monthly fee with free phone use</a:t>
            </a:r>
          </a:p>
          <a:p>
            <a:pPr marL="185738" indent="-185738">
              <a:lnSpc>
                <a:spcPct val="150000"/>
              </a:lnSpc>
              <a:spcBef>
                <a:spcPts val="1800"/>
              </a:spcBef>
              <a:buClr>
                <a:srgbClr val="00B050"/>
              </a:buClr>
              <a:buSzPct val="50000"/>
              <a:buFontTx/>
              <a:buNone/>
            </a:pPr>
            <a:r>
              <a:rPr lang="en-US" altLang="zh-CN" sz="1200" b="1" dirty="0" smtClean="0">
                <a:solidFill>
                  <a:prstClr val="black">
                    <a:lumMod val="75000"/>
                    <a:lumOff val="25000"/>
                  </a:prstClr>
                </a:solidFill>
                <a:latin typeface="Tahoma" pitchFamily="34" charset="0"/>
                <a:ea typeface="Tahoma" pitchFamily="34" charset="0"/>
                <a:cs typeface="Tahoma" pitchFamily="34" charset="0"/>
              </a:rPr>
              <a:t>Their</a:t>
            </a:r>
            <a:r>
              <a:rPr lang="en-US" altLang="zh-CN" sz="1200" b="1" baseline="0" dirty="0" smtClean="0">
                <a:solidFill>
                  <a:prstClr val="black">
                    <a:lumMod val="75000"/>
                    <a:lumOff val="25000"/>
                  </a:prstClr>
                </a:solidFill>
                <a:latin typeface="Tahoma" pitchFamily="34" charset="0"/>
                <a:ea typeface="Tahoma" pitchFamily="34" charset="0"/>
                <a:cs typeface="Tahoma" pitchFamily="34" charset="0"/>
              </a:rPr>
              <a:t> model is </a:t>
            </a:r>
            <a:r>
              <a:rPr lang="en-US" altLang="zh-CN" sz="1200" b="1" dirty="0" smtClean="0">
                <a:solidFill>
                  <a:prstClr val="black">
                    <a:lumMod val="75000"/>
                    <a:lumOff val="25000"/>
                  </a:prstClr>
                </a:solidFill>
                <a:latin typeface="Tahoma" pitchFamily="34" charset="0"/>
                <a:ea typeface="Tahoma" pitchFamily="34" charset="0"/>
                <a:cs typeface="Tahoma" pitchFamily="34" charset="0"/>
              </a:rPr>
              <a:t> </a:t>
            </a:r>
            <a:r>
              <a:rPr lang="en-US" altLang="zh-CN" sz="1200" b="1" dirty="0" err="1" smtClean="0">
                <a:solidFill>
                  <a:prstClr val="black">
                    <a:lumMod val="75000"/>
                    <a:lumOff val="25000"/>
                  </a:prstClr>
                </a:solidFill>
                <a:latin typeface="Tahoma" pitchFamily="34" charset="0"/>
                <a:ea typeface="Tahoma" pitchFamily="34" charset="0"/>
                <a:cs typeface="Tahoma" pitchFamily="34" charset="0"/>
              </a:rPr>
              <a:t>Yealink</a:t>
            </a:r>
            <a:r>
              <a:rPr lang="en-US" altLang="zh-CN" sz="1200" b="1" dirty="0" smtClean="0">
                <a:solidFill>
                  <a:prstClr val="black">
                    <a:lumMod val="75000"/>
                    <a:lumOff val="25000"/>
                  </a:prstClr>
                </a:solidFill>
                <a:latin typeface="Tahoma" pitchFamily="34" charset="0"/>
                <a:ea typeface="Tahoma" pitchFamily="34" charset="0"/>
                <a:cs typeface="Tahoma" pitchFamily="34" charset="0"/>
              </a:rPr>
              <a:t> T28P, T26P</a:t>
            </a:r>
          </a:p>
          <a:p>
            <a:endParaRPr lang="zh-CN" altLang="en-US" dirty="0"/>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50515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Now We have more successful cases with </a:t>
            </a:r>
            <a:r>
              <a:rPr lang="en-US" altLang="zh-CN" sz="1200" dirty="0" err="1" smtClean="0"/>
              <a:t>BroadSoft</a:t>
            </a:r>
            <a:r>
              <a:rPr lang="en-US" altLang="zh-CN" sz="1200" dirty="0" smtClean="0"/>
              <a:t> Carrier all over the world .</a:t>
            </a:r>
            <a:endParaRPr lang="zh-CN"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smtClean="0">
                <a:solidFill>
                  <a:schemeClr val="bg1">
                    <a:lumMod val="50000"/>
                  </a:schemeClr>
                </a:solidFill>
                <a:latin typeface="Tahoma" pitchFamily="34" charset="0"/>
                <a:ea typeface="Tahoma" pitchFamily="34" charset="0"/>
                <a:cs typeface="Tahoma" pitchFamily="34" charset="0"/>
              </a:rPr>
              <a:t>Such as KPN :The largest telecommunication carrier in the Netherlands, rewarded as one of the top 10 telecommunication companies for investment.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dirty="0" smtClean="0">
                <a:solidFill>
                  <a:schemeClr val="bg1">
                    <a:lumMod val="50000"/>
                  </a:schemeClr>
                </a:solidFill>
                <a:latin typeface="Tahoma" pitchFamily="34" charset="0"/>
                <a:ea typeface="Tahoma" pitchFamily="34" charset="0"/>
                <a:cs typeface="Tahoma" pitchFamily="34" charset="0"/>
              </a:rPr>
              <a:t>SingTel</a:t>
            </a:r>
            <a:r>
              <a:rPr lang="en-US" altLang="zh-CN" sz="1200" b="0" baseline="0" dirty="0" smtClean="0">
                <a:solidFill>
                  <a:schemeClr val="bg1">
                    <a:lumMod val="50000"/>
                  </a:schemeClr>
                </a:solidFill>
                <a:latin typeface="Tahoma" pitchFamily="34" charset="0"/>
                <a:ea typeface="Tahoma" pitchFamily="34" charset="0"/>
                <a:cs typeface="Tahoma" pitchFamily="34" charset="0"/>
              </a:rPr>
              <a:t> </a:t>
            </a:r>
            <a:r>
              <a:rPr lang="en-US" altLang="zh-CN" sz="1200" b="0" dirty="0" smtClean="0">
                <a:solidFill>
                  <a:schemeClr val="bg1">
                    <a:lumMod val="50000"/>
                  </a:schemeClr>
                </a:solidFill>
                <a:latin typeface="Tahoma" pitchFamily="34" charset="0"/>
                <a:ea typeface="Tahoma" pitchFamily="34" charset="0"/>
                <a:cs typeface="Tahoma" pitchFamily="34" charset="0"/>
              </a:rPr>
              <a:t> :the largest telecommunication carrier in Singapore ,Telkom</a:t>
            </a:r>
            <a:r>
              <a:rPr lang="en-US" altLang="zh-CN" sz="1200" b="0" baseline="0" dirty="0" smtClean="0">
                <a:solidFill>
                  <a:schemeClr val="bg1">
                    <a:lumMod val="50000"/>
                  </a:schemeClr>
                </a:solidFill>
                <a:latin typeface="Tahoma" pitchFamily="34" charset="0"/>
                <a:ea typeface="Tahoma" pitchFamily="34" charset="0"/>
                <a:cs typeface="Tahoma" pitchFamily="34" charset="0"/>
              </a:rPr>
              <a:t> SA ,the </a:t>
            </a:r>
            <a:r>
              <a:rPr lang="en-US" altLang="zh-CN" sz="1200" b="0" dirty="0" smtClean="0">
                <a:solidFill>
                  <a:schemeClr val="bg1">
                    <a:lumMod val="50000"/>
                  </a:schemeClr>
                </a:solidFill>
                <a:latin typeface="Tahoma" pitchFamily="34" charset="0"/>
                <a:ea typeface="Tahoma" pitchFamily="34" charset="0"/>
                <a:cs typeface="Tahoma" pitchFamily="34" charset="0"/>
              </a:rPr>
              <a:t>largest telecommunication carrier in South Africa .</a:t>
            </a:r>
          </a:p>
        </p:txBody>
      </p:sp>
      <p:sp>
        <p:nvSpPr>
          <p:cNvPr id="4" name="灯片编号占位符 3"/>
          <p:cNvSpPr>
            <a:spLocks noGrp="1"/>
          </p:cNvSpPr>
          <p:nvPr>
            <p:ph type="sldNum" sz="quarter" idx="10"/>
          </p:nvPr>
        </p:nvSpPr>
        <p:spPr/>
        <p:txBody>
          <a:bodyPr/>
          <a:lstStyle/>
          <a:p>
            <a:fld id="{FD840D28-2397-41F5-BEB2-F42A8642713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19908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order to have a general view of the following features which will be introduced in today’s training . </a:t>
            </a:r>
          </a:p>
          <a:p>
            <a:r>
              <a:rPr lang="en-US" altLang="zh-CN" baseline="0" dirty="0" smtClean="0"/>
              <a:t>We will share the </a:t>
            </a:r>
            <a:r>
              <a:rPr lang="en-US" altLang="zh-CN" baseline="0" dirty="0" err="1" smtClean="0"/>
              <a:t>Yealink</a:t>
            </a:r>
            <a:r>
              <a:rPr lang="en-US" altLang="zh-CN" baseline="0" dirty="0" smtClean="0"/>
              <a:t> Feature support list for </a:t>
            </a:r>
            <a:r>
              <a:rPr lang="en-US" altLang="zh-CN" baseline="0" dirty="0" err="1" smtClean="0"/>
              <a:t>Broadsoft</a:t>
            </a:r>
            <a:r>
              <a:rPr lang="en-US" altLang="zh-CN" baseline="0" dirty="0" smtClean="0"/>
              <a:t> in this topic .</a:t>
            </a: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9</a:t>
            </a:fld>
            <a:endParaRPr lang="zh-CN" altLang="en-US"/>
          </a:p>
        </p:txBody>
      </p:sp>
    </p:spTree>
    <p:extLst>
      <p:ext uri="{BB962C8B-B14F-4D97-AF65-F5344CB8AC3E}">
        <p14:creationId xmlns:p14="http://schemas.microsoft.com/office/powerpoint/2010/main" val="385141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FA2C7717-C318-4DCF-B9F9-F070D827812B}"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2783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8396277-09AE-4E41-A5A3-21E344C9A4F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9048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F19E2FB-C4EF-4CB0-A5DE-9A8D8B4BC71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3795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FA2C7717-C318-4DCF-B9F9-F070D827812B}"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41645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3C7FD6E-C2B3-4C06-AEA2-714944E5F32A}"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5263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C2655E95-3150-4361-803A-462E7550337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9788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A2354CBA-B2B4-4075-BF44-D239D6575721}"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4742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E291F4E5-778B-473A-8A16-BF19C78ECC3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80853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542165B8-186C-4C7B-A39A-065EA4E08162}"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62290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73DD01E-A3AE-4FFF-9F02-083F350AFD67}"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89336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3EF2EE0C-C61B-4ED5-BD45-CF342A17A19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6508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3C7FD6E-C2B3-4C06-AEA2-714944E5F32A}"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16781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46932783-2C6B-45E6-A3CE-C09A7D33391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59394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8396277-09AE-4E41-A5A3-21E344C9A4F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91862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F19E2FB-C4EF-4CB0-A5DE-9A8D8B4BC71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2050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FA2C7717-C318-4DCF-B9F9-F070D827812B}"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34495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3C7FD6E-C2B3-4C06-AEA2-714944E5F32A}"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04618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C2655E95-3150-4361-803A-462E7550337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63308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A2354CBA-B2B4-4075-BF44-D239D6575721}"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51916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E291F4E5-778B-473A-8A16-BF19C78ECC3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88637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542165B8-186C-4C7B-A39A-065EA4E08162}"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0488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73DD01E-A3AE-4FFF-9F02-083F350AFD67}"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243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C2655E95-3150-4361-803A-462E7550337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26653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3EF2EE0C-C61B-4ED5-BD45-CF342A17A19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0670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46932783-2C6B-45E6-A3CE-C09A7D33391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57144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8396277-09AE-4E41-A5A3-21E344C9A4F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44256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F19E2FB-C4EF-4CB0-A5DE-9A8D8B4BC71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3271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FA2C7717-C318-4DCF-B9F9-F070D827812B}"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91296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3C7FD6E-C2B3-4C06-AEA2-714944E5F32A}"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82350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C2655E95-3150-4361-803A-462E7550337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52515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A2354CBA-B2B4-4075-BF44-D239D6575721}"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8088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E291F4E5-778B-473A-8A16-BF19C78ECC3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05724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542165B8-186C-4C7B-A39A-065EA4E08162}"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4404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A2354CBA-B2B4-4075-BF44-D239D6575721}"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3116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73DD01E-A3AE-4FFF-9F02-083F350AFD67}"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91441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3EF2EE0C-C61B-4ED5-BD45-CF342A17A19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53132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46932783-2C6B-45E6-A3CE-C09A7D33391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66445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8396277-09AE-4E41-A5A3-21E344C9A4F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61571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F19E2FB-C4EF-4CB0-A5DE-9A8D8B4BC71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58856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FA2C7717-C318-4DCF-B9F9-F070D827812B}"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08624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3C7FD6E-C2B3-4C06-AEA2-714944E5F32A}"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61673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C2655E95-3150-4361-803A-462E7550337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8363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A2354CBA-B2B4-4075-BF44-D239D6575721}"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01370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E291F4E5-778B-473A-8A16-BF19C78ECC3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8935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E291F4E5-778B-473A-8A16-BF19C78ECC3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38975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542165B8-186C-4C7B-A39A-065EA4E08162}"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15250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73DD01E-A3AE-4FFF-9F02-083F350AFD67}"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82057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3EF2EE0C-C61B-4ED5-BD45-CF342A17A19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513330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46932783-2C6B-45E6-A3CE-C09A7D33391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80518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8396277-09AE-4E41-A5A3-21E344C9A4F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726538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F19E2FB-C4EF-4CB0-A5DE-9A8D8B4BC710}"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4091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542165B8-186C-4C7B-A39A-065EA4E08162}"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1832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73DD01E-A3AE-4FFF-9F02-083F350AFD67}"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5783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3EF2EE0C-C61B-4ED5-BD45-CF342A17A19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8155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46932783-2C6B-45E6-A3CE-C09A7D333916}"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0890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075F43-F310-4ADE-8EFA-4514C016B7B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B68DF2-A387-461D-A4BA-9646E5DFDE4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35102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075F43-F310-4ADE-8EFA-4514C016B7B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B68DF2-A387-461D-A4BA-9646E5DFDE4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0648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075F43-F310-4ADE-8EFA-4514C016B7B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B68DF2-A387-461D-A4BA-9646E5DFDE4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48491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075F43-F310-4ADE-8EFA-4514C016B7B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B68DF2-A387-461D-A4BA-9646E5DFDE4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149441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075F43-F310-4ADE-8EFA-4514C016B7BD}" type="datetimeFigureOut">
              <a:rPr lang="zh-CN" altLang="en-US" smtClean="0">
                <a:solidFill>
                  <a:prstClr val="black">
                    <a:tint val="75000"/>
                  </a:prstClr>
                </a:solidFill>
              </a:rPr>
              <a:pPr>
                <a:defRPr/>
              </a:pPr>
              <a:t>2012/8/31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B68DF2-A387-461D-A4BA-9646E5DFDE4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01462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1552" y="2204863"/>
            <a:ext cx="6052616" cy="1477328"/>
          </a:xfrm>
          <a:prstGeom prst="rect">
            <a:avLst/>
          </a:prstGeom>
        </p:spPr>
        <p:txBody>
          <a:bodyPr wrap="square">
            <a:spAutoFit/>
          </a:bodyPr>
          <a:lstStyle/>
          <a:p>
            <a:pPr>
              <a:lnSpc>
                <a:spcPct val="150000"/>
              </a:lnSpc>
            </a:pPr>
            <a:r>
              <a:rPr lang="en-US" altLang="zh-CN" sz="3000" b="1" dirty="0" err="1" smtClean="0">
                <a:solidFill>
                  <a:prstClr val="white"/>
                </a:solidFill>
                <a:latin typeface="Tahoma" pitchFamily="34" charset="0"/>
                <a:cs typeface="Tahoma" pitchFamily="34" charset="0"/>
              </a:rPr>
              <a:t>Yealink</a:t>
            </a:r>
            <a:r>
              <a:rPr lang="en-US" altLang="zh-CN" sz="3000" b="1" dirty="0" smtClean="0">
                <a:solidFill>
                  <a:prstClr val="white"/>
                </a:solidFill>
                <a:latin typeface="Tahoma" pitchFamily="34" charset="0"/>
                <a:cs typeface="Tahoma" pitchFamily="34" charset="0"/>
              </a:rPr>
              <a:t> Solution on </a:t>
            </a:r>
          </a:p>
          <a:p>
            <a:pPr>
              <a:lnSpc>
                <a:spcPct val="150000"/>
              </a:lnSpc>
            </a:pPr>
            <a:r>
              <a:rPr lang="en-US" altLang="zh-CN" sz="3000" b="1" dirty="0" err="1" smtClean="0">
                <a:solidFill>
                  <a:prstClr val="white"/>
                </a:solidFill>
                <a:latin typeface="Tahoma" pitchFamily="34" charset="0"/>
                <a:cs typeface="Tahoma" pitchFamily="34" charset="0"/>
              </a:rPr>
              <a:t>BroadWorks</a:t>
            </a:r>
            <a:endParaRPr lang="en-US" altLang="zh-CN" sz="3000" b="1" dirty="0" smtClean="0">
              <a:solidFill>
                <a:prstClr val="white"/>
              </a:solidFill>
              <a:latin typeface="Tahoma" pitchFamily="34" charset="0"/>
              <a:cs typeface="Tahoma" pitchFamily="34" charset="0"/>
            </a:endParaRPr>
          </a:p>
        </p:txBody>
      </p:sp>
      <p:sp>
        <p:nvSpPr>
          <p:cNvPr id="2" name="TextBox 1"/>
          <p:cNvSpPr txBox="1"/>
          <p:nvPr/>
        </p:nvSpPr>
        <p:spPr>
          <a:xfrm>
            <a:off x="6084168" y="5877272"/>
            <a:ext cx="2808312" cy="338554"/>
          </a:xfrm>
          <a:prstGeom prst="rect">
            <a:avLst/>
          </a:prstGeom>
          <a:noFill/>
        </p:spPr>
        <p:txBody>
          <a:bodyPr wrap="square" rtlCol="0">
            <a:spAutoFit/>
          </a:bodyPr>
          <a:lstStyle/>
          <a:p>
            <a:r>
              <a:rPr lang="en-US" altLang="zh-CN" dirty="0" smtClean="0"/>
              <a:t>8</a:t>
            </a:r>
            <a:r>
              <a:rPr lang="en-US" altLang="zh-CN" baseline="30000" dirty="0" smtClean="0"/>
              <a:t>th</a:t>
            </a:r>
            <a:r>
              <a:rPr lang="en-US" altLang="zh-CN" dirty="0" smtClean="0"/>
              <a:t> July, 2012</a:t>
            </a:r>
            <a:endParaRPr lang="zh-CN" altLang="en-US" dirty="0"/>
          </a:p>
        </p:txBody>
      </p:sp>
    </p:spTree>
    <p:extLst>
      <p:ext uri="{BB962C8B-B14F-4D97-AF65-F5344CB8AC3E}">
        <p14:creationId xmlns:p14="http://schemas.microsoft.com/office/powerpoint/2010/main" val="165485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58614"/>
            <a:ext cx="7536900" cy="634082"/>
          </a:xfrm>
        </p:spPr>
        <p:txBody>
          <a:bodyPr>
            <a:normAutofit/>
          </a:bodyPr>
          <a:lstStyle/>
          <a:p>
            <a:pPr algn="l"/>
            <a:r>
              <a:rPr lang="en-US" altLang="zh-CN" sz="32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Yealink Feature List for </a:t>
            </a:r>
            <a:r>
              <a:rPr lang="en-US" altLang="zh-CN" sz="3200" b="1" dirty="0" err="1"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Broadsoft</a:t>
            </a:r>
            <a:endParaRPr lang="zh-CN" altLang="en-US" sz="3200" b="1" dirty="0">
              <a:solidFill>
                <a:schemeClr val="bg1"/>
              </a:solidFill>
              <a:effectLst>
                <a:outerShdw blurRad="38100" dist="38100" dir="2700000" algn="tl">
                  <a:srgbClr val="000000">
                    <a:alpha val="43137"/>
                  </a:srgbClr>
                </a:outerShdw>
              </a:effectLst>
              <a:latin typeface="Tahoma" pitchFamily="34" charset="0"/>
              <a:ea typeface="微软雅黑" pitchFamily="34" charset="-122"/>
              <a:cs typeface="Tahoma"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085175806"/>
              </p:ext>
            </p:extLst>
          </p:nvPr>
        </p:nvGraphicFramePr>
        <p:xfrm>
          <a:off x="214280" y="2071678"/>
          <a:ext cx="8572563" cy="3012599"/>
        </p:xfrm>
        <a:graphic>
          <a:graphicData uri="http://schemas.openxmlformats.org/drawingml/2006/table">
            <a:tbl>
              <a:tblPr firstRow="1" bandRow="1">
                <a:tableStyleId>{5C22544A-7EE6-4342-B048-85BDC9FD1C3A}</a:tableStyleId>
              </a:tblPr>
              <a:tblGrid>
                <a:gridCol w="1214448"/>
                <a:gridCol w="1428760"/>
                <a:gridCol w="1571636"/>
                <a:gridCol w="1714512"/>
                <a:gridCol w="1378776"/>
                <a:gridCol w="1264431"/>
              </a:tblGrid>
              <a:tr h="543719">
                <a:tc>
                  <a:txBody>
                    <a:bodyPr/>
                    <a:lstStyle/>
                    <a:p>
                      <a:r>
                        <a:rPr lang="en-US" altLang="zh-CN" dirty="0" smtClean="0"/>
                        <a:t>Model</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Busy Lamp Field  List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(BLF List)</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Automatic Call Distribution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(ACD)</a:t>
                      </a:r>
                      <a:endParaRPr lang="zh-CN"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Feature Key Synchronization</a:t>
                      </a:r>
                      <a:endParaRPr lang="zh-CN" altLang="en-US" sz="1800" dirty="0" smtClean="0"/>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Shared Call Appearance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(SCA)</a:t>
                      </a:r>
                      <a:endParaRPr lang="zh-CN"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Phonebook  and Call Log</a:t>
                      </a:r>
                      <a:endParaRPr lang="zh-CN" altLang="en-US" sz="1800" dirty="0" smtClean="0"/>
                    </a:p>
                    <a:p>
                      <a:endParaRPr lang="zh-CN" altLang="en-US" dirty="0"/>
                    </a:p>
                  </a:txBody>
                  <a:tcPr/>
                </a:tc>
              </a:tr>
              <a:tr h="543719">
                <a:tc>
                  <a:txBody>
                    <a:bodyPr/>
                    <a:lstStyle/>
                    <a:p>
                      <a:r>
                        <a:rPr lang="en-US" altLang="zh-CN" dirty="0" smtClean="0"/>
                        <a:t>T2X(V61)</a:t>
                      </a:r>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r>
              <a:tr h="543719">
                <a:tc>
                  <a:txBody>
                    <a:bodyPr/>
                    <a:lstStyle/>
                    <a:p>
                      <a:r>
                        <a:rPr lang="en-US" altLang="zh-CN" dirty="0" smtClean="0"/>
                        <a:t>T3XG(V70)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Supported</a:t>
                      </a:r>
                      <a:endParaRPr lang="zh-CN" altLang="en-US" dirty="0" smtClean="0"/>
                    </a:p>
                    <a:p>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r>
              <a:tr h="543719">
                <a:tc>
                  <a:txBody>
                    <a:bodyPr/>
                    <a:lstStyle/>
                    <a:p>
                      <a:r>
                        <a:rPr lang="en-US" altLang="zh-CN" dirty="0" smtClean="0"/>
                        <a:t>VP530(V70)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Supported</a:t>
                      </a:r>
                      <a:endParaRPr lang="zh-CN" altLang="en-US" dirty="0" smtClean="0"/>
                    </a:p>
                    <a:p>
                      <a:endParaRPr lang="zh-CN" altLang="en-US" dirty="0"/>
                    </a:p>
                  </a:txBody>
                  <a:tcPr/>
                </a:tc>
                <a:tc>
                  <a:txBody>
                    <a:bodyPr/>
                    <a:lstStyle/>
                    <a:p>
                      <a:r>
                        <a:rPr lang="en-US" altLang="zh-CN" dirty="0" smtClean="0"/>
                        <a:t>Will support on V71</a:t>
                      </a:r>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c>
                  <a:txBody>
                    <a:bodyPr/>
                    <a:lstStyle/>
                    <a:p>
                      <a:r>
                        <a:rPr lang="en-US" altLang="zh-CN" dirty="0" smtClean="0"/>
                        <a:t>Supported</a:t>
                      </a:r>
                      <a:endParaRPr lang="zh-CN" altLang="en-US" dirty="0"/>
                    </a:p>
                  </a:txBody>
                  <a:tcPr/>
                </a:tc>
              </a:tr>
            </a:tbl>
          </a:graphicData>
        </a:graphic>
      </p:graphicFrame>
    </p:spTree>
    <p:extLst>
      <p:ext uri="{BB962C8B-B14F-4D97-AF65-F5344CB8AC3E}">
        <p14:creationId xmlns:p14="http://schemas.microsoft.com/office/powerpoint/2010/main" val="153281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b="1" dirty="0" smtClean="0">
                <a:solidFill>
                  <a:prstClr val="black"/>
                </a:solidFill>
                <a:latin typeface="Tahoma" pitchFamily="34" charset="0"/>
                <a:ea typeface="Tahoma" pitchFamily="34" charset="0"/>
                <a:cs typeface="Tahoma" pitchFamily="34" charset="0"/>
              </a:rPr>
              <a:t>Provisioning in </a:t>
            </a:r>
            <a:r>
              <a:rPr lang="en-US" altLang="zh-CN" b="1" dirty="0" err="1" smtClean="0">
                <a:solidFill>
                  <a:prstClr val="black"/>
                </a:solidFill>
                <a:latin typeface="Tahoma" pitchFamily="34" charset="0"/>
                <a:ea typeface="Tahoma" pitchFamily="34" charset="0"/>
                <a:cs typeface="Tahoma" pitchFamily="34" charset="0"/>
              </a:rPr>
              <a:t>Broadworks</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0" y="55563"/>
            <a:ext cx="7429520" cy="493712"/>
          </a:xfrm>
        </p:spPr>
        <p:txBody>
          <a:bodyPr>
            <a:normAutofit/>
          </a:bodyPr>
          <a:lstStyle/>
          <a:p>
            <a:pPr algn="l"/>
            <a:r>
              <a:rPr lang="en-US" altLang="zh-CN" sz="2500" b="1" dirty="0" smtClean="0">
                <a:solidFill>
                  <a:schemeClr val="bg1"/>
                </a:solidFill>
                <a:latin typeface="Tahoma" pitchFamily="34" charset="0"/>
                <a:cs typeface="Tahoma" pitchFamily="34" charset="0"/>
              </a:rPr>
              <a:t>What is </a:t>
            </a:r>
            <a:r>
              <a:rPr lang="en-US" altLang="zh-CN" sz="2500" b="1" dirty="0" err="1" smtClean="0">
                <a:solidFill>
                  <a:schemeClr val="bg1"/>
                </a:solidFill>
                <a:latin typeface="Tahoma" pitchFamily="34" charset="0"/>
                <a:cs typeface="Tahoma" pitchFamily="34" charset="0"/>
              </a:rPr>
              <a:t>BroadWorks</a:t>
            </a:r>
            <a:r>
              <a:rPr lang="en-US" altLang="zh-CN" sz="2500" b="1" dirty="0" smtClean="0">
                <a:solidFill>
                  <a:schemeClr val="bg1"/>
                </a:solidFill>
                <a:latin typeface="Tahoma" pitchFamily="34" charset="0"/>
                <a:cs typeface="Tahoma" pitchFamily="34" charset="0"/>
              </a:rPr>
              <a:t> Device Management </a:t>
            </a:r>
            <a:endParaRPr lang="en-US" altLang="zh-CN" sz="2500" b="1" dirty="0" smtClean="0">
              <a:solidFill>
                <a:schemeClr val="bg1"/>
              </a:solidFill>
              <a:latin typeface="Tahoma" pitchFamily="34" charset="0"/>
              <a:ea typeface="黑体" pitchFamily="2" charset="-122"/>
            </a:endParaRPr>
          </a:p>
        </p:txBody>
      </p:sp>
      <p:sp>
        <p:nvSpPr>
          <p:cNvPr id="6" name="TextBox 5"/>
          <p:cNvSpPr txBox="1"/>
          <p:nvPr/>
        </p:nvSpPr>
        <p:spPr>
          <a:xfrm>
            <a:off x="357158" y="1142984"/>
            <a:ext cx="8053808" cy="1323439"/>
          </a:xfrm>
          <a:prstGeom prst="rect">
            <a:avLst/>
          </a:prstGeom>
          <a:noFill/>
        </p:spPr>
        <p:txBody>
          <a:bodyPr wrap="none" rtlCol="0">
            <a:spAutoFit/>
          </a:bodyPr>
          <a:lstStyle/>
          <a:p>
            <a:r>
              <a:rPr lang="en-US" altLang="zh-CN" dirty="0" smtClean="0"/>
              <a:t>The </a:t>
            </a:r>
            <a:r>
              <a:rPr lang="en-US" altLang="zh-CN" dirty="0" err="1" smtClean="0"/>
              <a:t>BroadWorks</a:t>
            </a:r>
            <a:r>
              <a:rPr lang="en-US" altLang="zh-CN" dirty="0" smtClean="0"/>
              <a:t> Device Management is a comprehensive solution for simplifying the </a:t>
            </a:r>
          </a:p>
          <a:p>
            <a:r>
              <a:rPr lang="en-US" altLang="zh-CN" dirty="0" smtClean="0"/>
              <a:t>integration, deployment, and maintenance of access devices in your network .</a:t>
            </a:r>
          </a:p>
          <a:p>
            <a:endParaRPr lang="en-US" altLang="zh-CN" dirty="0" smtClean="0"/>
          </a:p>
          <a:p>
            <a:r>
              <a:rPr lang="en-US" altLang="zh-CN" dirty="0" smtClean="0"/>
              <a:t>The administrator can manage and control all aspects of device configuration centrally </a:t>
            </a:r>
          </a:p>
          <a:p>
            <a:r>
              <a:rPr lang="en-US" altLang="zh-CN" dirty="0" smtClean="0"/>
              <a:t> in the network.</a:t>
            </a:r>
            <a:endParaRPr lang="zh-CN" altLang="en-US" dirty="0"/>
          </a:p>
        </p:txBody>
      </p:sp>
      <p:pic>
        <p:nvPicPr>
          <p:cNvPr id="1027" name="Picture 3"/>
          <p:cNvPicPr>
            <a:picLocks noChangeAspect="1" noChangeArrowheads="1"/>
          </p:cNvPicPr>
          <p:nvPr/>
        </p:nvPicPr>
        <p:blipFill>
          <a:blip r:embed="rId3" cstate="print"/>
          <a:srcRect/>
          <a:stretch>
            <a:fillRect/>
          </a:stretch>
        </p:blipFill>
        <p:spPr bwMode="auto">
          <a:xfrm>
            <a:off x="2167872" y="2428868"/>
            <a:ext cx="4861559" cy="41433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1071546"/>
            <a:ext cx="8572528" cy="1477328"/>
          </a:xfrm>
          <a:prstGeom prst="rect">
            <a:avLst/>
          </a:prstGeom>
          <a:noFill/>
        </p:spPr>
        <p:txBody>
          <a:bodyPr wrap="square" rtlCol="0">
            <a:spAutoFit/>
          </a:bodyPr>
          <a:lstStyle/>
          <a:p>
            <a:r>
              <a:rPr lang="en-US" altLang="zh-CN" sz="1800" b="1" dirty="0" err="1" smtClean="0"/>
              <a:t>BroadWorks</a:t>
            </a:r>
            <a:r>
              <a:rPr lang="en-US" altLang="zh-CN" sz="1800" b="1" dirty="0" smtClean="0"/>
              <a:t> uses the following three key concepts for delivering services </a:t>
            </a:r>
          </a:p>
          <a:p>
            <a:r>
              <a:rPr lang="en-US" altLang="zh-CN" sz="1800" b="1" dirty="0" smtClean="0"/>
              <a:t>and managing devices: </a:t>
            </a:r>
          </a:p>
          <a:p>
            <a:r>
              <a:rPr lang="en-US" altLang="zh-CN" sz="1800" dirty="0" smtClean="0"/>
              <a:t>          </a:t>
            </a:r>
            <a:r>
              <a:rPr lang="en-US" altLang="zh-CN" sz="1800" dirty="0" smtClean="0">
                <a:solidFill>
                  <a:srgbClr val="FF0000"/>
                </a:solidFill>
              </a:rPr>
              <a:t>The Device Profile Type  </a:t>
            </a:r>
          </a:p>
          <a:p>
            <a:r>
              <a:rPr lang="en-US" altLang="zh-CN" sz="1800" dirty="0" smtClean="0"/>
              <a:t>          </a:t>
            </a:r>
            <a:r>
              <a:rPr lang="en-US" altLang="zh-CN" sz="1800" dirty="0" smtClean="0">
                <a:solidFill>
                  <a:srgbClr val="FF0000"/>
                </a:solidFill>
              </a:rPr>
              <a:t>The Device Profile </a:t>
            </a:r>
          </a:p>
          <a:p>
            <a:r>
              <a:rPr lang="en-US" altLang="zh-CN" sz="1800" dirty="0" smtClean="0"/>
              <a:t>          </a:t>
            </a:r>
            <a:r>
              <a:rPr lang="en-US" altLang="zh-CN" sz="1800" dirty="0" smtClean="0">
                <a:solidFill>
                  <a:srgbClr val="FF0000"/>
                </a:solidFill>
              </a:rPr>
              <a:t>The User</a:t>
            </a:r>
            <a:endParaRPr lang="zh-CN" altLang="en-US" sz="1800" dirty="0">
              <a:solidFill>
                <a:srgbClr val="FF0000"/>
              </a:solidFill>
            </a:endParaRPr>
          </a:p>
        </p:txBody>
      </p:sp>
      <p:sp>
        <p:nvSpPr>
          <p:cNvPr id="56" name="Rectangle 3"/>
          <p:cNvSpPr>
            <a:spLocks noGrp="1" noChangeArrowheads="1"/>
          </p:cNvSpPr>
          <p:nvPr>
            <p:ph type="title"/>
          </p:nvPr>
        </p:nvSpPr>
        <p:spPr>
          <a:xfrm>
            <a:off x="0" y="55563"/>
            <a:ext cx="7429520" cy="493712"/>
          </a:xfrm>
        </p:spPr>
        <p:txBody>
          <a:bodyPr>
            <a:normAutofit/>
          </a:bodyPr>
          <a:lstStyle/>
          <a:p>
            <a:pPr algn="l"/>
            <a:r>
              <a:rPr lang="en-US" altLang="zh-CN" sz="2500" b="1" dirty="0" smtClean="0">
                <a:solidFill>
                  <a:schemeClr val="bg1"/>
                </a:solidFill>
                <a:latin typeface="Tahoma" pitchFamily="34" charset="0"/>
                <a:cs typeface="Tahoma" pitchFamily="34" charset="0"/>
              </a:rPr>
              <a:t>Key concepts</a:t>
            </a:r>
            <a:endParaRPr lang="en-US" altLang="zh-CN" sz="2500" b="1" dirty="0" smtClean="0">
              <a:solidFill>
                <a:schemeClr val="bg1"/>
              </a:solidFill>
              <a:latin typeface="Tahoma" pitchFamily="34" charset="0"/>
              <a:ea typeface="黑体" pitchFamily="2" charset="-122"/>
            </a:endParaRPr>
          </a:p>
        </p:txBody>
      </p:sp>
      <p:pic>
        <p:nvPicPr>
          <p:cNvPr id="2051" name="Picture 3"/>
          <p:cNvPicPr>
            <a:picLocks noChangeAspect="1" noChangeArrowheads="1"/>
          </p:cNvPicPr>
          <p:nvPr/>
        </p:nvPicPr>
        <p:blipFill>
          <a:blip r:embed="rId3" cstate="print"/>
          <a:srcRect/>
          <a:stretch>
            <a:fillRect/>
          </a:stretch>
        </p:blipFill>
        <p:spPr bwMode="auto">
          <a:xfrm>
            <a:off x="1214414" y="2643182"/>
            <a:ext cx="5004640" cy="37671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0" y="55563"/>
            <a:ext cx="7429520" cy="493712"/>
          </a:xfrm>
        </p:spPr>
        <p:txBody>
          <a:bodyPr>
            <a:normAutofit/>
          </a:bodyPr>
          <a:lstStyle/>
          <a:p>
            <a:pPr algn="l"/>
            <a:r>
              <a:rPr lang="en-US" altLang="zh-CN" sz="2500" b="1" dirty="0" smtClean="0">
                <a:solidFill>
                  <a:schemeClr val="bg1"/>
                </a:solidFill>
                <a:latin typeface="Tahoma" pitchFamily="34" charset="0"/>
                <a:ea typeface="黑体" pitchFamily="2" charset="-122"/>
              </a:rPr>
              <a:t>What is Group Administrator</a:t>
            </a:r>
          </a:p>
        </p:txBody>
      </p:sp>
      <p:sp>
        <p:nvSpPr>
          <p:cNvPr id="5" name="TextBox 4"/>
          <p:cNvSpPr txBox="1"/>
          <p:nvPr/>
        </p:nvSpPr>
        <p:spPr>
          <a:xfrm>
            <a:off x="642910" y="1285860"/>
            <a:ext cx="7686720" cy="1692771"/>
          </a:xfrm>
          <a:prstGeom prst="rect">
            <a:avLst/>
          </a:prstGeom>
          <a:noFill/>
        </p:spPr>
        <p:txBody>
          <a:bodyPr wrap="none" rtlCol="0">
            <a:spAutoFit/>
          </a:bodyPr>
          <a:lstStyle/>
          <a:p>
            <a:r>
              <a:rPr lang="en-US" altLang="zh-CN" sz="1800" b="1" dirty="0" smtClean="0"/>
              <a:t>Web portals : Group Administrator</a:t>
            </a:r>
          </a:p>
          <a:p>
            <a:endParaRPr lang="en-US" altLang="zh-CN" dirty="0" smtClean="0"/>
          </a:p>
          <a:p>
            <a:r>
              <a:rPr lang="en-US" altLang="zh-CN" sz="1800" dirty="0" smtClean="0"/>
              <a:t>Limited  feature configuration authority  which already </a:t>
            </a:r>
            <a:r>
              <a:rPr lang="en-US" altLang="zh-CN" sz="1800" dirty="0" err="1" smtClean="0"/>
              <a:t>prefined</a:t>
            </a:r>
            <a:r>
              <a:rPr lang="en-US" altLang="zh-CN" sz="1800" dirty="0" smtClean="0"/>
              <a:t> by System</a:t>
            </a:r>
          </a:p>
          <a:p>
            <a:r>
              <a:rPr lang="en-US" altLang="zh-CN" sz="1800" dirty="0" smtClean="0"/>
              <a:t> Administrator .This access allows addition, modification and deletion of </a:t>
            </a:r>
          </a:p>
          <a:p>
            <a:r>
              <a:rPr lang="en-US" altLang="zh-CN" sz="1800" dirty="0" smtClean="0"/>
              <a:t>individuals within a calling group.</a:t>
            </a:r>
            <a:endParaRPr lang="zh-CN" altLang="en-US" sz="1800" dirty="0" smtClean="0"/>
          </a:p>
          <a:p>
            <a:endParaRPr lang="zh-CN" altLang="en-US" dirty="0"/>
          </a:p>
        </p:txBody>
      </p:sp>
      <p:sp>
        <p:nvSpPr>
          <p:cNvPr id="6" name="TextBox 5"/>
          <p:cNvSpPr txBox="1"/>
          <p:nvPr/>
        </p:nvSpPr>
        <p:spPr>
          <a:xfrm>
            <a:off x="571472" y="2857496"/>
            <a:ext cx="8858312" cy="646331"/>
          </a:xfrm>
          <a:prstGeom prst="rect">
            <a:avLst/>
          </a:prstGeom>
          <a:noFill/>
        </p:spPr>
        <p:txBody>
          <a:bodyPr wrap="square" rtlCol="0">
            <a:spAutoFit/>
          </a:bodyPr>
          <a:lstStyle/>
          <a:p>
            <a:r>
              <a:rPr lang="en-US" altLang="zh-CN" sz="1800" dirty="0" smtClean="0">
                <a:solidFill>
                  <a:srgbClr val="FF0000"/>
                </a:solidFill>
              </a:rPr>
              <a:t>In following content ,We will </a:t>
            </a:r>
            <a:r>
              <a:rPr lang="en-US" altLang="zh-CN" sz="1800" dirty="0" err="1" smtClean="0">
                <a:solidFill>
                  <a:srgbClr val="FF0000"/>
                </a:solidFill>
              </a:rPr>
              <a:t>instroduce</a:t>
            </a:r>
            <a:r>
              <a:rPr lang="en-US" altLang="zh-CN" sz="1800" dirty="0" smtClean="0">
                <a:solidFill>
                  <a:srgbClr val="FF0000"/>
                </a:solidFill>
              </a:rPr>
              <a:t> all of the configuration steps on </a:t>
            </a:r>
          </a:p>
          <a:p>
            <a:r>
              <a:rPr lang="en-US" altLang="zh-CN" sz="1800" dirty="0" err="1" smtClean="0">
                <a:solidFill>
                  <a:srgbClr val="FF0000"/>
                </a:solidFill>
              </a:rPr>
              <a:t>BroadWorks</a:t>
            </a:r>
            <a:r>
              <a:rPr lang="en-US" altLang="zh-CN" sz="1800" dirty="0" smtClean="0">
                <a:solidFill>
                  <a:srgbClr val="FF0000"/>
                </a:solidFill>
              </a:rPr>
              <a:t> which login as Group Administrator </a:t>
            </a:r>
            <a:r>
              <a:rPr lang="en-US" altLang="zh-CN" sz="1800" dirty="0" smtClean="0"/>
              <a:t>.</a:t>
            </a:r>
            <a:endParaRPr lang="zh-CN" alt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Adding </a:t>
            </a:r>
            <a:r>
              <a:rPr lang="en-US" altLang="zh-CN" sz="2500" b="1" dirty="0" err="1" smtClean="0">
                <a:solidFill>
                  <a:schemeClr val="bg1"/>
                </a:solidFill>
                <a:latin typeface="Tahoma" pitchFamily="34" charset="0"/>
                <a:ea typeface="+mj-ea"/>
                <a:cs typeface="Tahoma" pitchFamily="34" charset="0"/>
              </a:rPr>
              <a:t>BroadWorks</a:t>
            </a:r>
            <a:r>
              <a:rPr lang="en-US" altLang="zh-CN" sz="2500" b="1" dirty="0" smtClean="0">
                <a:solidFill>
                  <a:schemeClr val="bg1"/>
                </a:solidFill>
                <a:latin typeface="Tahoma" pitchFamily="34" charset="0"/>
                <a:ea typeface="+mj-ea"/>
                <a:cs typeface="Tahoma" pitchFamily="34" charset="0"/>
              </a:rPr>
              <a:t> Device Profile</a:t>
            </a:r>
          </a:p>
        </p:txBody>
      </p:sp>
      <p:sp>
        <p:nvSpPr>
          <p:cNvPr id="5" name="TextBox 4"/>
          <p:cNvSpPr txBox="1"/>
          <p:nvPr/>
        </p:nvSpPr>
        <p:spPr>
          <a:xfrm>
            <a:off x="500034" y="1214422"/>
            <a:ext cx="4834978" cy="338554"/>
          </a:xfrm>
          <a:prstGeom prst="rect">
            <a:avLst/>
          </a:prstGeom>
          <a:noFill/>
        </p:spPr>
        <p:txBody>
          <a:bodyPr wrap="none" rtlCol="0">
            <a:spAutoFit/>
          </a:bodyPr>
          <a:lstStyle/>
          <a:p>
            <a:r>
              <a:rPr lang="en-US" dirty="0" smtClean="0"/>
              <a:t>Browse to </a:t>
            </a:r>
            <a:r>
              <a:rPr lang="en-US" b="1" dirty="0" smtClean="0"/>
              <a:t>Resources </a:t>
            </a:r>
            <a:r>
              <a:rPr lang="en-US" b="1" dirty="0" smtClean="0">
                <a:sym typeface="Wingdings"/>
              </a:rPr>
              <a:t></a:t>
            </a:r>
            <a:r>
              <a:rPr lang="en-US" b="1" dirty="0" smtClean="0"/>
              <a:t>Identity/Device Profiles .</a:t>
            </a:r>
            <a:endParaRPr lang="zh-CN" altLang="en-US" b="1" dirty="0"/>
          </a:p>
        </p:txBody>
      </p:sp>
      <p:pic>
        <p:nvPicPr>
          <p:cNvPr id="1026" name="Picture 2"/>
          <p:cNvPicPr>
            <a:picLocks noChangeAspect="1" noChangeArrowheads="1"/>
          </p:cNvPicPr>
          <p:nvPr/>
        </p:nvPicPr>
        <p:blipFill>
          <a:blip r:embed="rId3" cstate="print"/>
          <a:srcRect/>
          <a:stretch>
            <a:fillRect/>
          </a:stretch>
        </p:blipFill>
        <p:spPr bwMode="auto">
          <a:xfrm>
            <a:off x="642910" y="1643050"/>
            <a:ext cx="6143668" cy="4824550"/>
          </a:xfrm>
          <a:prstGeom prst="rect">
            <a:avLst/>
          </a:prstGeom>
          <a:noFill/>
          <a:ln w="9525">
            <a:noFill/>
            <a:miter lim="800000"/>
            <a:headEnd/>
            <a:tailEnd/>
          </a:ln>
          <a:effectLst/>
        </p:spPr>
      </p:pic>
      <p:sp>
        <p:nvSpPr>
          <p:cNvPr id="1027" name="AutoShape 3"/>
          <p:cNvSpPr>
            <a:spLocks noChangeArrowheads="1"/>
          </p:cNvSpPr>
          <p:nvPr/>
        </p:nvSpPr>
        <p:spPr bwMode="auto">
          <a:xfrm>
            <a:off x="4357686" y="2500306"/>
            <a:ext cx="2000250" cy="657225"/>
          </a:xfrm>
          <a:prstGeom prst="wedgeEllipseCallout">
            <a:avLst>
              <a:gd name="adj1" fmla="val -59176"/>
              <a:gd name="adj2" fmla="val 88083"/>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Fill in a Profile name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cs typeface="宋体" pitchFamily="2" charset="-122"/>
              </a:rPr>
              <a:t>Select Profile Type</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028" name="AutoShape 4"/>
          <p:cNvSpPr>
            <a:spLocks noChangeArrowheads="1"/>
          </p:cNvSpPr>
          <p:nvPr/>
        </p:nvSpPr>
        <p:spPr bwMode="auto">
          <a:xfrm>
            <a:off x="4572000" y="3714752"/>
            <a:ext cx="2562225" cy="381000"/>
          </a:xfrm>
          <a:prstGeom prst="wedgeEllipseCallout">
            <a:avLst>
              <a:gd name="adj1" fmla="val -66778"/>
              <a:gd name="adj2" fmla="val 55833"/>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Assign Profile to a Device MAC</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9" name="AutoShape 5"/>
          <p:cNvSpPr>
            <a:spLocks noChangeArrowheads="1"/>
          </p:cNvSpPr>
          <p:nvPr/>
        </p:nvSpPr>
        <p:spPr bwMode="auto">
          <a:xfrm>
            <a:off x="4500562" y="4286256"/>
            <a:ext cx="2000264" cy="928694"/>
          </a:xfrm>
          <a:prstGeom prst="wedgeEllipseCallout">
            <a:avLst>
              <a:gd name="adj1" fmla="val -52460"/>
              <a:gd name="adj2" fmla="val 72140"/>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1000" dirty="0" smtClean="0"/>
              <a:t>Select Use Custom Credentials</a:t>
            </a:r>
            <a:endParaRPr lang="zh-CN" altLang="en-US" sz="1000" dirty="0" smtClean="0"/>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宋体" pitchFamily="2" charset="-122"/>
              </a:rPr>
              <a:t>,Provide http login user name &amp; password</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What is Device Template Configuration Files</a:t>
            </a:r>
          </a:p>
        </p:txBody>
      </p:sp>
      <p:sp>
        <p:nvSpPr>
          <p:cNvPr id="6" name="TextBox 5"/>
          <p:cNvSpPr txBox="1"/>
          <p:nvPr/>
        </p:nvSpPr>
        <p:spPr>
          <a:xfrm>
            <a:off x="571472" y="1857364"/>
            <a:ext cx="8072494" cy="2862322"/>
          </a:xfrm>
          <a:prstGeom prst="rect">
            <a:avLst/>
          </a:prstGeom>
          <a:noFill/>
        </p:spPr>
        <p:txBody>
          <a:bodyPr wrap="square" rtlCol="0">
            <a:spAutoFit/>
          </a:bodyPr>
          <a:lstStyle/>
          <a:p>
            <a:r>
              <a:rPr lang="en-US" sz="2000" dirty="0" smtClean="0"/>
              <a:t>There are two types of the template configuration files</a:t>
            </a:r>
            <a:r>
              <a:rPr lang="zh-CN" altLang="en-US" sz="2000" dirty="0" smtClean="0"/>
              <a:t>：</a:t>
            </a:r>
            <a:endParaRPr lang="en-US" altLang="zh-CN" sz="2000" dirty="0" smtClean="0"/>
          </a:p>
          <a:p>
            <a:r>
              <a:rPr lang="en-US" sz="2000" dirty="0" smtClean="0"/>
              <a:t>system template configuration files </a:t>
            </a:r>
            <a:r>
              <a:rPr lang="en-US" altLang="zh-CN" sz="2000" dirty="0" smtClean="0">
                <a:sym typeface="Wingdings" pitchFamily="2" charset="2"/>
              </a:rPr>
              <a:t></a:t>
            </a:r>
            <a:r>
              <a:rPr lang="en-US" sz="2000" dirty="0" smtClean="0"/>
              <a:t> y0000000000xx</a:t>
            </a:r>
            <a:r>
              <a:rPr lang="en-US" altLang="zh-CN" sz="2000" dirty="0" smtClean="0"/>
              <a:t>.cfg</a:t>
            </a:r>
            <a:endParaRPr lang="en-US" sz="2000" dirty="0" smtClean="0"/>
          </a:p>
          <a:p>
            <a:r>
              <a:rPr lang="en-US" sz="2000" dirty="0" smtClean="0"/>
              <a:t>Device-specific template configuration </a:t>
            </a:r>
            <a:r>
              <a:rPr lang="en-US" sz="2000" dirty="0" err="1" smtClean="0"/>
              <a:t>files</a:t>
            </a:r>
            <a:r>
              <a:rPr lang="en-US" altLang="zh-CN" sz="2000" dirty="0" err="1" smtClean="0">
                <a:sym typeface="Wingdings" pitchFamily="2" charset="2"/>
              </a:rPr>
              <a:t>MAC.cfg</a:t>
            </a:r>
            <a:endParaRPr lang="en-US" altLang="zh-CN" sz="2000" dirty="0" smtClean="0">
              <a:sym typeface="Wingdings" pitchFamily="2" charset="2"/>
            </a:endParaRPr>
          </a:p>
          <a:p>
            <a:endParaRPr lang="en-US" sz="2000" dirty="0" smtClean="0">
              <a:sym typeface="Wingdings" pitchFamily="2" charset="2"/>
            </a:endParaRPr>
          </a:p>
          <a:p>
            <a:r>
              <a:rPr lang="en-US" sz="2000" dirty="0" smtClean="0"/>
              <a:t>You can add upload device template configuration files at the profile level and at the group level.</a:t>
            </a:r>
            <a:endParaRPr lang="zh-CN" altLang="en-US" sz="2000" dirty="0" smtClean="0"/>
          </a:p>
          <a:p>
            <a:endParaRPr lang="en-US" sz="2000" dirty="0" smtClean="0"/>
          </a:p>
          <a:p>
            <a:endParaRPr lang="zh-CN" altLang="en-US" sz="2000" dirty="0" smtClean="0"/>
          </a:p>
          <a:p>
            <a:endParaRPr lang="zh-CN" altLang="en-US" sz="2000" dirty="0"/>
          </a:p>
        </p:txBody>
      </p:sp>
      <p:sp>
        <p:nvSpPr>
          <p:cNvPr id="4" name="TextBox 3"/>
          <p:cNvSpPr txBox="1"/>
          <p:nvPr/>
        </p:nvSpPr>
        <p:spPr>
          <a:xfrm>
            <a:off x="571472" y="4143380"/>
            <a:ext cx="6097631" cy="338554"/>
          </a:xfrm>
          <a:prstGeom prst="rect">
            <a:avLst/>
          </a:prstGeom>
          <a:noFill/>
        </p:spPr>
        <p:txBody>
          <a:bodyPr wrap="none" rtlCol="0">
            <a:spAutoFit/>
          </a:bodyPr>
          <a:lstStyle/>
          <a:p>
            <a:r>
              <a:rPr lang="en-US" altLang="zh-CN" dirty="0" smtClean="0">
                <a:solidFill>
                  <a:srgbClr val="FF0000"/>
                </a:solidFill>
              </a:rPr>
              <a:t>We will instance the Group level in following feature introduction .</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1571612"/>
            <a:ext cx="8858312" cy="584775"/>
          </a:xfrm>
          <a:prstGeom prst="rect">
            <a:avLst/>
          </a:prstGeom>
          <a:noFill/>
        </p:spPr>
        <p:txBody>
          <a:bodyPr wrap="square" rtlCol="0">
            <a:spAutoFit/>
          </a:bodyPr>
          <a:lstStyle/>
          <a:p>
            <a:pPr lvl="0"/>
            <a:r>
              <a:rPr lang="en-US" dirty="0" smtClean="0"/>
              <a:t>Browser to </a:t>
            </a:r>
            <a:r>
              <a:rPr lang="en-US" b="1" dirty="0" smtClean="0"/>
              <a:t>Utilities</a:t>
            </a:r>
            <a:r>
              <a:rPr lang="en-US" dirty="0" smtClean="0"/>
              <a:t>-&gt;</a:t>
            </a:r>
            <a:r>
              <a:rPr lang="en-US" b="1" dirty="0" smtClean="0"/>
              <a:t>Device Configuration</a:t>
            </a:r>
            <a:r>
              <a:rPr lang="en-US" dirty="0" smtClean="0"/>
              <a:t>. The page appears all existing device profile </a:t>
            </a:r>
            <a:r>
              <a:rPr lang="en-US" dirty="0" err="1" smtClean="0"/>
              <a:t>types.Select</a:t>
            </a:r>
            <a:r>
              <a:rPr lang="en-US" dirty="0" smtClean="0"/>
              <a:t> the desired device profile type to edit</a:t>
            </a:r>
            <a:r>
              <a:rPr lang="en-US" b="1" dirty="0" smtClean="0"/>
              <a:t> </a:t>
            </a:r>
            <a:r>
              <a:rPr lang="en-US" dirty="0" smtClean="0"/>
              <a:t>(e.g. Yealink T28P).</a:t>
            </a:r>
            <a:endParaRPr lang="zh-CN" altLang="en-US" dirty="0"/>
          </a:p>
        </p:txBody>
      </p:sp>
      <p:pic>
        <p:nvPicPr>
          <p:cNvPr id="31746" name="Picture 2"/>
          <p:cNvPicPr>
            <a:picLocks noChangeAspect="1" noChangeArrowheads="1"/>
          </p:cNvPicPr>
          <p:nvPr/>
        </p:nvPicPr>
        <p:blipFill>
          <a:blip r:embed="rId3" cstate="print"/>
          <a:srcRect/>
          <a:stretch>
            <a:fillRect/>
          </a:stretch>
        </p:blipFill>
        <p:spPr bwMode="auto">
          <a:xfrm>
            <a:off x="642910" y="2285992"/>
            <a:ext cx="6429420" cy="3456153"/>
          </a:xfrm>
          <a:prstGeom prst="rect">
            <a:avLst/>
          </a:prstGeom>
          <a:noFill/>
          <a:ln w="9525">
            <a:noFill/>
            <a:miter lim="800000"/>
            <a:headEnd/>
            <a:tailEnd/>
          </a:ln>
          <a:effectLst/>
        </p:spPr>
      </p:pic>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925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Uploading Device Template Configuration Files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214422"/>
            <a:ext cx="4222631" cy="338554"/>
          </a:xfrm>
          <a:prstGeom prst="rect">
            <a:avLst/>
          </a:prstGeom>
          <a:noFill/>
        </p:spPr>
        <p:txBody>
          <a:bodyPr wrap="none" rtlCol="0">
            <a:spAutoFit/>
          </a:bodyPr>
          <a:lstStyle/>
          <a:p>
            <a:r>
              <a:rPr lang="en-US" dirty="0" smtClean="0"/>
              <a:t>Select the </a:t>
            </a:r>
            <a:r>
              <a:rPr lang="en-US" b="1" dirty="0" smtClean="0"/>
              <a:t>Custom</a:t>
            </a:r>
            <a:r>
              <a:rPr lang="en-US" dirty="0" smtClean="0"/>
              <a:t> in the </a:t>
            </a:r>
            <a:r>
              <a:rPr lang="en-US" b="1" dirty="0" smtClean="0"/>
              <a:t>Assign File</a:t>
            </a:r>
            <a:r>
              <a:rPr lang="en-US" dirty="0" smtClean="0"/>
              <a:t> block.</a:t>
            </a:r>
            <a:endParaRPr lang="zh-CN" altLang="en-US" dirty="0"/>
          </a:p>
        </p:txBody>
      </p:sp>
      <p:pic>
        <p:nvPicPr>
          <p:cNvPr id="3" name="图片 2" descr="快照9.jpg"/>
          <p:cNvPicPr/>
          <p:nvPr/>
        </p:nvPicPr>
        <p:blipFill>
          <a:blip r:embed="rId3" cstate="print"/>
          <a:stretch>
            <a:fillRect/>
          </a:stretch>
        </p:blipFill>
        <p:spPr>
          <a:xfrm>
            <a:off x="785786" y="1571612"/>
            <a:ext cx="6143668" cy="3786214"/>
          </a:xfrm>
          <a:prstGeom prst="rect">
            <a:avLst/>
          </a:prstGeom>
          <a:ln>
            <a:solidFill>
              <a:schemeClr val="tx1"/>
            </a:solidFill>
          </a:ln>
        </p:spPr>
      </p:pic>
      <p:sp>
        <p:nvSpPr>
          <p:cNvPr id="4" name="矩形 3"/>
          <p:cNvSpPr/>
          <p:nvPr/>
        </p:nvSpPr>
        <p:spPr>
          <a:xfrm>
            <a:off x="714348" y="5500702"/>
            <a:ext cx="8143932" cy="830997"/>
          </a:xfrm>
          <a:prstGeom prst="rect">
            <a:avLst/>
          </a:prstGeom>
        </p:spPr>
        <p:txBody>
          <a:bodyPr wrap="square">
            <a:spAutoFit/>
          </a:bodyPr>
          <a:lstStyle/>
          <a:p>
            <a:r>
              <a:rPr lang="en-US" dirty="0" smtClean="0"/>
              <a:t>the template configuration files will be effectual for the device profile type (e.g. Yealink T28P). It means all the device profile associated with this device profile type can download the configuration files.</a:t>
            </a:r>
            <a:endParaRPr lang="zh-CN" altLang="en-US" dirty="0"/>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925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Uploading Device Template Configuration Files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285860"/>
            <a:ext cx="7929617" cy="830997"/>
          </a:xfrm>
          <a:prstGeom prst="rect">
            <a:avLst/>
          </a:prstGeom>
          <a:noFill/>
        </p:spPr>
        <p:txBody>
          <a:bodyPr wrap="square" rtlCol="0">
            <a:spAutoFit/>
          </a:bodyPr>
          <a:lstStyle/>
          <a:p>
            <a:pPr lvl="0"/>
            <a:r>
              <a:rPr lang="en-US" dirty="0" smtClean="0"/>
              <a:t>Browser to</a:t>
            </a:r>
            <a:r>
              <a:rPr lang="en-US" b="1" dirty="0" smtClean="0"/>
              <a:t> Profile</a:t>
            </a:r>
            <a:r>
              <a:rPr lang="en-US" dirty="0" smtClean="0"/>
              <a:t>-&gt;</a:t>
            </a:r>
            <a:r>
              <a:rPr lang="en-US" b="1" dirty="0" smtClean="0"/>
              <a:t>Users</a:t>
            </a:r>
            <a:r>
              <a:rPr lang="en-US" dirty="0" smtClean="0"/>
              <a:t>-&gt;</a:t>
            </a:r>
            <a:r>
              <a:rPr lang="en-US" b="1" dirty="0" smtClean="0"/>
              <a:t>Search</a:t>
            </a:r>
            <a:r>
              <a:rPr lang="en-US" dirty="0" smtClean="0"/>
              <a:t> to display all the existing </a:t>
            </a:r>
            <a:r>
              <a:rPr lang="en-US" dirty="0" err="1" smtClean="0"/>
              <a:t>users.Select</a:t>
            </a:r>
            <a:r>
              <a:rPr lang="en-US" dirty="0" smtClean="0"/>
              <a:t> one of the users to be assigned to device </a:t>
            </a:r>
            <a:r>
              <a:rPr lang="en-US" dirty="0" err="1" smtClean="0"/>
              <a:t>profile.Click</a:t>
            </a:r>
            <a:r>
              <a:rPr lang="en-US" dirty="0" smtClean="0"/>
              <a:t> on </a:t>
            </a:r>
            <a:r>
              <a:rPr lang="en-US" b="1" dirty="0" err="1" smtClean="0"/>
              <a:t>Addresses</a:t>
            </a:r>
            <a:r>
              <a:rPr lang="en-US" dirty="0" err="1" smtClean="0"/>
              <a:t>.Select</a:t>
            </a:r>
            <a:r>
              <a:rPr lang="en-US" dirty="0" smtClean="0"/>
              <a:t> the </a:t>
            </a:r>
            <a:r>
              <a:rPr lang="en-US" b="1" dirty="0" smtClean="0"/>
              <a:t>Identity/Device profile</a:t>
            </a:r>
            <a:r>
              <a:rPr lang="en-US" dirty="0" smtClean="0"/>
              <a:t>.</a:t>
            </a:r>
            <a:endParaRPr lang="zh-CN" altLang="en-US" dirty="0"/>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smtClean="0">
                <a:solidFill>
                  <a:schemeClr val="bg1"/>
                </a:solidFill>
                <a:latin typeface="Tahoma" pitchFamily="34" charset="0"/>
                <a:ea typeface="+mj-ea"/>
                <a:cs typeface="Tahoma" pitchFamily="34" charset="0"/>
              </a:rPr>
              <a:t>Assigning the Device Profile to the user</a:t>
            </a:r>
            <a:endParaRPr lang="en-US" altLang="zh-CN" sz="2500" b="1" dirty="0" smtClean="0">
              <a:solidFill>
                <a:schemeClr val="bg1"/>
              </a:solidFill>
              <a:latin typeface="Tahoma" pitchFamily="34" charset="0"/>
              <a:ea typeface="+mj-ea"/>
              <a:cs typeface="Tahoma" pitchFamily="34" charset="0"/>
            </a:endParaRPr>
          </a:p>
        </p:txBody>
      </p:sp>
      <p:pic>
        <p:nvPicPr>
          <p:cNvPr id="8193" name="Picture 1"/>
          <p:cNvPicPr>
            <a:picLocks noChangeAspect="1" noChangeArrowheads="1"/>
          </p:cNvPicPr>
          <p:nvPr/>
        </p:nvPicPr>
        <p:blipFill>
          <a:blip r:embed="rId3" cstate="print"/>
          <a:srcRect/>
          <a:stretch>
            <a:fillRect/>
          </a:stretch>
        </p:blipFill>
        <p:spPr bwMode="auto">
          <a:xfrm>
            <a:off x="857224" y="2214554"/>
            <a:ext cx="7048500" cy="3514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34925" y="44450"/>
            <a:ext cx="1873250" cy="553998"/>
          </a:xfrm>
          <a:prstGeom prst="rect">
            <a:avLst/>
          </a:prstGeom>
          <a:noFill/>
          <a:ln w="9525">
            <a:noFill/>
            <a:miter lim="800000"/>
            <a:headEnd/>
            <a:tailEnd/>
          </a:ln>
        </p:spPr>
        <p:txBody>
          <a:bodyPr>
            <a:spAutoFit/>
          </a:bodyPr>
          <a:lstStyle/>
          <a:p>
            <a:pPr algn="ctr"/>
            <a:r>
              <a:rPr lang="en-US" altLang="zh-CN" sz="3000" b="1" dirty="0">
                <a:solidFill>
                  <a:prstClr val="white"/>
                </a:solidFill>
                <a:latin typeface="Tahoma" pitchFamily="34" charset="0"/>
                <a:ea typeface="Tahoma" pitchFamily="34" charset="0"/>
                <a:cs typeface="Tahoma" pitchFamily="34" charset="0"/>
              </a:rPr>
              <a:t>Agenda</a:t>
            </a:r>
            <a:endParaRPr lang="zh-CN" altLang="en-US" sz="3000" b="1" dirty="0">
              <a:solidFill>
                <a:prstClr val="white"/>
              </a:solidFill>
              <a:latin typeface="Tahoma" pitchFamily="34" charset="0"/>
              <a:cs typeface="Tahoma" pitchFamily="34" charset="0"/>
            </a:endParaRPr>
          </a:p>
        </p:txBody>
      </p:sp>
      <p:sp>
        <p:nvSpPr>
          <p:cNvPr id="16386" name="AutoShape 35"/>
          <p:cNvSpPr>
            <a:spLocks noChangeArrowheads="1"/>
          </p:cNvSpPr>
          <p:nvPr/>
        </p:nvSpPr>
        <p:spPr bwMode="auto">
          <a:xfrm>
            <a:off x="928662" y="1357298"/>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solidFill>
                  <a:prstClr val="black"/>
                </a:solidFill>
                <a:latin typeface="Tahoma" pitchFamily="34" charset="0"/>
                <a:ea typeface="Tahoma" pitchFamily="34" charset="0"/>
                <a:cs typeface="Tahoma" pitchFamily="34" charset="0"/>
              </a:rPr>
              <a:t>     </a:t>
            </a:r>
            <a:r>
              <a:rPr lang="en-US" altLang="zh-CN" sz="2500" b="1" dirty="0" smtClean="0">
                <a:solidFill>
                  <a:prstClr val="black"/>
                </a:solidFill>
                <a:latin typeface="Tahoma" pitchFamily="34" charset="0"/>
                <a:ea typeface="Tahoma" pitchFamily="34" charset="0"/>
                <a:cs typeface="Tahoma" pitchFamily="34" charset="0"/>
              </a:rPr>
              <a:t>Who is </a:t>
            </a:r>
            <a:r>
              <a:rPr lang="en-US" altLang="zh-CN" sz="2500" b="1" dirty="0" err="1" smtClean="0">
                <a:solidFill>
                  <a:prstClr val="black"/>
                </a:solidFill>
                <a:latin typeface="Tahoma" pitchFamily="34" charset="0"/>
                <a:ea typeface="Tahoma" pitchFamily="34" charset="0"/>
                <a:cs typeface="Tahoma" pitchFamily="34" charset="0"/>
              </a:rPr>
              <a:t>Broadsoft</a:t>
            </a:r>
            <a:endParaRPr lang="en-US" altLang="zh-CN" sz="2500" b="1" dirty="0">
              <a:solidFill>
                <a:prstClr val="black"/>
              </a:solidFill>
              <a:latin typeface="Tahoma" pitchFamily="34" charset="0"/>
              <a:ea typeface="Tahoma" pitchFamily="34" charset="0"/>
              <a:cs typeface="Tahoma" pitchFamily="34" charset="0"/>
            </a:endParaRPr>
          </a:p>
        </p:txBody>
      </p:sp>
      <p:sp>
        <p:nvSpPr>
          <p:cNvPr id="16389" name="AutoShape 35"/>
          <p:cNvSpPr>
            <a:spLocks noChangeArrowheads="1"/>
          </p:cNvSpPr>
          <p:nvPr/>
        </p:nvSpPr>
        <p:spPr bwMode="auto">
          <a:xfrm>
            <a:off x="928662" y="2227620"/>
            <a:ext cx="554355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solidFill>
                  <a:prstClr val="black"/>
                </a:solidFill>
                <a:latin typeface="Tahoma" pitchFamily="34" charset="0"/>
                <a:ea typeface="Tahoma" pitchFamily="34" charset="0"/>
                <a:cs typeface="Tahoma" pitchFamily="34" charset="0"/>
              </a:rPr>
              <a:t>     Successful Cases</a:t>
            </a:r>
            <a:endParaRPr lang="en-US" altLang="zh-CN" sz="2500" b="1" dirty="0">
              <a:solidFill>
                <a:prstClr val="black"/>
              </a:solidFill>
              <a:latin typeface="Tahoma" pitchFamily="34" charset="0"/>
              <a:ea typeface="Tahoma" pitchFamily="34" charset="0"/>
              <a:cs typeface="Tahoma" pitchFamily="34" charset="0"/>
            </a:endParaRPr>
          </a:p>
        </p:txBody>
      </p:sp>
      <p:sp>
        <p:nvSpPr>
          <p:cNvPr id="13" name="AutoShape 35"/>
          <p:cNvSpPr>
            <a:spLocks noChangeArrowheads="1"/>
          </p:cNvSpPr>
          <p:nvPr/>
        </p:nvSpPr>
        <p:spPr bwMode="auto">
          <a:xfrm>
            <a:off x="1071538" y="4000504"/>
            <a:ext cx="756084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solidFill>
                  <a:prstClr val="black"/>
                </a:solidFill>
                <a:latin typeface="Tahoma" pitchFamily="34" charset="0"/>
                <a:ea typeface="Tahoma" pitchFamily="34" charset="0"/>
                <a:cs typeface="Tahoma" pitchFamily="34" charset="0"/>
              </a:rPr>
              <a:t>    Provisioning in </a:t>
            </a:r>
            <a:r>
              <a:rPr lang="en-US" altLang="zh-CN" sz="2500" b="1" dirty="0" err="1" smtClean="0">
                <a:solidFill>
                  <a:prstClr val="black"/>
                </a:solidFill>
                <a:latin typeface="Tahoma" pitchFamily="34" charset="0"/>
                <a:ea typeface="Tahoma" pitchFamily="34" charset="0"/>
                <a:cs typeface="Tahoma" pitchFamily="34" charset="0"/>
              </a:rPr>
              <a:t>BroadWorks</a:t>
            </a:r>
            <a:endParaRPr lang="en-US" altLang="zh-CN" sz="2500" b="1" dirty="0">
              <a:solidFill>
                <a:prstClr val="black"/>
              </a:solidFill>
              <a:latin typeface="Tahoma" pitchFamily="34" charset="0"/>
              <a:ea typeface="Tahoma" pitchFamily="34" charset="0"/>
              <a:cs typeface="Tahoma" pitchFamily="34" charset="0"/>
            </a:endParaRPr>
          </a:p>
        </p:txBody>
      </p:sp>
      <p:pic>
        <p:nvPicPr>
          <p:cNvPr id="17" name="Picture 2" descr="C:\Documents and Settings\Administrator\桌面\Y.png"/>
          <p:cNvPicPr>
            <a:picLocks noChangeAspect="1" noChangeArrowheads="1"/>
          </p:cNvPicPr>
          <p:nvPr/>
        </p:nvPicPr>
        <p:blipFill>
          <a:blip r:embed="rId3" cstate="print"/>
          <a:srcRect/>
          <a:stretch>
            <a:fillRect/>
          </a:stretch>
        </p:blipFill>
        <p:spPr bwMode="auto">
          <a:xfrm>
            <a:off x="1144686" y="1501940"/>
            <a:ext cx="285752" cy="286978"/>
          </a:xfrm>
          <a:prstGeom prst="rect">
            <a:avLst/>
          </a:prstGeom>
          <a:noFill/>
        </p:spPr>
      </p:pic>
      <p:pic>
        <p:nvPicPr>
          <p:cNvPr id="20" name="Picture 2" descr="C:\Documents and Settings\Administrator\桌面\Y.png"/>
          <p:cNvPicPr>
            <a:picLocks noChangeAspect="1" noChangeArrowheads="1"/>
          </p:cNvPicPr>
          <p:nvPr/>
        </p:nvPicPr>
        <p:blipFill>
          <a:blip r:embed="rId3" cstate="print"/>
          <a:srcRect/>
          <a:stretch>
            <a:fillRect/>
          </a:stretch>
        </p:blipFill>
        <p:spPr bwMode="auto">
          <a:xfrm>
            <a:off x="1144686" y="4172035"/>
            <a:ext cx="285752" cy="286978"/>
          </a:xfrm>
          <a:prstGeom prst="rect">
            <a:avLst/>
          </a:prstGeom>
          <a:noFill/>
        </p:spPr>
      </p:pic>
      <p:pic>
        <p:nvPicPr>
          <p:cNvPr id="22" name="Picture 2" descr="C:\Documents and Settings\Administrator\桌面\Y.png"/>
          <p:cNvPicPr>
            <a:picLocks noChangeAspect="1" noChangeArrowheads="1"/>
          </p:cNvPicPr>
          <p:nvPr/>
        </p:nvPicPr>
        <p:blipFill>
          <a:blip r:embed="rId3" cstate="print"/>
          <a:srcRect/>
          <a:stretch>
            <a:fillRect/>
          </a:stretch>
        </p:blipFill>
        <p:spPr bwMode="auto">
          <a:xfrm>
            <a:off x="1144686" y="2359196"/>
            <a:ext cx="285752" cy="286978"/>
          </a:xfrm>
          <a:prstGeom prst="rect">
            <a:avLst/>
          </a:prstGeom>
          <a:noFill/>
        </p:spPr>
      </p:pic>
      <p:sp>
        <p:nvSpPr>
          <p:cNvPr id="11" name="AutoShape 35"/>
          <p:cNvSpPr>
            <a:spLocks noChangeArrowheads="1"/>
          </p:cNvSpPr>
          <p:nvPr/>
        </p:nvSpPr>
        <p:spPr bwMode="auto">
          <a:xfrm>
            <a:off x="1000670" y="3163723"/>
            <a:ext cx="5832648"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solidFill>
                  <a:prstClr val="black"/>
                </a:solidFill>
                <a:latin typeface="Tahoma" pitchFamily="34" charset="0"/>
                <a:ea typeface="Tahoma" pitchFamily="34" charset="0"/>
                <a:cs typeface="Tahoma" pitchFamily="34" charset="0"/>
              </a:rPr>
              <a:t>    Yealink Feature List for </a:t>
            </a:r>
            <a:r>
              <a:rPr lang="en-US" altLang="zh-CN" sz="2500" b="1" dirty="0" err="1" smtClean="0">
                <a:solidFill>
                  <a:prstClr val="black"/>
                </a:solidFill>
                <a:latin typeface="Tahoma" pitchFamily="34" charset="0"/>
                <a:ea typeface="Tahoma" pitchFamily="34" charset="0"/>
                <a:cs typeface="Tahoma" pitchFamily="34" charset="0"/>
              </a:rPr>
              <a:t>BroadWorks</a:t>
            </a:r>
            <a:r>
              <a:rPr lang="en-US" altLang="zh-CN" sz="2500" b="1" dirty="0" smtClean="0">
                <a:solidFill>
                  <a:prstClr val="black"/>
                </a:solidFill>
                <a:latin typeface="Tahoma" pitchFamily="34" charset="0"/>
                <a:ea typeface="Tahoma" pitchFamily="34" charset="0"/>
                <a:cs typeface="Tahoma" pitchFamily="34" charset="0"/>
              </a:rPr>
              <a:t> </a:t>
            </a:r>
            <a:endParaRPr lang="en-US" altLang="zh-CN" sz="2500" b="1" dirty="0">
              <a:solidFill>
                <a:prstClr val="black"/>
              </a:solidFill>
              <a:latin typeface="Tahoma" pitchFamily="34" charset="0"/>
              <a:ea typeface="Tahoma" pitchFamily="34" charset="0"/>
              <a:cs typeface="Tahoma" pitchFamily="34" charset="0"/>
            </a:endParaRPr>
          </a:p>
        </p:txBody>
      </p:sp>
      <p:pic>
        <p:nvPicPr>
          <p:cNvPr id="12" name="Picture 2" descr="C:\Documents and Settings\Administrator\桌面\Y.png"/>
          <p:cNvPicPr>
            <a:picLocks noChangeAspect="1" noChangeArrowheads="1"/>
          </p:cNvPicPr>
          <p:nvPr/>
        </p:nvPicPr>
        <p:blipFill>
          <a:blip r:embed="rId3" cstate="print"/>
          <a:srcRect/>
          <a:stretch>
            <a:fillRect/>
          </a:stretch>
        </p:blipFill>
        <p:spPr bwMode="auto">
          <a:xfrm>
            <a:off x="1144686" y="3308366"/>
            <a:ext cx="285752" cy="286978"/>
          </a:xfrm>
          <a:prstGeom prst="rect">
            <a:avLst/>
          </a:prstGeom>
          <a:noFill/>
        </p:spPr>
      </p:pic>
      <p:sp>
        <p:nvSpPr>
          <p:cNvPr id="16" name="AutoShape 35"/>
          <p:cNvSpPr>
            <a:spLocks noChangeArrowheads="1"/>
          </p:cNvSpPr>
          <p:nvPr/>
        </p:nvSpPr>
        <p:spPr bwMode="auto">
          <a:xfrm>
            <a:off x="1357290" y="4857760"/>
            <a:ext cx="756084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pPr lvl="0"/>
            <a:r>
              <a:rPr lang="en-US" altLang="zh-CN" sz="2500" b="1" dirty="0" smtClean="0">
                <a:solidFill>
                  <a:prstClr val="black"/>
                </a:solidFill>
                <a:latin typeface="Tahoma" pitchFamily="34" charset="0"/>
                <a:ea typeface="Tahoma" pitchFamily="34" charset="0"/>
                <a:cs typeface="Tahoma" pitchFamily="34" charset="0"/>
              </a:rPr>
              <a:t> </a:t>
            </a:r>
            <a:r>
              <a:rPr lang="en-US" sz="2800" b="1" dirty="0" smtClean="0"/>
              <a:t>How to configure Yealink and </a:t>
            </a:r>
            <a:r>
              <a:rPr lang="en-US" sz="2800" b="1" dirty="0" err="1" smtClean="0"/>
              <a:t>BroadWorks</a:t>
            </a:r>
            <a:endParaRPr lang="zh-CN" altLang="en-US" sz="2800" dirty="0"/>
          </a:p>
        </p:txBody>
      </p:sp>
      <p:pic>
        <p:nvPicPr>
          <p:cNvPr id="18" name="Picture 2" descr="C:\Documents and Settings\Administrator\桌面\Y.png"/>
          <p:cNvPicPr>
            <a:picLocks noChangeAspect="1" noChangeArrowheads="1"/>
          </p:cNvPicPr>
          <p:nvPr/>
        </p:nvPicPr>
        <p:blipFill>
          <a:blip r:embed="rId3" cstate="print"/>
          <a:srcRect/>
          <a:stretch>
            <a:fillRect/>
          </a:stretch>
        </p:blipFill>
        <p:spPr bwMode="auto">
          <a:xfrm>
            <a:off x="1150892" y="5021368"/>
            <a:ext cx="285752" cy="286978"/>
          </a:xfrm>
          <a:prstGeom prst="rect">
            <a:avLst/>
          </a:prstGeom>
          <a:noFill/>
        </p:spPr>
      </p:pic>
    </p:spTree>
    <p:extLst>
      <p:ext uri="{BB962C8B-B14F-4D97-AF65-F5344CB8AC3E}">
        <p14:creationId xmlns:p14="http://schemas.microsoft.com/office/powerpoint/2010/main" val="149729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快照20.jpg"/>
          <p:cNvPicPr/>
          <p:nvPr/>
        </p:nvPicPr>
        <p:blipFill>
          <a:blip r:embed="rId3" cstate="print"/>
          <a:stretch>
            <a:fillRect/>
          </a:stretch>
        </p:blipFill>
        <p:spPr>
          <a:xfrm>
            <a:off x="642910" y="1785926"/>
            <a:ext cx="7286676" cy="4000528"/>
          </a:xfrm>
          <a:prstGeom prst="rect">
            <a:avLst/>
          </a:prstGeom>
          <a:ln>
            <a:solidFill>
              <a:schemeClr val="tx1"/>
            </a:solidFill>
          </a:ln>
        </p:spPr>
      </p:pic>
      <p:sp>
        <p:nvSpPr>
          <p:cNvPr id="3" name="TextBox 2"/>
          <p:cNvSpPr txBox="1"/>
          <p:nvPr/>
        </p:nvSpPr>
        <p:spPr>
          <a:xfrm>
            <a:off x="500034" y="1000108"/>
            <a:ext cx="8456930" cy="830997"/>
          </a:xfrm>
          <a:prstGeom prst="rect">
            <a:avLst/>
          </a:prstGeom>
          <a:noFill/>
        </p:spPr>
        <p:txBody>
          <a:bodyPr wrap="none" rtlCol="0">
            <a:spAutoFit/>
          </a:bodyPr>
          <a:lstStyle/>
          <a:p>
            <a:pPr lvl="0"/>
            <a:r>
              <a:rPr lang="en-US" dirty="0" smtClean="0"/>
              <a:t>Browser to </a:t>
            </a:r>
            <a:r>
              <a:rPr lang="en-US" b="1" dirty="0" smtClean="0"/>
              <a:t>Resources</a:t>
            </a:r>
            <a:r>
              <a:rPr lang="en-US" dirty="0" smtClean="0"/>
              <a:t>-&gt;</a:t>
            </a:r>
            <a:r>
              <a:rPr lang="en-US" b="1" dirty="0" smtClean="0"/>
              <a:t>Identity/Device Profiles</a:t>
            </a:r>
            <a:r>
              <a:rPr lang="en-US" altLang="zh-CN" b="1" dirty="0" smtClean="0"/>
              <a:t>,</a:t>
            </a:r>
            <a:r>
              <a:rPr lang="en-US" dirty="0" smtClean="0"/>
              <a:t> and select the desired device </a:t>
            </a:r>
          </a:p>
          <a:p>
            <a:pPr lvl="0"/>
            <a:r>
              <a:rPr lang="en-US" dirty="0" smtClean="0"/>
              <a:t>profile (e.g. yealinkT28) to edit . Click </a:t>
            </a:r>
            <a:r>
              <a:rPr lang="en-US" b="1" dirty="0" smtClean="0"/>
              <a:t>Users</a:t>
            </a:r>
            <a:r>
              <a:rPr lang="en-US" dirty="0" smtClean="0"/>
              <a:t> </a:t>
            </a:r>
            <a:r>
              <a:rPr lang="en-US" altLang="zh-CN" dirty="0" smtClean="0"/>
              <a:t>,you can check the assigned use like below .</a:t>
            </a:r>
            <a:endParaRPr lang="zh-CN" altLang="en-US" dirty="0" smtClean="0"/>
          </a:p>
          <a:p>
            <a:endParaRPr lang="zh-CN" altLang="en-US" dirty="0"/>
          </a:p>
        </p:txBody>
      </p:sp>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925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Checking the users assigned to the device profile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快照22.jpg"/>
          <p:cNvPicPr/>
          <p:nvPr/>
        </p:nvPicPr>
        <p:blipFill>
          <a:blip r:embed="rId3" cstate="print"/>
          <a:stretch>
            <a:fillRect/>
          </a:stretch>
        </p:blipFill>
        <p:spPr>
          <a:xfrm>
            <a:off x="928662" y="1928802"/>
            <a:ext cx="6143668" cy="4357718"/>
          </a:xfrm>
          <a:prstGeom prst="rect">
            <a:avLst/>
          </a:prstGeom>
          <a:ln>
            <a:solidFill>
              <a:schemeClr val="tx1"/>
            </a:solidFill>
          </a:ln>
        </p:spPr>
      </p:pic>
      <p:sp>
        <p:nvSpPr>
          <p:cNvPr id="3" name="TextBox 2"/>
          <p:cNvSpPr txBox="1"/>
          <p:nvPr/>
        </p:nvSpPr>
        <p:spPr>
          <a:xfrm>
            <a:off x="857224" y="1000108"/>
            <a:ext cx="7638630" cy="1569660"/>
          </a:xfrm>
          <a:prstGeom prst="rect">
            <a:avLst/>
          </a:prstGeom>
          <a:noFill/>
        </p:spPr>
        <p:txBody>
          <a:bodyPr wrap="none" rtlCol="0">
            <a:spAutoFit/>
          </a:bodyPr>
          <a:lstStyle/>
          <a:p>
            <a:r>
              <a:rPr lang="en-US" dirty="0" smtClean="0"/>
              <a:t>Browse to </a:t>
            </a:r>
            <a:r>
              <a:rPr lang="en-US" b="1" dirty="0" smtClean="0"/>
              <a:t>Resources-&gt;Identity/Device Profiles</a:t>
            </a:r>
            <a:r>
              <a:rPr lang="en-US" dirty="0" smtClean="0"/>
              <a:t>. Select the desired device </a:t>
            </a:r>
          </a:p>
          <a:p>
            <a:pPr lvl="0"/>
            <a:r>
              <a:rPr lang="en-US" dirty="0" smtClean="0"/>
              <a:t>profile (e.g. yealinkT28) to edit </a:t>
            </a:r>
            <a:r>
              <a:rPr lang="en-US" altLang="zh-CN" dirty="0" smtClean="0"/>
              <a:t>.</a:t>
            </a:r>
            <a:r>
              <a:rPr lang="en-US" dirty="0" smtClean="0"/>
              <a:t> Click on</a:t>
            </a:r>
            <a:r>
              <a:rPr lang="en-US" b="1" dirty="0" smtClean="0"/>
              <a:t> Profile</a:t>
            </a:r>
            <a:r>
              <a:rPr lang="en-US" dirty="0" smtClean="0"/>
              <a:t> tab to check : URL, </a:t>
            </a:r>
            <a:r>
              <a:rPr lang="en-US" dirty="0" err="1" smtClean="0"/>
              <a:t>mac</a:t>
            </a:r>
            <a:r>
              <a:rPr lang="en-US" dirty="0" smtClean="0"/>
              <a:t> address,</a:t>
            </a:r>
          </a:p>
          <a:p>
            <a:pPr lvl="0"/>
            <a:r>
              <a:rPr lang="en-US" dirty="0" smtClean="0"/>
              <a:t> username and password in the corresponding fields.</a:t>
            </a:r>
            <a:endParaRPr lang="zh-CN" altLang="en-US" dirty="0" smtClean="0"/>
          </a:p>
          <a:p>
            <a:r>
              <a:rPr lang="en-US" dirty="0" smtClean="0"/>
              <a:t/>
            </a:r>
            <a:br>
              <a:rPr lang="en-US" dirty="0" smtClean="0"/>
            </a:br>
            <a:endParaRPr lang="zh-CN" altLang="en-US" dirty="0" smtClean="0"/>
          </a:p>
          <a:p>
            <a:endParaRPr lang="zh-CN" altLang="en-US" dirty="0"/>
          </a:p>
        </p:txBody>
      </p:sp>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Downloading and Verifying Configurations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cstate="print"/>
          <a:srcRect/>
          <a:stretch>
            <a:fillRect/>
          </a:stretch>
        </p:blipFill>
        <p:spPr bwMode="auto">
          <a:xfrm>
            <a:off x="714348" y="1500174"/>
            <a:ext cx="6643734" cy="4500594"/>
          </a:xfrm>
          <a:prstGeom prst="rect">
            <a:avLst/>
          </a:prstGeom>
          <a:noFill/>
          <a:ln w="9525">
            <a:noFill/>
            <a:miter lim="800000"/>
            <a:headEnd/>
            <a:tailEnd/>
          </a:ln>
        </p:spPr>
      </p:pic>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Downloading and Verifying Configurations</a:t>
            </a:r>
          </a:p>
        </p:txBody>
      </p:sp>
      <p:sp>
        <p:nvSpPr>
          <p:cNvPr id="4" name="TextBox 3"/>
          <p:cNvSpPr txBox="1"/>
          <p:nvPr/>
        </p:nvSpPr>
        <p:spPr>
          <a:xfrm>
            <a:off x="714348" y="1142984"/>
            <a:ext cx="5977406" cy="338554"/>
          </a:xfrm>
          <a:prstGeom prst="rect">
            <a:avLst/>
          </a:prstGeom>
          <a:noFill/>
        </p:spPr>
        <p:txBody>
          <a:bodyPr wrap="none" rtlCol="0">
            <a:spAutoFit/>
          </a:bodyPr>
          <a:lstStyle/>
          <a:p>
            <a:r>
              <a:rPr lang="en-US" altLang="zh-CN" b="1" dirty="0" smtClean="0"/>
              <a:t>Web setting page of phone :</a:t>
            </a:r>
            <a:r>
              <a:rPr lang="en-US" altLang="zh-CN" dirty="0" smtClean="0"/>
              <a:t>Browser to </a:t>
            </a:r>
            <a:r>
              <a:rPr lang="en-US" altLang="zh-CN" b="1" dirty="0" err="1" smtClean="0"/>
              <a:t>Upgrade</a:t>
            </a:r>
            <a:r>
              <a:rPr lang="en-US" altLang="zh-CN" b="1" dirty="0" err="1" smtClean="0">
                <a:sym typeface="Wingdings" pitchFamily="2" charset="2"/>
              </a:rPr>
              <a:t>Advanced</a:t>
            </a:r>
            <a:endParaRPr lang="zh-CN" alt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428736"/>
            <a:ext cx="7500990" cy="2708434"/>
          </a:xfrm>
          <a:prstGeom prst="rect">
            <a:avLst/>
          </a:prstGeom>
          <a:noFill/>
        </p:spPr>
        <p:txBody>
          <a:bodyPr wrap="square" rtlCol="0">
            <a:spAutoFit/>
          </a:bodyPr>
          <a:lstStyle/>
          <a:p>
            <a:r>
              <a:rPr lang="en-US" sz="1800" dirty="0" smtClean="0"/>
              <a:t>You can verify it via phone user interface or web user interface of the phone. During the auto provisioning process, you can monitor the downloading request and response message by a </a:t>
            </a:r>
            <a:r>
              <a:rPr lang="en-US" sz="1800" dirty="0" err="1" smtClean="0"/>
              <a:t>WinPcap</a:t>
            </a:r>
            <a:r>
              <a:rPr lang="en-US" sz="1800" dirty="0" smtClean="0"/>
              <a:t> tool.</a:t>
            </a:r>
          </a:p>
          <a:p>
            <a:endParaRPr lang="en-US" altLang="zh-CN" sz="1800" dirty="0" smtClean="0"/>
          </a:p>
          <a:p>
            <a:r>
              <a:rPr lang="en-US" sz="1800" b="1" dirty="0" smtClean="0"/>
              <a:t>Example:  </a:t>
            </a:r>
            <a:r>
              <a:rPr lang="en-US" sz="1800" dirty="0" smtClean="0"/>
              <a:t>Yealink IP phone downloads configuration files by HTTP.</a:t>
            </a:r>
          </a:p>
          <a:p>
            <a:endParaRPr lang="en-US" altLang="zh-CN" dirty="0" smtClean="0"/>
          </a:p>
          <a:p>
            <a:endParaRPr lang="zh-CN" altLang="en-US" dirty="0" smtClean="0"/>
          </a:p>
          <a:p>
            <a:r>
              <a:rPr lang="en-US" dirty="0" smtClean="0"/>
              <a:t/>
            </a:r>
            <a:br>
              <a:rPr lang="en-US" dirty="0" smtClean="0"/>
            </a:br>
            <a:endParaRPr lang="zh-CN" altLang="en-US" dirty="0" smtClean="0"/>
          </a:p>
          <a:p>
            <a:endParaRPr lang="zh-CN" altLang="en-US" dirty="0"/>
          </a:p>
        </p:txBody>
      </p:sp>
      <p:pic>
        <p:nvPicPr>
          <p:cNvPr id="3" name="图片 2" descr="快照23.jpg"/>
          <p:cNvPicPr/>
          <p:nvPr/>
        </p:nvPicPr>
        <p:blipFill>
          <a:blip r:embed="rId3" cstate="print"/>
          <a:stretch>
            <a:fillRect/>
          </a:stretch>
        </p:blipFill>
        <p:spPr>
          <a:xfrm>
            <a:off x="642910" y="3143248"/>
            <a:ext cx="6643734" cy="1928826"/>
          </a:xfrm>
          <a:prstGeom prst="rect">
            <a:avLst/>
          </a:prstGeom>
          <a:ln>
            <a:solidFill>
              <a:schemeClr val="tx1"/>
            </a:solidFill>
          </a:ln>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Downloading and Verifying Configurations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b="1" dirty="0" smtClean="0">
                <a:solidFill>
                  <a:prstClr val="black"/>
                </a:solidFill>
                <a:latin typeface="Tahoma" pitchFamily="34" charset="0"/>
                <a:ea typeface="Tahoma" pitchFamily="34" charset="0"/>
                <a:cs typeface="Tahoma" pitchFamily="34" charset="0"/>
              </a:rPr>
              <a:t>How to configure Yealink and </a:t>
            </a:r>
            <a:r>
              <a:rPr lang="en-US" altLang="zh-CN" b="1" dirty="0" err="1" smtClean="0">
                <a:solidFill>
                  <a:prstClr val="black"/>
                </a:solidFill>
                <a:latin typeface="Tahoma" pitchFamily="34" charset="0"/>
                <a:ea typeface="Tahoma" pitchFamily="34" charset="0"/>
                <a:cs typeface="Tahoma" pitchFamily="34" charset="0"/>
              </a:rPr>
              <a:t>BroadWorks</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1857356" y="2643182"/>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solidFill>
                  <a:prstClr val="black"/>
                </a:solidFill>
                <a:latin typeface="Tahoma" pitchFamily="34" charset="0"/>
                <a:ea typeface="Tahoma" pitchFamily="34" charset="0"/>
                <a:cs typeface="Tahoma" pitchFamily="34" charset="0"/>
              </a:rPr>
              <a:t>    </a:t>
            </a:r>
          </a:p>
          <a:p>
            <a:r>
              <a:rPr lang="en-US" altLang="zh-CN" sz="2500" b="1" dirty="0" smtClean="0">
                <a:solidFill>
                  <a:prstClr val="black"/>
                </a:solidFill>
                <a:latin typeface="Tahoma" pitchFamily="34" charset="0"/>
                <a:ea typeface="Tahoma" pitchFamily="34" charset="0"/>
                <a:cs typeface="Tahoma" pitchFamily="34" charset="0"/>
              </a:rPr>
              <a:t>    </a:t>
            </a:r>
            <a:r>
              <a:rPr lang="en-US" altLang="zh-CN" sz="2800" b="1" dirty="0" smtClean="0">
                <a:solidFill>
                  <a:prstClr val="black"/>
                </a:solidFill>
                <a:latin typeface="Tahoma" pitchFamily="34" charset="0"/>
                <a:ea typeface="Tahoma" pitchFamily="34" charset="0"/>
                <a:cs typeface="Tahoma" pitchFamily="34" charset="0"/>
              </a:rPr>
              <a:t>Busy Lamp Field (BLF) List</a:t>
            </a:r>
          </a:p>
          <a:p>
            <a:endParaRPr lang="en-US" altLang="zh-CN" sz="3200" b="1" dirty="0">
              <a:solidFill>
                <a:prstClr val="black"/>
              </a:solidFill>
              <a:latin typeface="Tahoma"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928794" y="2786058"/>
            <a:ext cx="285752" cy="286978"/>
          </a:xfrm>
          <a:prstGeom prst="rect">
            <a:avLst/>
          </a:prstGeom>
          <a:noFill/>
        </p:spPr>
      </p:pic>
    </p:spTree>
    <p:extLst>
      <p:ext uri="{BB962C8B-B14F-4D97-AF65-F5344CB8AC3E}">
        <p14:creationId xmlns:p14="http://schemas.microsoft.com/office/powerpoint/2010/main" val="2463565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643050"/>
            <a:ext cx="7858180" cy="2800767"/>
          </a:xfrm>
          <a:prstGeom prst="rect">
            <a:avLst/>
          </a:prstGeom>
          <a:noFill/>
        </p:spPr>
        <p:txBody>
          <a:bodyPr wrap="square" rtlCol="0">
            <a:spAutoFit/>
          </a:bodyPr>
          <a:lstStyle/>
          <a:p>
            <a:r>
              <a:rPr lang="en-US" sz="1800" dirty="0" smtClean="0"/>
              <a:t>The Busy Lamp Field (BLF) List feature on the IP phone allows a list of specific extensions to be monitored for status changes.</a:t>
            </a:r>
          </a:p>
          <a:p>
            <a:endParaRPr lang="en-US" sz="1800" dirty="0" smtClean="0"/>
          </a:p>
          <a:p>
            <a:r>
              <a:rPr lang="en-US" altLang="zh-CN" sz="1800" dirty="0" smtClean="0"/>
              <a:t>For example, you can create a BLF List URI to monitor a list of users on the </a:t>
            </a:r>
            <a:r>
              <a:rPr lang="en-US" altLang="zh-CN" sz="1800" dirty="0" err="1" smtClean="0"/>
              <a:t>BroadWorks</a:t>
            </a:r>
            <a:r>
              <a:rPr lang="en-US" altLang="zh-CN" sz="1800" dirty="0" smtClean="0"/>
              <a:t> server. The monitored users include a list of user1, user2 and user3. The BLF List keys on the IP phone can present the status of user1, user2 and user3. The key LEDs illuminate either flashing or solid depending on the status of those users.</a:t>
            </a:r>
            <a:endParaRPr lang="en-US" sz="1800" dirty="0" smtClean="0"/>
          </a:p>
          <a:p>
            <a:endParaRPr lang="en-US" altLang="zh-CN" dirty="0" smtClean="0"/>
          </a:p>
          <a:p>
            <a:endParaRPr lang="zh-CN" altLang="en-US" dirty="0"/>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The Busy Lamp Field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142984"/>
            <a:ext cx="8643966" cy="1077218"/>
          </a:xfrm>
          <a:prstGeom prst="rect">
            <a:avLst/>
          </a:prstGeom>
          <a:noFill/>
        </p:spPr>
        <p:txBody>
          <a:bodyPr wrap="square" rtlCol="0">
            <a:spAutoFit/>
          </a:bodyPr>
          <a:lstStyle/>
          <a:p>
            <a:r>
              <a:rPr lang="en-US" dirty="0" smtClean="0"/>
              <a:t>Browser to </a:t>
            </a:r>
            <a:r>
              <a:rPr lang="en-US" b="1" dirty="0" smtClean="0"/>
              <a:t>Profile</a:t>
            </a:r>
            <a:r>
              <a:rPr lang="en-US" dirty="0" smtClean="0"/>
              <a:t>-&gt;</a:t>
            </a:r>
            <a:r>
              <a:rPr lang="en-US" b="1" dirty="0" smtClean="0"/>
              <a:t>Users</a:t>
            </a:r>
            <a:r>
              <a:rPr lang="en-US" dirty="0" smtClean="0"/>
              <a:t>-&gt;</a:t>
            </a:r>
            <a:r>
              <a:rPr lang="en-US" b="1" dirty="0" smtClean="0"/>
              <a:t>Search</a:t>
            </a:r>
            <a:r>
              <a:rPr lang="en-US" dirty="0" smtClean="0"/>
              <a:t> to display all the existing users. Select one of the users (e.g. 2413333607) to configure the BLF List </a:t>
            </a:r>
            <a:r>
              <a:rPr lang="en-US" dirty="0" err="1" smtClean="0"/>
              <a:t>feature.Click</a:t>
            </a:r>
            <a:r>
              <a:rPr lang="en-US" dirty="0" smtClean="0"/>
              <a:t> on </a:t>
            </a:r>
            <a:r>
              <a:rPr lang="en-US" b="1" dirty="0" smtClean="0"/>
              <a:t>Client Applications</a:t>
            </a:r>
            <a:r>
              <a:rPr lang="en-US" dirty="0" smtClean="0"/>
              <a:t>-&gt;</a:t>
            </a:r>
            <a:r>
              <a:rPr lang="en-US" b="1" dirty="0" smtClean="0"/>
              <a:t>Busy Lamp Field</a:t>
            </a:r>
            <a:r>
              <a:rPr lang="en-US" dirty="0" smtClean="0"/>
              <a:t>. </a:t>
            </a:r>
            <a:endParaRPr lang="zh-CN" altLang="en-US" dirty="0" smtClean="0"/>
          </a:p>
          <a:p>
            <a:endParaRPr lang="zh-CN" altLang="en-US" dirty="0"/>
          </a:p>
        </p:txBody>
      </p:sp>
      <p:pic>
        <p:nvPicPr>
          <p:cNvPr id="4" name="图片 3" descr="快照17.jpg"/>
          <p:cNvPicPr/>
          <p:nvPr/>
        </p:nvPicPr>
        <p:blipFill>
          <a:blip r:embed="rId3" cstate="print"/>
          <a:stretch>
            <a:fillRect/>
          </a:stretch>
        </p:blipFill>
        <p:spPr>
          <a:xfrm>
            <a:off x="357158" y="2214554"/>
            <a:ext cx="7215238" cy="4000528"/>
          </a:xfrm>
          <a:prstGeom prst="rect">
            <a:avLst/>
          </a:prstGeom>
          <a:ln>
            <a:solidFill>
              <a:schemeClr val="tx1"/>
            </a:solidFill>
          </a:ln>
        </p:spPr>
      </p:pic>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925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Configuring BLF list on the </a:t>
            </a:r>
            <a:r>
              <a:rPr lang="en-US" altLang="zh-CN" sz="2500" b="1" dirty="0" err="1" smtClean="0">
                <a:solidFill>
                  <a:schemeClr val="bg1"/>
                </a:solidFill>
                <a:latin typeface="Tahoma" pitchFamily="34" charset="0"/>
                <a:ea typeface="+mj-ea"/>
                <a:cs typeface="Tahoma" pitchFamily="34" charset="0"/>
              </a:rPr>
              <a:t>BroadWorks</a:t>
            </a:r>
            <a:r>
              <a:rPr lang="en-US" altLang="zh-CN" sz="2500" b="1" dirty="0" smtClean="0">
                <a:solidFill>
                  <a:schemeClr val="bg1"/>
                </a:solidFill>
                <a:latin typeface="Tahoma" pitchFamily="34" charset="0"/>
                <a:ea typeface="+mj-ea"/>
                <a:cs typeface="Tahoma" pitchFamily="34" charset="0"/>
              </a:rPr>
              <a:t> Server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571612"/>
            <a:ext cx="8143932" cy="1077218"/>
          </a:xfrm>
          <a:prstGeom prst="rect">
            <a:avLst/>
          </a:prstGeom>
          <a:noFill/>
        </p:spPr>
        <p:txBody>
          <a:bodyPr wrap="square" rtlCol="0">
            <a:spAutoFit/>
          </a:bodyPr>
          <a:lstStyle/>
          <a:p>
            <a:pPr lvl="0"/>
            <a:r>
              <a:rPr lang="en-US" dirty="0" smtClean="0"/>
              <a:t>Browser to </a:t>
            </a:r>
            <a:r>
              <a:rPr lang="en-US" b="1" dirty="0" err="1" smtClean="0"/>
              <a:t>Account</a:t>
            </a:r>
            <a:r>
              <a:rPr lang="en-US" b="1" dirty="0" err="1" smtClean="0">
                <a:sym typeface="Wingdings" pitchFamily="2" charset="2"/>
              </a:rPr>
              <a:t></a:t>
            </a:r>
            <a:r>
              <a:rPr lang="en-US" b="1" dirty="0" err="1" smtClean="0"/>
              <a:t>Advanced</a:t>
            </a:r>
            <a:r>
              <a:rPr lang="en-US" dirty="0" err="1" smtClean="0"/>
              <a:t>.Enter</a:t>
            </a:r>
            <a:r>
              <a:rPr lang="en-US" b="1" dirty="0" smtClean="0"/>
              <a:t> </a:t>
            </a:r>
            <a:r>
              <a:rPr lang="en-US" dirty="0" smtClean="0"/>
              <a:t>the BLF List URI in the </a:t>
            </a:r>
            <a:r>
              <a:rPr lang="en-US" b="1" dirty="0" smtClean="0"/>
              <a:t>BLF List URI </a:t>
            </a:r>
            <a:r>
              <a:rPr lang="en-US" dirty="0" smtClean="0"/>
              <a:t>field.</a:t>
            </a:r>
            <a:endParaRPr lang="zh-CN" altLang="en-US" dirty="0" smtClean="0"/>
          </a:p>
          <a:p>
            <a:pPr lvl="0"/>
            <a:r>
              <a:rPr lang="en-US" dirty="0" smtClean="0"/>
              <a:t>(Optional.)Enter the pickup code in the </a:t>
            </a:r>
            <a:r>
              <a:rPr lang="en-US" b="1" dirty="0" smtClean="0"/>
              <a:t>BLF List Code </a:t>
            </a:r>
            <a:r>
              <a:rPr lang="en-US" dirty="0" smtClean="0"/>
              <a:t>field. </a:t>
            </a:r>
            <a:endParaRPr lang="zh-CN" altLang="en-US" dirty="0" smtClean="0"/>
          </a:p>
          <a:p>
            <a:pPr lvl="0"/>
            <a:r>
              <a:rPr lang="en-US" dirty="0" smtClean="0"/>
              <a:t>(Optional.)Enter the barge-in code in the </a:t>
            </a:r>
            <a:r>
              <a:rPr lang="en-US" b="1" dirty="0" err="1" smtClean="0"/>
              <a:t>BLFListBargeInCode</a:t>
            </a:r>
            <a:r>
              <a:rPr lang="en-US" b="1" dirty="0" smtClean="0"/>
              <a:t> </a:t>
            </a:r>
            <a:r>
              <a:rPr lang="en-US" dirty="0" smtClean="0"/>
              <a:t>field.</a:t>
            </a:r>
            <a:endParaRPr lang="zh-CN" altLang="en-US" dirty="0" smtClean="0"/>
          </a:p>
          <a:p>
            <a:endParaRPr lang="zh-CN" altLang="en-US" dirty="0"/>
          </a:p>
        </p:txBody>
      </p:sp>
      <p:pic>
        <p:nvPicPr>
          <p:cNvPr id="3" name="图片 2" descr="快照7.jpg"/>
          <p:cNvPicPr/>
          <p:nvPr/>
        </p:nvPicPr>
        <p:blipFill>
          <a:blip r:embed="rId3" cstate="print"/>
          <a:stretch>
            <a:fillRect/>
          </a:stretch>
        </p:blipFill>
        <p:spPr>
          <a:xfrm>
            <a:off x="857224" y="2643182"/>
            <a:ext cx="6786610" cy="2071702"/>
          </a:xfrm>
          <a:prstGeom prst="rect">
            <a:avLst/>
          </a:prstGeom>
          <a:ln>
            <a:solidFill>
              <a:schemeClr val="tx1"/>
            </a:solidFill>
          </a:ln>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Configuring BLF List </a:t>
            </a:r>
            <a:r>
              <a:rPr lang="en-US" altLang="zh-CN" sz="2500" b="1" dirty="0" err="1" smtClean="0">
                <a:solidFill>
                  <a:schemeClr val="bg1"/>
                </a:solidFill>
                <a:latin typeface="Tahoma" pitchFamily="34" charset="0"/>
                <a:ea typeface="+mj-ea"/>
                <a:cs typeface="Tahoma" pitchFamily="34" charset="0"/>
              </a:rPr>
              <a:t>onthe</a:t>
            </a:r>
            <a:r>
              <a:rPr lang="en-US" altLang="zh-CN" sz="2500" b="1" dirty="0" smtClean="0">
                <a:solidFill>
                  <a:schemeClr val="bg1"/>
                </a:solidFill>
                <a:latin typeface="Tahoma" pitchFamily="34" charset="0"/>
                <a:ea typeface="+mj-ea"/>
                <a:cs typeface="Tahoma" pitchFamily="34" charset="0"/>
              </a:rPr>
              <a:t> Yealink IP Phone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57232"/>
            <a:ext cx="8643966" cy="830997"/>
          </a:xfrm>
          <a:prstGeom prst="rect">
            <a:avLst/>
          </a:prstGeom>
          <a:noFill/>
        </p:spPr>
        <p:txBody>
          <a:bodyPr wrap="square" rtlCol="0">
            <a:spAutoFit/>
          </a:bodyPr>
          <a:lstStyle/>
          <a:p>
            <a:pPr lvl="0"/>
            <a:r>
              <a:rPr lang="en-US" dirty="0" smtClean="0"/>
              <a:t>Click on </a:t>
            </a:r>
            <a:r>
              <a:rPr lang="en-US" b="1" dirty="0" err="1" smtClean="0"/>
              <a:t>Phone</a:t>
            </a:r>
            <a:r>
              <a:rPr lang="en-US" b="1" dirty="0" err="1" smtClean="0">
                <a:sym typeface="Wingdings" pitchFamily="2" charset="2"/>
              </a:rPr>
              <a:t></a:t>
            </a:r>
            <a:r>
              <a:rPr lang="en-US" b="1" dirty="0" err="1" smtClean="0"/>
              <a:t>DSS</a:t>
            </a:r>
            <a:r>
              <a:rPr lang="en-US" b="1" dirty="0" smtClean="0"/>
              <a:t> </a:t>
            </a:r>
            <a:r>
              <a:rPr lang="en-US" b="1" dirty="0" err="1" smtClean="0"/>
              <a:t>Keys</a:t>
            </a:r>
            <a:r>
              <a:rPr lang="en-US" b="1" dirty="0" err="1" smtClean="0">
                <a:sym typeface="Wingdings" pitchFamily="2" charset="2"/>
              </a:rPr>
              <a:t></a:t>
            </a:r>
            <a:r>
              <a:rPr lang="en-US" b="1" dirty="0" err="1" smtClean="0"/>
              <a:t>Memory</a:t>
            </a:r>
            <a:r>
              <a:rPr lang="en-US" b="1" dirty="0" smtClean="0"/>
              <a:t> Keys</a:t>
            </a:r>
            <a:r>
              <a:rPr lang="en-US" dirty="0" smtClean="0"/>
              <a:t>(</a:t>
            </a:r>
            <a:r>
              <a:rPr lang="en-US" b="1" dirty="0" smtClean="0"/>
              <a:t>Line Keys</a:t>
            </a:r>
            <a:r>
              <a:rPr lang="en-US" dirty="0" smtClean="0"/>
              <a:t>).Select the desired DSS key.</a:t>
            </a:r>
            <a:endParaRPr lang="zh-CN" altLang="en-US" dirty="0" smtClean="0"/>
          </a:p>
          <a:p>
            <a:pPr lvl="0"/>
            <a:r>
              <a:rPr lang="en-US" dirty="0" smtClean="0"/>
              <a:t>Select </a:t>
            </a:r>
            <a:r>
              <a:rPr lang="en-US" b="1" dirty="0" smtClean="0"/>
              <a:t>BLF List</a:t>
            </a:r>
            <a:r>
              <a:rPr lang="en-US" dirty="0" smtClean="0"/>
              <a:t> from the pull-down list of </a:t>
            </a:r>
            <a:r>
              <a:rPr lang="en-US" b="1" dirty="0" smtClean="0"/>
              <a:t>Type</a:t>
            </a:r>
            <a:r>
              <a:rPr lang="en-US" dirty="0" smtClean="0"/>
              <a:t>.</a:t>
            </a:r>
            <a:endParaRPr lang="zh-CN" altLang="en-US" dirty="0" smtClean="0"/>
          </a:p>
          <a:p>
            <a:endParaRPr lang="zh-CN" altLang="en-US" dirty="0"/>
          </a:p>
        </p:txBody>
      </p:sp>
      <p:pic>
        <p:nvPicPr>
          <p:cNvPr id="3" name="图片 2" descr="快照2.jpg"/>
          <p:cNvPicPr/>
          <p:nvPr/>
        </p:nvPicPr>
        <p:blipFill>
          <a:blip r:embed="rId3" cstate="print"/>
          <a:stretch>
            <a:fillRect/>
          </a:stretch>
        </p:blipFill>
        <p:spPr>
          <a:xfrm>
            <a:off x="571472" y="1500174"/>
            <a:ext cx="6000792" cy="3357586"/>
          </a:xfrm>
          <a:prstGeom prst="rect">
            <a:avLst/>
          </a:prstGeom>
          <a:ln>
            <a:solidFill>
              <a:schemeClr val="tx1"/>
            </a:solidFill>
          </a:ln>
        </p:spPr>
      </p:pic>
      <p:sp>
        <p:nvSpPr>
          <p:cNvPr id="4" name="TextBox 3"/>
          <p:cNvSpPr txBox="1"/>
          <p:nvPr/>
        </p:nvSpPr>
        <p:spPr>
          <a:xfrm>
            <a:off x="428596" y="5143512"/>
            <a:ext cx="7929618" cy="1077218"/>
          </a:xfrm>
          <a:prstGeom prst="rect">
            <a:avLst/>
          </a:prstGeom>
          <a:noFill/>
        </p:spPr>
        <p:txBody>
          <a:bodyPr wrap="square" rtlCol="0">
            <a:spAutoFit/>
          </a:bodyPr>
          <a:lstStyle/>
          <a:p>
            <a:r>
              <a:rPr lang="en-US" dirty="0" smtClean="0"/>
              <a:t>After the above configurations, according to the response message from the </a:t>
            </a:r>
            <a:r>
              <a:rPr lang="en-US" dirty="0" err="1" smtClean="0"/>
              <a:t>BroadWorks</a:t>
            </a:r>
            <a:r>
              <a:rPr lang="en-US" dirty="0" smtClean="0"/>
              <a:t> server, the IP phone will automatically assign the phone number of the BLF List users to the BLF List keys in order.</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34924" y="44450"/>
            <a:ext cx="5329163" cy="553998"/>
          </a:xfrm>
          <a:prstGeom prst="rect">
            <a:avLst/>
          </a:prstGeom>
          <a:noFill/>
          <a:ln w="9525">
            <a:noFill/>
            <a:miter lim="800000"/>
            <a:headEnd/>
            <a:tailEnd/>
          </a:ln>
        </p:spPr>
        <p:txBody>
          <a:bodyPr wrap="square">
            <a:spAutoFit/>
          </a:bodyPr>
          <a:lstStyle/>
          <a:p>
            <a:r>
              <a:rPr lang="en-US" altLang="zh-CN" sz="3000" b="1" dirty="0" smtClean="0">
                <a:solidFill>
                  <a:prstClr val="white"/>
                </a:solidFill>
                <a:latin typeface="Tahoma" pitchFamily="34" charset="0"/>
                <a:ea typeface="Tahoma" pitchFamily="34" charset="0"/>
                <a:cs typeface="Tahoma" pitchFamily="34" charset="0"/>
              </a:rPr>
              <a:t>Who is </a:t>
            </a:r>
            <a:r>
              <a:rPr lang="en-US" altLang="zh-CN" sz="3000" b="1" dirty="0" err="1" smtClean="0">
                <a:solidFill>
                  <a:prstClr val="white"/>
                </a:solidFill>
                <a:latin typeface="Tahoma" pitchFamily="34" charset="0"/>
                <a:ea typeface="Tahoma" pitchFamily="34" charset="0"/>
                <a:cs typeface="Tahoma" pitchFamily="34" charset="0"/>
              </a:rPr>
              <a:t>Broadsoft</a:t>
            </a:r>
            <a:endParaRPr lang="zh-CN" altLang="en-US" sz="3000" b="1" dirty="0">
              <a:solidFill>
                <a:prstClr val="white"/>
              </a:solidFill>
              <a:latin typeface="Tahoma" pitchFamily="34" charset="0"/>
              <a:cs typeface="Tahoma" pitchFamily="34" charset="0"/>
            </a:endParaRPr>
          </a:p>
        </p:txBody>
      </p:sp>
      <p:sp>
        <p:nvSpPr>
          <p:cNvPr id="16386" name="AutoShape 35"/>
          <p:cNvSpPr>
            <a:spLocks noChangeArrowheads="1"/>
          </p:cNvSpPr>
          <p:nvPr/>
        </p:nvSpPr>
        <p:spPr bwMode="auto">
          <a:xfrm>
            <a:off x="357158" y="1928802"/>
            <a:ext cx="9534884" cy="100811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solidFill>
                  <a:prstClr val="black"/>
                </a:solidFill>
                <a:latin typeface="Tahoma" pitchFamily="34" charset="0"/>
                <a:ea typeface="Tahoma" pitchFamily="34" charset="0"/>
                <a:cs typeface="Tahoma" pitchFamily="34" charset="0"/>
              </a:rPr>
              <a:t>     </a:t>
            </a:r>
            <a:r>
              <a:rPr lang="en-US" altLang="zh-CN" sz="2500" b="1" dirty="0" smtClean="0">
                <a:solidFill>
                  <a:prstClr val="black"/>
                </a:solidFill>
                <a:latin typeface="Tahoma" pitchFamily="34" charset="0"/>
                <a:ea typeface="Tahoma" pitchFamily="34" charset="0"/>
                <a:cs typeface="Tahoma" pitchFamily="34" charset="0"/>
              </a:rPr>
              <a:t> Focus on Carrier Market Biggest carrier IMS </a:t>
            </a:r>
          </a:p>
          <a:p>
            <a:r>
              <a:rPr lang="en-US" altLang="zh-CN" sz="2500" b="1" dirty="0" smtClean="0">
                <a:solidFill>
                  <a:prstClr val="black"/>
                </a:solidFill>
                <a:latin typeface="Tahoma" pitchFamily="34" charset="0"/>
                <a:ea typeface="Tahoma" pitchFamily="34" charset="0"/>
                <a:cs typeface="Tahoma" pitchFamily="34" charset="0"/>
              </a:rPr>
              <a:t>      solution provider</a:t>
            </a:r>
          </a:p>
        </p:txBody>
      </p:sp>
      <p:pic>
        <p:nvPicPr>
          <p:cNvPr id="17" name="Picture 2" descr="C:\Documents and Settings\Administrator\桌面\Y.png"/>
          <p:cNvPicPr>
            <a:picLocks noChangeAspect="1" noChangeArrowheads="1"/>
          </p:cNvPicPr>
          <p:nvPr/>
        </p:nvPicPr>
        <p:blipFill>
          <a:blip r:embed="rId3" cstate="print"/>
          <a:srcRect/>
          <a:stretch>
            <a:fillRect/>
          </a:stretch>
        </p:blipFill>
        <p:spPr bwMode="auto">
          <a:xfrm>
            <a:off x="574892" y="2078716"/>
            <a:ext cx="285752" cy="286978"/>
          </a:xfrm>
          <a:prstGeom prst="rect">
            <a:avLst/>
          </a:prstGeom>
          <a:noFill/>
        </p:spPr>
      </p:pic>
      <p:sp>
        <p:nvSpPr>
          <p:cNvPr id="11" name="AutoShape 35"/>
          <p:cNvSpPr>
            <a:spLocks noChangeArrowheads="1"/>
          </p:cNvSpPr>
          <p:nvPr/>
        </p:nvSpPr>
        <p:spPr bwMode="auto">
          <a:xfrm>
            <a:off x="428596" y="1285860"/>
            <a:ext cx="8424936"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solidFill>
                  <a:prstClr val="black"/>
                </a:solidFill>
                <a:latin typeface="Tahoma" pitchFamily="34" charset="0"/>
                <a:ea typeface="Tahoma" pitchFamily="34" charset="0"/>
                <a:cs typeface="Tahoma" pitchFamily="34" charset="0"/>
              </a:rPr>
              <a:t>     </a:t>
            </a:r>
            <a:r>
              <a:rPr lang="en-US" altLang="zh-CN" sz="2000" b="1" dirty="0" smtClean="0">
                <a:solidFill>
                  <a:prstClr val="black"/>
                </a:solidFill>
                <a:latin typeface="Tahoma" pitchFamily="34" charset="0"/>
                <a:ea typeface="Tahoma" pitchFamily="34" charset="0"/>
                <a:cs typeface="Tahoma" pitchFamily="34" charset="0"/>
              </a:rPr>
              <a:t>American Based </a:t>
            </a:r>
            <a:r>
              <a:rPr lang="en-US" altLang="zh-CN" sz="2000" b="1" dirty="0" err="1" smtClean="0">
                <a:solidFill>
                  <a:prstClr val="black"/>
                </a:solidFill>
                <a:latin typeface="Tahoma" pitchFamily="34" charset="0"/>
                <a:ea typeface="Tahoma" pitchFamily="34" charset="0"/>
                <a:cs typeface="Tahoma" pitchFamily="34" charset="0"/>
              </a:rPr>
              <a:t>Company,Established</a:t>
            </a:r>
            <a:r>
              <a:rPr lang="en-US" altLang="zh-CN" sz="2000" b="1" dirty="0" smtClean="0">
                <a:solidFill>
                  <a:prstClr val="black"/>
                </a:solidFill>
                <a:latin typeface="Tahoma" pitchFamily="34" charset="0"/>
                <a:ea typeface="Tahoma" pitchFamily="34" charset="0"/>
                <a:cs typeface="Tahoma" pitchFamily="34" charset="0"/>
              </a:rPr>
              <a:t> at 1998</a:t>
            </a:r>
            <a:endParaRPr lang="en-US" altLang="zh-CN" sz="2000" b="1" dirty="0">
              <a:solidFill>
                <a:prstClr val="black"/>
              </a:solidFill>
              <a:latin typeface="Tahoma" pitchFamily="34" charset="0"/>
              <a:ea typeface="Tahoma" pitchFamily="34" charset="0"/>
              <a:cs typeface="Tahoma" pitchFamily="34" charset="0"/>
            </a:endParaRPr>
          </a:p>
        </p:txBody>
      </p:sp>
      <p:pic>
        <p:nvPicPr>
          <p:cNvPr id="12" name="Picture 2" descr="C:\Documents and Settings\Administrator\桌面\Y.png"/>
          <p:cNvPicPr>
            <a:picLocks noChangeAspect="1" noChangeArrowheads="1"/>
          </p:cNvPicPr>
          <p:nvPr/>
        </p:nvPicPr>
        <p:blipFill>
          <a:blip r:embed="rId3" cstate="print"/>
          <a:srcRect/>
          <a:stretch>
            <a:fillRect/>
          </a:stretch>
        </p:blipFill>
        <p:spPr bwMode="auto">
          <a:xfrm>
            <a:off x="574892" y="1431698"/>
            <a:ext cx="285752" cy="286978"/>
          </a:xfrm>
          <a:prstGeom prst="rect">
            <a:avLst/>
          </a:prstGeom>
          <a:noFill/>
        </p:spPr>
      </p:pic>
      <p:pic>
        <p:nvPicPr>
          <p:cNvPr id="14" name="Picture 3" descr="E:\认证LOGO\techPartner.jpg"/>
          <p:cNvPicPr>
            <a:picLocks noChangeAspect="1" noChangeArrowheads="1"/>
          </p:cNvPicPr>
          <p:nvPr/>
        </p:nvPicPr>
        <p:blipFill>
          <a:blip r:embed="rId4" cstate="print"/>
          <a:srcRect/>
          <a:stretch>
            <a:fillRect/>
          </a:stretch>
        </p:blipFill>
        <p:spPr bwMode="auto">
          <a:xfrm>
            <a:off x="1331641" y="4437112"/>
            <a:ext cx="5688631" cy="1142370"/>
          </a:xfrm>
          <a:prstGeom prst="rect">
            <a:avLst/>
          </a:prstGeom>
          <a:noFill/>
          <a:ln w="9525">
            <a:noFill/>
            <a:miter lim="800000"/>
            <a:headEnd/>
            <a:tailEnd/>
          </a:ln>
        </p:spPr>
      </p:pic>
      <p:sp>
        <p:nvSpPr>
          <p:cNvPr id="15" name="AutoShape 35"/>
          <p:cNvSpPr>
            <a:spLocks noChangeArrowheads="1"/>
          </p:cNvSpPr>
          <p:nvPr/>
        </p:nvSpPr>
        <p:spPr bwMode="auto">
          <a:xfrm>
            <a:off x="357158" y="3000372"/>
            <a:ext cx="8136904" cy="792088"/>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solidFill>
                  <a:prstClr val="black"/>
                </a:solidFill>
                <a:latin typeface="Tahoma" pitchFamily="34" charset="0"/>
                <a:ea typeface="Tahoma" pitchFamily="34" charset="0"/>
                <a:cs typeface="Tahoma" pitchFamily="34" charset="0"/>
              </a:rPr>
              <a:t>     </a:t>
            </a:r>
            <a:r>
              <a:rPr lang="en-US" altLang="zh-CN" sz="2500" b="1" dirty="0" smtClean="0">
                <a:solidFill>
                  <a:prstClr val="black"/>
                </a:solidFill>
                <a:latin typeface="Tahoma" pitchFamily="34" charset="0"/>
                <a:ea typeface="Tahoma" pitchFamily="34" charset="0"/>
                <a:cs typeface="Tahoma" pitchFamily="34" charset="0"/>
              </a:rPr>
              <a:t> Occupy 70% Carrier Market share</a:t>
            </a:r>
          </a:p>
        </p:txBody>
      </p:sp>
      <p:pic>
        <p:nvPicPr>
          <p:cNvPr id="16" name="Picture 2" descr="C:\Documents and Settings\Administrator\桌面\Y.png"/>
          <p:cNvPicPr>
            <a:picLocks noChangeAspect="1" noChangeArrowheads="1"/>
          </p:cNvPicPr>
          <p:nvPr/>
        </p:nvPicPr>
        <p:blipFill>
          <a:blip r:embed="rId3" cstate="print"/>
          <a:srcRect/>
          <a:stretch>
            <a:fillRect/>
          </a:stretch>
        </p:blipFill>
        <p:spPr bwMode="auto">
          <a:xfrm>
            <a:off x="584416" y="3303906"/>
            <a:ext cx="285752" cy="286978"/>
          </a:xfrm>
          <a:prstGeom prst="rect">
            <a:avLst/>
          </a:prstGeom>
          <a:noFill/>
        </p:spPr>
      </p:pic>
    </p:spTree>
    <p:extLst>
      <p:ext uri="{BB962C8B-B14F-4D97-AF65-F5344CB8AC3E}">
        <p14:creationId xmlns:p14="http://schemas.microsoft.com/office/powerpoint/2010/main" val="3225780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1332706" y="3068960"/>
            <a:ext cx="695407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solidFill>
                  <a:prstClr val="black"/>
                </a:solidFill>
                <a:latin typeface="Tahoma" pitchFamily="34" charset="0"/>
                <a:ea typeface="Tahoma" pitchFamily="34" charset="0"/>
                <a:cs typeface="Tahoma" pitchFamily="34" charset="0"/>
              </a:rPr>
              <a:t>     </a:t>
            </a:r>
            <a:r>
              <a:rPr lang="en-US" altLang="zh-CN" sz="3200" b="1" dirty="0" smtClean="0">
                <a:solidFill>
                  <a:prstClr val="black"/>
                </a:solidFill>
                <a:latin typeface="Tahoma" pitchFamily="34" charset="0"/>
                <a:ea typeface="Tahoma" pitchFamily="34" charset="0"/>
                <a:cs typeface="Tahoma" pitchFamily="34" charset="0"/>
              </a:rPr>
              <a:t>Automatic Call Distribution(ACD)</a:t>
            </a:r>
            <a:endParaRPr lang="en-US" altLang="zh-CN" sz="3200" b="1" dirty="0">
              <a:solidFill>
                <a:prstClr val="black"/>
              </a:solidFill>
              <a:latin typeface="Tahoma"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474320" y="3213602"/>
            <a:ext cx="285752" cy="286978"/>
          </a:xfrm>
          <a:prstGeom prst="rect">
            <a:avLst/>
          </a:prstGeom>
          <a:noFill/>
        </p:spPr>
      </p:pic>
    </p:spTree>
    <p:extLst>
      <p:ext uri="{BB962C8B-B14F-4D97-AF65-F5344CB8AC3E}">
        <p14:creationId xmlns:p14="http://schemas.microsoft.com/office/powerpoint/2010/main" val="989936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643050"/>
            <a:ext cx="7572428" cy="2277547"/>
          </a:xfrm>
          <a:prstGeom prst="rect">
            <a:avLst/>
          </a:prstGeom>
          <a:noFill/>
        </p:spPr>
        <p:txBody>
          <a:bodyPr wrap="square" rtlCol="0">
            <a:spAutoFit/>
          </a:bodyPr>
          <a:lstStyle/>
          <a:p>
            <a:r>
              <a:rPr lang="en-US" sz="1800" dirty="0" smtClean="0"/>
              <a:t>Automatic Call Distribution (ACD) feature is often used in offices for customer service, such as call center. </a:t>
            </a:r>
          </a:p>
          <a:p>
            <a:endParaRPr lang="en-US" sz="1800" dirty="0" smtClean="0"/>
          </a:p>
          <a:p>
            <a:r>
              <a:rPr lang="en-US" sz="1800" dirty="0" smtClean="0"/>
              <a:t>The ACD system handles incoming calls by automatically queuing and directing calls to available agents. The ACD feature on the IP phone allows the ACD system to distribute calls from large volumes of incoming calls to the registered users. </a:t>
            </a:r>
            <a:endParaRPr lang="zh-CN" altLang="en-US" sz="1800" dirty="0" smtClean="0"/>
          </a:p>
          <a:p>
            <a:endParaRPr lang="zh-CN" altLang="en-US" dirty="0"/>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What is Automatic Call Distribution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925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Creating a call center on the </a:t>
            </a:r>
            <a:r>
              <a:rPr lang="en-US" altLang="zh-CN" sz="2500" b="1" dirty="0" err="1" smtClean="0">
                <a:solidFill>
                  <a:schemeClr val="bg1"/>
                </a:solidFill>
                <a:latin typeface="Tahoma" pitchFamily="34" charset="0"/>
                <a:ea typeface="+mj-ea"/>
                <a:cs typeface="Tahoma" pitchFamily="34" charset="0"/>
              </a:rPr>
              <a:t>BroadWorks</a:t>
            </a:r>
            <a:r>
              <a:rPr lang="en-US" altLang="zh-CN" sz="2500" b="1" dirty="0" smtClean="0">
                <a:solidFill>
                  <a:schemeClr val="bg1"/>
                </a:solidFill>
                <a:latin typeface="Tahoma" pitchFamily="34" charset="0"/>
                <a:ea typeface="+mj-ea"/>
                <a:cs typeface="Tahoma" pitchFamily="34" charset="0"/>
              </a:rPr>
              <a:t> server:</a:t>
            </a:r>
          </a:p>
        </p:txBody>
      </p:sp>
      <p:sp>
        <p:nvSpPr>
          <p:cNvPr id="6" name="TextBox 5"/>
          <p:cNvSpPr txBox="1"/>
          <p:nvPr/>
        </p:nvSpPr>
        <p:spPr>
          <a:xfrm>
            <a:off x="785786" y="1000108"/>
            <a:ext cx="5072479" cy="584775"/>
          </a:xfrm>
          <a:prstGeom prst="rect">
            <a:avLst/>
          </a:prstGeom>
          <a:noFill/>
        </p:spPr>
        <p:txBody>
          <a:bodyPr wrap="none" rtlCol="0">
            <a:spAutoFit/>
          </a:bodyPr>
          <a:lstStyle/>
          <a:p>
            <a:r>
              <a:rPr lang="en-US" b="1" dirty="0" smtClean="0"/>
              <a:t>To create a call center on the </a:t>
            </a:r>
            <a:r>
              <a:rPr lang="en-US" b="1" dirty="0" err="1" smtClean="0"/>
              <a:t>BroadWorks</a:t>
            </a:r>
            <a:r>
              <a:rPr lang="en-US" b="1" dirty="0" smtClean="0"/>
              <a:t> server: </a:t>
            </a:r>
            <a:endParaRPr lang="zh-CN" altLang="en-US" dirty="0" smtClean="0"/>
          </a:p>
          <a:p>
            <a:endParaRPr lang="zh-CN" altLang="en-US" dirty="0"/>
          </a:p>
        </p:txBody>
      </p:sp>
      <p:sp>
        <p:nvSpPr>
          <p:cNvPr id="8" name="TextBox 7"/>
          <p:cNvSpPr txBox="1"/>
          <p:nvPr/>
        </p:nvSpPr>
        <p:spPr>
          <a:xfrm>
            <a:off x="785786" y="1571612"/>
            <a:ext cx="7572428" cy="1569660"/>
          </a:xfrm>
          <a:prstGeom prst="rect">
            <a:avLst/>
          </a:prstGeom>
          <a:noFill/>
        </p:spPr>
        <p:txBody>
          <a:bodyPr wrap="square" rtlCol="0">
            <a:spAutoFit/>
          </a:bodyPr>
          <a:lstStyle/>
          <a:p>
            <a:r>
              <a:rPr lang="en-US" b="1" dirty="0" smtClean="0"/>
              <a:t>Browser to Call </a:t>
            </a:r>
            <a:r>
              <a:rPr lang="en-US" b="1" dirty="0" err="1" smtClean="0"/>
              <a:t>Center</a:t>
            </a:r>
            <a:r>
              <a:rPr lang="en-US" b="1" dirty="0" err="1" smtClean="0">
                <a:sym typeface="Wingdings" pitchFamily="2" charset="2"/>
              </a:rPr>
              <a:t></a:t>
            </a:r>
            <a:r>
              <a:rPr lang="en-US" b="1" dirty="0" err="1" smtClean="0"/>
              <a:t>Call</a:t>
            </a:r>
            <a:r>
              <a:rPr lang="en-US" b="1" dirty="0" smtClean="0"/>
              <a:t> </a:t>
            </a:r>
            <a:r>
              <a:rPr lang="en-US" b="1" dirty="0" err="1" smtClean="0"/>
              <a:t>Centers</a:t>
            </a:r>
            <a:r>
              <a:rPr lang="en-US" b="1" dirty="0" err="1" smtClean="0">
                <a:sym typeface="Wingdings" pitchFamily="2" charset="2"/>
              </a:rPr>
              <a:t></a:t>
            </a:r>
            <a:r>
              <a:rPr lang="en-US" b="1" dirty="0" err="1" smtClean="0"/>
              <a:t>Add</a:t>
            </a:r>
            <a:r>
              <a:rPr lang="en-US" b="1" dirty="0" smtClean="0"/>
              <a:t> Standard</a:t>
            </a:r>
            <a:r>
              <a:rPr lang="en-US" dirty="0" smtClean="0"/>
              <a:t> to add a Standard call center. </a:t>
            </a:r>
          </a:p>
          <a:p>
            <a:r>
              <a:rPr lang="en-US" dirty="0" smtClean="0"/>
              <a:t>Go back to </a:t>
            </a:r>
            <a:r>
              <a:rPr lang="en-US" b="1" dirty="0" smtClean="0"/>
              <a:t>Call </a:t>
            </a:r>
            <a:r>
              <a:rPr lang="en-US" b="1" dirty="0" err="1" smtClean="0"/>
              <a:t>Center</a:t>
            </a:r>
            <a:r>
              <a:rPr lang="en-US" b="1" dirty="0" err="1" smtClean="0">
                <a:sym typeface="Wingdings" pitchFamily="2" charset="2"/>
              </a:rPr>
              <a:t></a:t>
            </a:r>
            <a:r>
              <a:rPr lang="en-US" b="1" dirty="0" err="1" smtClean="0"/>
              <a:t>Call</a:t>
            </a:r>
            <a:r>
              <a:rPr lang="en-US" b="1" dirty="0" smtClean="0"/>
              <a:t> Centers </a:t>
            </a:r>
            <a:r>
              <a:rPr lang="en-US" dirty="0" smtClean="0"/>
              <a:t>and check</a:t>
            </a:r>
            <a:r>
              <a:rPr lang="en-US" b="1" dirty="0" smtClean="0"/>
              <a:t> </a:t>
            </a:r>
            <a:r>
              <a:rPr lang="en-US" dirty="0" smtClean="0"/>
              <a:t>the </a:t>
            </a:r>
            <a:r>
              <a:rPr lang="en-US" b="1" dirty="0" smtClean="0"/>
              <a:t>Active</a:t>
            </a:r>
            <a:r>
              <a:rPr lang="en-US" dirty="0" smtClean="0"/>
              <a:t> checkbox for the call center.</a:t>
            </a:r>
            <a:endParaRPr lang="zh-CN" altLang="en-US" dirty="0" smtClean="0"/>
          </a:p>
          <a:p>
            <a:pPr lvl="0"/>
            <a:endParaRPr lang="zh-CN" altLang="en-US" dirty="0" smtClean="0"/>
          </a:p>
          <a:p>
            <a:endParaRPr lang="zh-CN" altLang="en-US" dirty="0"/>
          </a:p>
        </p:txBody>
      </p:sp>
      <p:pic>
        <p:nvPicPr>
          <p:cNvPr id="9" name="图片 8" descr="快照25.jpg"/>
          <p:cNvPicPr/>
          <p:nvPr/>
        </p:nvPicPr>
        <p:blipFill>
          <a:blip r:embed="rId3" cstate="print"/>
          <a:stretch>
            <a:fillRect/>
          </a:stretch>
        </p:blipFill>
        <p:spPr>
          <a:xfrm>
            <a:off x="1000100" y="2786058"/>
            <a:ext cx="6715172" cy="307183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500174"/>
            <a:ext cx="7929618" cy="830997"/>
          </a:xfrm>
          <a:prstGeom prst="rect">
            <a:avLst/>
          </a:prstGeom>
          <a:noFill/>
        </p:spPr>
        <p:txBody>
          <a:bodyPr wrap="square" rtlCol="0">
            <a:spAutoFit/>
          </a:bodyPr>
          <a:lstStyle/>
          <a:p>
            <a:pPr lvl="0"/>
            <a:r>
              <a:rPr lang="en-US" dirty="0" smtClean="0"/>
              <a:t>Click on </a:t>
            </a:r>
            <a:r>
              <a:rPr lang="en-US" b="1" dirty="0" smtClean="0"/>
              <a:t>Call </a:t>
            </a:r>
            <a:r>
              <a:rPr lang="en-US" b="1" dirty="0" err="1" smtClean="0"/>
              <a:t>Center</a:t>
            </a:r>
            <a:r>
              <a:rPr lang="en-US" b="1" dirty="0" err="1" smtClean="0">
                <a:sym typeface="Wingdings" pitchFamily="2" charset="2"/>
              </a:rPr>
              <a:t></a:t>
            </a:r>
            <a:r>
              <a:rPr lang="en-US" b="1" dirty="0" err="1" smtClean="0"/>
              <a:t>Call</a:t>
            </a:r>
            <a:r>
              <a:rPr lang="en-US" b="1" dirty="0" smtClean="0"/>
              <a:t> Centers</a:t>
            </a:r>
            <a:r>
              <a:rPr lang="en-US" dirty="0" smtClean="0"/>
              <a:t>, browse to the call center created  and click </a:t>
            </a:r>
            <a:r>
              <a:rPr lang="en-US" b="1" dirty="0" smtClean="0"/>
              <a:t>Edit</a:t>
            </a:r>
            <a:r>
              <a:rPr lang="en-US" dirty="0" smtClean="0"/>
              <a:t>.</a:t>
            </a:r>
            <a:endParaRPr lang="zh-CN" altLang="en-US" dirty="0" smtClean="0"/>
          </a:p>
          <a:p>
            <a:pPr lvl="0"/>
            <a:r>
              <a:rPr lang="en-US" dirty="0" smtClean="0"/>
              <a:t>Click on </a:t>
            </a:r>
            <a:r>
              <a:rPr lang="en-US" b="1" dirty="0" smtClean="0"/>
              <a:t>Agents</a:t>
            </a:r>
            <a:r>
              <a:rPr lang="en-US" dirty="0" smtClean="0"/>
              <a:t>.</a:t>
            </a:r>
            <a:endParaRPr lang="zh-CN" altLang="en-US" dirty="0" smtClean="0"/>
          </a:p>
          <a:p>
            <a:endParaRPr lang="zh-CN" altLang="en-US" dirty="0"/>
          </a:p>
        </p:txBody>
      </p:sp>
      <p:pic>
        <p:nvPicPr>
          <p:cNvPr id="53250" name="Picture 2"/>
          <p:cNvPicPr>
            <a:picLocks noChangeAspect="1" noChangeArrowheads="1"/>
          </p:cNvPicPr>
          <p:nvPr/>
        </p:nvPicPr>
        <p:blipFill>
          <a:blip r:embed="rId3" cstate="print"/>
          <a:srcRect/>
          <a:stretch>
            <a:fillRect/>
          </a:stretch>
        </p:blipFill>
        <p:spPr bwMode="auto">
          <a:xfrm>
            <a:off x="928662" y="2214554"/>
            <a:ext cx="6000792" cy="3829531"/>
          </a:xfrm>
          <a:prstGeom prst="rect">
            <a:avLst/>
          </a:prstGeom>
          <a:noFill/>
          <a:ln w="9525">
            <a:noFill/>
            <a:miter lim="800000"/>
            <a:headEnd/>
            <a:tailEnd/>
          </a:ln>
          <a:effectLst/>
        </p:spPr>
      </p:pic>
      <p:sp>
        <p:nvSpPr>
          <p:cNvPr id="4" name="TextBox 3"/>
          <p:cNvSpPr txBox="1"/>
          <p:nvPr/>
        </p:nvSpPr>
        <p:spPr>
          <a:xfrm>
            <a:off x="785786" y="928670"/>
            <a:ext cx="6223435" cy="584775"/>
          </a:xfrm>
          <a:prstGeom prst="rect">
            <a:avLst/>
          </a:prstGeom>
          <a:noFill/>
        </p:spPr>
        <p:txBody>
          <a:bodyPr wrap="none" rtlCol="0">
            <a:spAutoFit/>
          </a:bodyPr>
          <a:lstStyle/>
          <a:p>
            <a:r>
              <a:rPr lang="en-US" b="1" dirty="0" smtClean="0"/>
              <a:t>To assign agents to the call center on the </a:t>
            </a:r>
            <a:r>
              <a:rPr lang="en-US" b="1" dirty="0" err="1" smtClean="0"/>
              <a:t>BroadWorks</a:t>
            </a:r>
            <a:r>
              <a:rPr lang="en-US" b="1" dirty="0" smtClean="0"/>
              <a:t> server:</a:t>
            </a:r>
            <a:endParaRPr lang="zh-CN" altLang="en-US" dirty="0" smtClean="0"/>
          </a:p>
          <a:p>
            <a:endParaRPr lang="zh-CN" altLang="en-US" dirty="0"/>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70000" lnSpcReduction="200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Assigning agents to the call center on the </a:t>
            </a:r>
            <a:r>
              <a:rPr lang="en-US" altLang="zh-CN" sz="2500" b="1" dirty="0" err="1" smtClean="0">
                <a:solidFill>
                  <a:schemeClr val="bg1"/>
                </a:solidFill>
                <a:latin typeface="Tahoma" pitchFamily="34" charset="0"/>
                <a:ea typeface="+mj-ea"/>
                <a:cs typeface="Tahoma" pitchFamily="34" charset="0"/>
              </a:rPr>
              <a:t>BroadWorks</a:t>
            </a:r>
            <a:r>
              <a:rPr lang="en-US" altLang="zh-CN" sz="2500" b="1" dirty="0" smtClean="0">
                <a:solidFill>
                  <a:schemeClr val="bg1"/>
                </a:solidFill>
                <a:latin typeface="Tahoma" pitchFamily="34" charset="0"/>
                <a:ea typeface="+mj-ea"/>
                <a:cs typeface="Tahoma" pitchFamily="34" charset="0"/>
              </a:rPr>
              <a:t> server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071546"/>
            <a:ext cx="7786742" cy="1077218"/>
          </a:xfrm>
          <a:prstGeom prst="rect">
            <a:avLst/>
          </a:prstGeom>
          <a:noFill/>
        </p:spPr>
        <p:txBody>
          <a:bodyPr wrap="square" rtlCol="0">
            <a:spAutoFit/>
          </a:bodyPr>
          <a:lstStyle/>
          <a:p>
            <a:pPr lvl="0"/>
            <a:r>
              <a:rPr lang="en-US" dirty="0" smtClean="0"/>
              <a:t>Click </a:t>
            </a:r>
            <a:r>
              <a:rPr lang="en-US" b="1" dirty="0" smtClean="0"/>
              <a:t>Search</a:t>
            </a:r>
            <a:r>
              <a:rPr lang="en-US" dirty="0" smtClean="0"/>
              <a:t> to display all available agents.</a:t>
            </a:r>
            <a:endParaRPr lang="zh-CN" altLang="en-US" dirty="0" smtClean="0"/>
          </a:p>
          <a:p>
            <a:pPr lvl="0"/>
            <a:r>
              <a:rPr lang="en-US" dirty="0" smtClean="0"/>
              <a:t>In the </a:t>
            </a:r>
            <a:r>
              <a:rPr lang="en-US" b="1" dirty="0" smtClean="0"/>
              <a:t>Available Agents</a:t>
            </a:r>
            <a:r>
              <a:rPr lang="en-US" dirty="0" smtClean="0"/>
              <a:t> box, select the desired agent and click </a:t>
            </a:r>
            <a:r>
              <a:rPr lang="en-US" b="1" dirty="0" smtClean="0"/>
              <a:t>Add&gt; </a:t>
            </a:r>
            <a:r>
              <a:rPr lang="en-US" dirty="0" smtClean="0"/>
              <a:t>to assign it to the call center.</a:t>
            </a:r>
            <a:endParaRPr lang="zh-CN" altLang="en-US" dirty="0" smtClean="0"/>
          </a:p>
          <a:p>
            <a:endParaRPr lang="zh-CN" altLang="en-US" dirty="0"/>
          </a:p>
        </p:txBody>
      </p:sp>
      <p:pic>
        <p:nvPicPr>
          <p:cNvPr id="3" name="图片 2" descr="快照22.jpg"/>
          <p:cNvPicPr/>
          <p:nvPr/>
        </p:nvPicPr>
        <p:blipFill>
          <a:blip r:embed="rId3" cstate="print"/>
          <a:stretch>
            <a:fillRect/>
          </a:stretch>
        </p:blipFill>
        <p:spPr>
          <a:xfrm>
            <a:off x="571472" y="2071678"/>
            <a:ext cx="5500726" cy="3643338"/>
          </a:xfrm>
          <a:prstGeom prst="rect">
            <a:avLst/>
          </a:prstGeom>
          <a:ln>
            <a:solidFill>
              <a:schemeClr val="tx1"/>
            </a:solidFill>
          </a:ln>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70000" lnSpcReduction="200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Assigning agents to the call center on the </a:t>
            </a:r>
            <a:r>
              <a:rPr lang="en-US" altLang="zh-CN" sz="2500" b="1" dirty="0" err="1" smtClean="0">
                <a:solidFill>
                  <a:schemeClr val="bg1"/>
                </a:solidFill>
                <a:latin typeface="Tahoma" pitchFamily="34" charset="0"/>
                <a:ea typeface="+mj-ea"/>
                <a:cs typeface="Tahoma" pitchFamily="34" charset="0"/>
              </a:rPr>
              <a:t>BroadWorks</a:t>
            </a:r>
            <a:r>
              <a:rPr lang="en-US" altLang="zh-CN" sz="2500" b="1" dirty="0" smtClean="0">
                <a:solidFill>
                  <a:schemeClr val="bg1"/>
                </a:solidFill>
                <a:latin typeface="Tahoma" pitchFamily="34" charset="0"/>
                <a:ea typeface="+mj-ea"/>
                <a:cs typeface="Tahoma" pitchFamily="34" charset="0"/>
              </a:rPr>
              <a:t> server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214422"/>
            <a:ext cx="5939446" cy="830997"/>
          </a:xfrm>
          <a:prstGeom prst="rect">
            <a:avLst/>
          </a:prstGeom>
          <a:noFill/>
        </p:spPr>
        <p:txBody>
          <a:bodyPr wrap="none" rtlCol="0">
            <a:spAutoFit/>
          </a:bodyPr>
          <a:lstStyle/>
          <a:p>
            <a:pPr lvl="0"/>
            <a:r>
              <a:rPr lang="en-US" dirty="0" smtClean="0"/>
              <a:t>Browser to </a:t>
            </a:r>
            <a:r>
              <a:rPr lang="en-US" b="1" dirty="0" err="1" smtClean="0"/>
              <a:t>Users</a:t>
            </a:r>
            <a:r>
              <a:rPr lang="en-US" altLang="zh-CN" b="1" dirty="0" err="1" smtClean="0">
                <a:sym typeface="Wingdings" pitchFamily="2" charset="2"/>
              </a:rPr>
              <a:t></a:t>
            </a:r>
            <a:r>
              <a:rPr lang="en-US" b="1" dirty="0" err="1" smtClean="0"/>
              <a:t>Search</a:t>
            </a:r>
            <a:r>
              <a:rPr lang="en-US" dirty="0" err="1" smtClean="0"/>
              <a:t>.Select</a:t>
            </a:r>
            <a:r>
              <a:rPr lang="en-US" dirty="0" smtClean="0"/>
              <a:t> one of the call center agents.</a:t>
            </a:r>
            <a:endParaRPr lang="zh-CN" altLang="en-US" dirty="0" smtClean="0"/>
          </a:p>
          <a:p>
            <a:pPr lvl="0"/>
            <a:r>
              <a:rPr lang="en-US" dirty="0" smtClean="0"/>
              <a:t>Click on </a:t>
            </a:r>
            <a:r>
              <a:rPr lang="en-US" b="1" dirty="0" smtClean="0"/>
              <a:t>Call Control </a:t>
            </a:r>
            <a:r>
              <a:rPr lang="en-US" altLang="zh-CN" b="1" dirty="0" smtClean="0">
                <a:sym typeface="Wingdings" pitchFamily="2" charset="2"/>
              </a:rPr>
              <a:t></a:t>
            </a:r>
            <a:r>
              <a:rPr lang="en-US" b="1" dirty="0" smtClean="0"/>
              <a:t>Call Centers</a:t>
            </a:r>
            <a:r>
              <a:rPr lang="en-US" dirty="0" smtClean="0"/>
              <a:t>.</a:t>
            </a:r>
            <a:endParaRPr lang="zh-CN" altLang="en-US" dirty="0" smtClean="0"/>
          </a:p>
          <a:p>
            <a:endParaRPr lang="zh-CN" altLang="en-US" dirty="0"/>
          </a:p>
        </p:txBody>
      </p:sp>
      <p:pic>
        <p:nvPicPr>
          <p:cNvPr id="3" name="图片 2" descr="快照2.jpg"/>
          <p:cNvPicPr/>
          <p:nvPr/>
        </p:nvPicPr>
        <p:blipFill>
          <a:blip r:embed="rId3" cstate="print"/>
          <a:stretch>
            <a:fillRect/>
          </a:stretch>
        </p:blipFill>
        <p:spPr>
          <a:xfrm>
            <a:off x="714348" y="1857364"/>
            <a:ext cx="6143668" cy="3286148"/>
          </a:xfrm>
          <a:prstGeom prst="rect">
            <a:avLst/>
          </a:prstGeom>
          <a:ln>
            <a:solidFill>
              <a:schemeClr val="tx1"/>
            </a:solidFill>
          </a:ln>
        </p:spPr>
      </p:pic>
      <p:sp>
        <p:nvSpPr>
          <p:cNvPr id="4" name="TextBox 3"/>
          <p:cNvSpPr txBox="1"/>
          <p:nvPr/>
        </p:nvSpPr>
        <p:spPr>
          <a:xfrm>
            <a:off x="857224" y="5214950"/>
            <a:ext cx="5729454" cy="1323439"/>
          </a:xfrm>
          <a:prstGeom prst="rect">
            <a:avLst/>
          </a:prstGeom>
          <a:noFill/>
        </p:spPr>
        <p:txBody>
          <a:bodyPr wrap="none" rtlCol="0">
            <a:spAutoFit/>
          </a:bodyPr>
          <a:lstStyle/>
          <a:p>
            <a:pPr lvl="0"/>
            <a:r>
              <a:rPr lang="en-US" dirty="0" smtClean="0"/>
              <a:t>Select the desired state from the pull-down list of </a:t>
            </a:r>
            <a:r>
              <a:rPr lang="en-US" b="1" dirty="0" smtClean="0"/>
              <a:t>ACD State</a:t>
            </a:r>
            <a:r>
              <a:rPr lang="en-US" dirty="0" smtClean="0"/>
              <a:t>.</a:t>
            </a:r>
          </a:p>
          <a:p>
            <a:pPr lvl="0"/>
            <a:endParaRPr lang="en-US" altLang="zh-CN" dirty="0" smtClean="0"/>
          </a:p>
          <a:p>
            <a:r>
              <a:rPr lang="en-US" dirty="0" smtClean="0"/>
              <a:t>Make sure the </a:t>
            </a:r>
            <a:r>
              <a:rPr lang="en-US" b="1" dirty="0" smtClean="0"/>
              <a:t>Join Call Center</a:t>
            </a:r>
            <a:r>
              <a:rPr lang="en-US" dirty="0" smtClean="0"/>
              <a:t> is checked. </a:t>
            </a:r>
            <a:endParaRPr lang="zh-CN" altLang="en-US" dirty="0" smtClean="0"/>
          </a:p>
          <a:p>
            <a:pPr lvl="0"/>
            <a:endParaRPr lang="zh-CN" altLang="en-US" dirty="0" smtClean="0"/>
          </a:p>
          <a:p>
            <a:endParaRPr lang="zh-CN" altLang="en-US" dirty="0"/>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85000" lnSpcReduction="100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Changing the ACD State on the </a:t>
            </a:r>
            <a:r>
              <a:rPr lang="en-US" altLang="zh-CN" sz="2500" b="1" dirty="0" err="1" smtClean="0">
                <a:solidFill>
                  <a:schemeClr val="bg1"/>
                </a:solidFill>
                <a:latin typeface="Tahoma" pitchFamily="34" charset="0"/>
                <a:ea typeface="+mj-ea"/>
                <a:cs typeface="Tahoma" pitchFamily="34" charset="0"/>
              </a:rPr>
              <a:t>BroadWorks</a:t>
            </a:r>
            <a:r>
              <a:rPr lang="en-US" altLang="zh-CN" sz="2500" b="1" dirty="0" smtClean="0">
                <a:solidFill>
                  <a:schemeClr val="bg1"/>
                </a:solidFill>
                <a:latin typeface="Tahoma" pitchFamily="34" charset="0"/>
                <a:ea typeface="+mj-ea"/>
                <a:cs typeface="Tahoma" pitchFamily="34" charset="0"/>
              </a:rPr>
              <a:t> Server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071546"/>
            <a:ext cx="9358378" cy="1077218"/>
          </a:xfrm>
          <a:prstGeom prst="rect">
            <a:avLst/>
          </a:prstGeom>
          <a:noFill/>
        </p:spPr>
        <p:txBody>
          <a:bodyPr wrap="square" rtlCol="0">
            <a:spAutoFit/>
          </a:bodyPr>
          <a:lstStyle/>
          <a:p>
            <a:r>
              <a:rPr lang="en-US" b="1" dirty="0" smtClean="0"/>
              <a:t>To configure an ACD key via web user interface:</a:t>
            </a:r>
          </a:p>
          <a:p>
            <a:endParaRPr lang="en-US" altLang="zh-CN" b="1" dirty="0" smtClean="0"/>
          </a:p>
          <a:p>
            <a:r>
              <a:rPr lang="en-US" altLang="zh-CN" dirty="0" smtClean="0"/>
              <a:t>Browser to </a:t>
            </a:r>
            <a:r>
              <a:rPr lang="en-US" b="1" dirty="0" err="1" smtClean="0"/>
              <a:t>Phone</a:t>
            </a:r>
            <a:r>
              <a:rPr lang="en-US" altLang="zh-CN" b="1" dirty="0" err="1" smtClean="0">
                <a:sym typeface="Wingdings" pitchFamily="2" charset="2"/>
              </a:rPr>
              <a:t></a:t>
            </a:r>
            <a:r>
              <a:rPr lang="en-US" b="1" dirty="0" err="1" smtClean="0"/>
              <a:t>DSS</a:t>
            </a:r>
            <a:r>
              <a:rPr lang="en-US" b="1" dirty="0" smtClean="0"/>
              <a:t> Keys</a:t>
            </a:r>
            <a:endParaRPr lang="zh-CN" altLang="en-US" dirty="0" smtClean="0"/>
          </a:p>
          <a:p>
            <a:endParaRPr lang="zh-CN" altLang="en-US" dirty="0"/>
          </a:p>
        </p:txBody>
      </p:sp>
      <p:pic>
        <p:nvPicPr>
          <p:cNvPr id="3" name="图片 2" descr="快照7.jpg"/>
          <p:cNvPicPr/>
          <p:nvPr/>
        </p:nvPicPr>
        <p:blipFill>
          <a:blip r:embed="rId3" cstate="print"/>
          <a:stretch>
            <a:fillRect/>
          </a:stretch>
        </p:blipFill>
        <p:spPr>
          <a:xfrm>
            <a:off x="714348" y="2143116"/>
            <a:ext cx="5143536" cy="2928958"/>
          </a:xfrm>
          <a:prstGeom prst="rect">
            <a:avLst/>
          </a:prstGeom>
          <a:ln>
            <a:solidFill>
              <a:schemeClr val="tx1"/>
            </a:solidFill>
          </a:ln>
        </p:spPr>
      </p:pic>
      <p:sp>
        <p:nvSpPr>
          <p:cNvPr id="4" name="TextBox 3"/>
          <p:cNvSpPr txBox="1"/>
          <p:nvPr/>
        </p:nvSpPr>
        <p:spPr>
          <a:xfrm>
            <a:off x="642910" y="5286388"/>
            <a:ext cx="6792244" cy="584775"/>
          </a:xfrm>
          <a:prstGeom prst="rect">
            <a:avLst/>
          </a:prstGeom>
          <a:noFill/>
        </p:spPr>
        <p:txBody>
          <a:bodyPr wrap="none" rtlCol="0">
            <a:spAutoFit/>
          </a:bodyPr>
          <a:lstStyle/>
          <a:p>
            <a:r>
              <a:rPr lang="en-US" dirty="0" smtClean="0"/>
              <a:t>Make sure the selected line has registered one of the call center agents. </a:t>
            </a:r>
            <a:endParaRPr lang="zh-CN" altLang="en-US" dirty="0" smtClean="0"/>
          </a:p>
          <a:p>
            <a:endParaRPr lang="zh-CN" altLang="en-US" dirty="0"/>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Configuring ACD on Yealink phone</a:t>
            </a:r>
          </a:p>
        </p:txBody>
      </p:sp>
      <p:sp>
        <p:nvSpPr>
          <p:cNvPr id="6" name="TextBox 5"/>
          <p:cNvSpPr txBox="1"/>
          <p:nvPr/>
        </p:nvSpPr>
        <p:spPr>
          <a:xfrm>
            <a:off x="642910" y="5715016"/>
            <a:ext cx="7392729" cy="584775"/>
          </a:xfrm>
          <a:prstGeom prst="rect">
            <a:avLst/>
          </a:prstGeom>
          <a:noFill/>
        </p:spPr>
        <p:txBody>
          <a:bodyPr wrap="none" rtlCol="0">
            <a:spAutoFit/>
          </a:bodyPr>
          <a:lstStyle/>
          <a:p>
            <a:r>
              <a:rPr lang="en-US" dirty="0" smtClean="0"/>
              <a:t>It is recommended you configure no more than a single ACD key per IP phone. </a:t>
            </a:r>
            <a:endParaRPr lang="zh-CN" altLang="en-US" dirty="0" smtClean="0"/>
          </a:p>
          <a:p>
            <a:endParaRPr lang="zh-CN" alt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1357298"/>
            <a:ext cx="6643734" cy="1446550"/>
          </a:xfrm>
          <a:prstGeom prst="rect">
            <a:avLst/>
          </a:prstGeom>
          <a:noFill/>
        </p:spPr>
        <p:txBody>
          <a:bodyPr wrap="square" rtlCol="0">
            <a:spAutoFit/>
          </a:bodyPr>
          <a:lstStyle/>
          <a:p>
            <a:pPr lvl="0"/>
            <a:r>
              <a:rPr lang="en-US" sz="1800" dirty="0" smtClean="0"/>
              <a:t>Press the ACD Key.</a:t>
            </a:r>
            <a:endParaRPr lang="zh-CN" altLang="en-US" sz="1800" dirty="0" smtClean="0"/>
          </a:p>
          <a:p>
            <a:r>
              <a:rPr lang="en-US" sz="1800" dirty="0" smtClean="0"/>
              <a:t>The phone LCD screen prompts you the following information:</a:t>
            </a:r>
            <a:endParaRPr lang="zh-CN" altLang="en-US" sz="1800" dirty="0" smtClean="0"/>
          </a:p>
          <a:p>
            <a:r>
              <a:rPr lang="en-US" sz="1800" b="1" dirty="0" smtClean="0"/>
              <a:t>User ID</a:t>
            </a:r>
            <a:r>
              <a:rPr lang="en-US" sz="1800" dirty="0" smtClean="0"/>
              <a:t>: the user identity used to log in the ACD system.</a:t>
            </a:r>
            <a:endParaRPr lang="zh-CN" altLang="en-US" sz="1800" dirty="0" smtClean="0"/>
          </a:p>
          <a:p>
            <a:r>
              <a:rPr lang="en-US" sz="1800" b="1" dirty="0" smtClean="0"/>
              <a:t>Password</a:t>
            </a:r>
            <a:r>
              <a:rPr lang="en-US" sz="1800" dirty="0" smtClean="0"/>
              <a:t>: the password used to log in the ACD system.</a:t>
            </a:r>
            <a:endParaRPr lang="zh-CN" altLang="en-US" sz="1800" dirty="0" smtClean="0"/>
          </a:p>
          <a:p>
            <a:endParaRPr lang="zh-CN" altLang="en-US" dirty="0"/>
          </a:p>
        </p:txBody>
      </p:sp>
      <p:pic>
        <p:nvPicPr>
          <p:cNvPr id="3" name="图片 2" descr="快照11.jpg"/>
          <p:cNvPicPr/>
          <p:nvPr/>
        </p:nvPicPr>
        <p:blipFill>
          <a:blip r:embed="rId3" cstate="print"/>
          <a:stretch>
            <a:fillRect/>
          </a:stretch>
        </p:blipFill>
        <p:spPr>
          <a:xfrm>
            <a:off x="1357290" y="2643182"/>
            <a:ext cx="3071834" cy="1571636"/>
          </a:xfrm>
          <a:prstGeom prst="rect">
            <a:avLst/>
          </a:prstGeom>
          <a:ln>
            <a:solidFill>
              <a:schemeClr val="tx1"/>
            </a:solidFill>
          </a:ln>
        </p:spPr>
      </p:pic>
      <p:sp>
        <p:nvSpPr>
          <p:cNvPr id="4" name="TextBox 3"/>
          <p:cNvSpPr txBox="1"/>
          <p:nvPr/>
        </p:nvSpPr>
        <p:spPr>
          <a:xfrm>
            <a:off x="1285852" y="4500570"/>
            <a:ext cx="7588424" cy="646331"/>
          </a:xfrm>
          <a:prstGeom prst="rect">
            <a:avLst/>
          </a:prstGeom>
          <a:noFill/>
        </p:spPr>
        <p:txBody>
          <a:bodyPr wrap="none" rtlCol="0">
            <a:spAutoFit/>
          </a:bodyPr>
          <a:lstStyle/>
          <a:p>
            <a:pPr lvl="0"/>
            <a:r>
              <a:rPr lang="en-US" sz="1800" dirty="0" smtClean="0"/>
              <a:t>After log in </a:t>
            </a:r>
            <a:r>
              <a:rPr lang="en-US" altLang="zh-CN" sz="1800" dirty="0" smtClean="0"/>
              <a:t>,p</a:t>
            </a:r>
            <a:r>
              <a:rPr lang="en-US" sz="1800" dirty="0" smtClean="0"/>
              <a:t>ress the </a:t>
            </a:r>
            <a:r>
              <a:rPr lang="en-US" sz="1800" b="1" dirty="0" smtClean="0"/>
              <a:t>Avail</a:t>
            </a:r>
            <a:r>
              <a:rPr lang="en-US" sz="1800" dirty="0" smtClean="0"/>
              <a:t> / </a:t>
            </a:r>
            <a:r>
              <a:rPr lang="en-US" sz="1800" b="1" dirty="0" err="1" smtClean="0"/>
              <a:t>Unavail</a:t>
            </a:r>
            <a:r>
              <a:rPr lang="en-US" sz="1800" dirty="0" smtClean="0"/>
              <a:t> soft key to change the ACD status.</a:t>
            </a:r>
            <a:endParaRPr lang="zh-CN" altLang="en-US" sz="1800" dirty="0" smtClean="0"/>
          </a:p>
          <a:p>
            <a:endParaRPr lang="zh-CN" altLang="en-US" sz="1800" dirty="0"/>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Using ACD on Yealink phone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58614"/>
            <a:ext cx="6840760" cy="634082"/>
          </a:xfrm>
        </p:spPr>
        <p:txBody>
          <a:bodyPr>
            <a:normAutofit/>
          </a:bodyPr>
          <a:lstStyle/>
          <a:p>
            <a:pPr algn="l"/>
            <a:r>
              <a:rPr lang="en-US" altLang="zh-CN" sz="3200" b="1" dirty="0" smtClean="0">
                <a:solidFill>
                  <a:schemeClr val="bg1"/>
                </a:solidFill>
                <a:effectLst>
                  <a:outerShdw blurRad="38100" dist="38100" dir="2700000" algn="tl">
                    <a:srgbClr val="000000">
                      <a:alpha val="43137"/>
                    </a:srgbClr>
                  </a:outerShdw>
                </a:effectLst>
                <a:latin typeface="Tahoma" pitchFamily="34" charset="0"/>
                <a:ea typeface="微软雅黑" pitchFamily="34" charset="-122"/>
                <a:cs typeface="Tahoma" pitchFamily="34" charset="0"/>
              </a:rPr>
              <a:t>Feature Key Synchronization</a:t>
            </a:r>
            <a:endParaRPr lang="zh-CN" altLang="en-US" sz="3200" b="1" dirty="0">
              <a:solidFill>
                <a:schemeClr val="bg1"/>
              </a:solidFill>
              <a:effectLst>
                <a:outerShdw blurRad="38100" dist="38100" dir="2700000" algn="tl">
                  <a:srgbClr val="000000">
                    <a:alpha val="43137"/>
                  </a:srgbClr>
                </a:outerShdw>
              </a:effectLst>
              <a:latin typeface="Tahoma" pitchFamily="34" charset="0"/>
              <a:ea typeface="微软雅黑" pitchFamily="34" charset="-122"/>
              <a:cs typeface="Tahoma" pitchFamily="34" charset="0"/>
            </a:endParaRPr>
          </a:p>
        </p:txBody>
      </p:sp>
      <p:sp>
        <p:nvSpPr>
          <p:cNvPr id="8" name="AutoShape 35"/>
          <p:cNvSpPr>
            <a:spLocks noChangeArrowheads="1"/>
          </p:cNvSpPr>
          <p:nvPr/>
        </p:nvSpPr>
        <p:spPr bwMode="auto">
          <a:xfrm>
            <a:off x="1332706" y="3068960"/>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solidFill>
                  <a:prstClr val="black"/>
                </a:solidFill>
                <a:latin typeface="Tahoma" pitchFamily="34" charset="0"/>
                <a:ea typeface="Tahoma" pitchFamily="34" charset="0"/>
                <a:cs typeface="Tahoma" pitchFamily="34" charset="0"/>
              </a:rPr>
              <a:t>     </a:t>
            </a:r>
            <a:r>
              <a:rPr lang="en-US" altLang="zh-CN" sz="2500" b="1" dirty="0" smtClean="0">
                <a:solidFill>
                  <a:prstClr val="black"/>
                </a:solidFill>
                <a:latin typeface="Tahoma" pitchFamily="34" charset="0"/>
                <a:ea typeface="Tahoma" pitchFamily="34" charset="0"/>
                <a:cs typeface="Tahoma" pitchFamily="34" charset="0"/>
              </a:rPr>
              <a:t>Feature Key Synchronization</a:t>
            </a:r>
            <a:endParaRPr lang="en-US" altLang="zh-CN" sz="2500" b="1" dirty="0">
              <a:solidFill>
                <a:prstClr val="black"/>
              </a:solidFill>
              <a:latin typeface="Tahoma"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542116" y="3213602"/>
            <a:ext cx="285752" cy="286978"/>
          </a:xfrm>
          <a:prstGeom prst="rect">
            <a:avLst/>
          </a:prstGeom>
          <a:noFill/>
        </p:spPr>
      </p:pic>
    </p:spTree>
    <p:extLst>
      <p:ext uri="{BB962C8B-B14F-4D97-AF65-F5344CB8AC3E}">
        <p14:creationId xmlns:p14="http://schemas.microsoft.com/office/powerpoint/2010/main" val="3810542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142984"/>
            <a:ext cx="7858180" cy="3662541"/>
          </a:xfrm>
          <a:prstGeom prst="rect">
            <a:avLst/>
          </a:prstGeom>
          <a:noFill/>
        </p:spPr>
        <p:txBody>
          <a:bodyPr wrap="square" rtlCol="0">
            <a:spAutoFit/>
          </a:bodyPr>
          <a:lstStyle/>
          <a:p>
            <a:r>
              <a:rPr lang="en-US" sz="1800" dirty="0" smtClean="0"/>
              <a:t>Feature Key Synchronization provides the capability to synchronize the following </a:t>
            </a:r>
            <a:r>
              <a:rPr lang="en-US" sz="1800" dirty="0" err="1" smtClean="0"/>
              <a:t>BroadWorks</a:t>
            </a:r>
            <a:r>
              <a:rPr lang="en-US" sz="1800" dirty="0" smtClean="0"/>
              <a:t> feature status with the IP phone.</a:t>
            </a:r>
          </a:p>
          <a:p>
            <a:endParaRPr lang="zh-CN" altLang="en-US" sz="1800" dirty="0" smtClean="0"/>
          </a:p>
          <a:p>
            <a:pPr lvl="0"/>
            <a:r>
              <a:rPr lang="en-US" sz="1800" dirty="0" smtClean="0"/>
              <a:t>Do Not Disturb</a:t>
            </a:r>
            <a:endParaRPr lang="zh-CN" altLang="en-US" sz="1800" dirty="0" smtClean="0"/>
          </a:p>
          <a:p>
            <a:pPr lvl="0"/>
            <a:r>
              <a:rPr lang="en-US" sz="1800" dirty="0" smtClean="0"/>
              <a:t>Call Forwarding Always (CFA)</a:t>
            </a:r>
            <a:endParaRPr lang="zh-CN" altLang="en-US" sz="1800" dirty="0" smtClean="0"/>
          </a:p>
          <a:p>
            <a:pPr lvl="0"/>
            <a:r>
              <a:rPr lang="en-US" sz="1800" dirty="0" smtClean="0"/>
              <a:t>Call Forwarding Busy (CFB)</a:t>
            </a:r>
            <a:endParaRPr lang="zh-CN" altLang="en-US" sz="1800" dirty="0" smtClean="0"/>
          </a:p>
          <a:p>
            <a:pPr lvl="0"/>
            <a:r>
              <a:rPr lang="en-US" sz="1800" dirty="0" smtClean="0"/>
              <a:t>Call Forwarding No Answer (CFNA)</a:t>
            </a:r>
            <a:endParaRPr lang="zh-CN" altLang="en-US" sz="1800" dirty="0" smtClean="0"/>
          </a:p>
          <a:p>
            <a:pPr lvl="0"/>
            <a:r>
              <a:rPr lang="en-US" sz="1800" dirty="0" smtClean="0"/>
              <a:t>ACD state</a:t>
            </a:r>
          </a:p>
          <a:p>
            <a:pPr lvl="0"/>
            <a:endParaRPr lang="en-US" altLang="zh-CN" sz="1800" dirty="0" smtClean="0"/>
          </a:p>
          <a:p>
            <a:pPr lvl="0"/>
            <a:endParaRPr lang="en-US" altLang="zh-CN" sz="1800" dirty="0" smtClean="0"/>
          </a:p>
          <a:p>
            <a:pPr lvl="0"/>
            <a:r>
              <a:rPr lang="en-US" altLang="zh-CN" sz="1800" dirty="0" smtClean="0"/>
              <a:t>This function is convenient for user to remote control phone function in server side .</a:t>
            </a:r>
            <a:endParaRPr lang="zh-CN" altLang="en-US" sz="1800" dirty="0" smtClean="0"/>
          </a:p>
          <a:p>
            <a:endParaRPr lang="zh-CN" altLang="en-US" dirty="0"/>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Feature Key Synchronization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a:xfrm>
            <a:off x="0" y="55563"/>
            <a:ext cx="5436096" cy="493712"/>
          </a:xfrm>
        </p:spPr>
        <p:txBody>
          <a:bodyPr>
            <a:normAutofit/>
          </a:bodyPr>
          <a:lstStyle/>
          <a:p>
            <a:pPr algn="l" eaLnBrk="1" hangingPunct="1"/>
            <a:r>
              <a:rPr lang="en-US" altLang="zh-CN" sz="2500" b="1" dirty="0" smtClean="0">
                <a:solidFill>
                  <a:schemeClr val="bg1"/>
                </a:solidFill>
                <a:latin typeface="Tahoma" pitchFamily="34" charset="0"/>
                <a:cs typeface="Tahoma" pitchFamily="34" charset="0"/>
              </a:rPr>
              <a:t>What is </a:t>
            </a:r>
            <a:r>
              <a:rPr lang="en-US" altLang="zh-CN" sz="2500" b="1" dirty="0" err="1" smtClean="0">
                <a:solidFill>
                  <a:schemeClr val="bg1"/>
                </a:solidFill>
                <a:latin typeface="Tahoma" pitchFamily="34" charset="0"/>
                <a:cs typeface="Tahoma" pitchFamily="34" charset="0"/>
              </a:rPr>
              <a:t>Broadworks</a:t>
            </a:r>
            <a:r>
              <a:rPr lang="en-US" altLang="zh-CN" sz="2500" b="1" dirty="0" smtClean="0">
                <a:solidFill>
                  <a:schemeClr val="bg1"/>
                </a:solidFill>
                <a:latin typeface="Tahoma" pitchFamily="34" charset="0"/>
                <a:cs typeface="Tahoma" pitchFamily="34" charset="0"/>
              </a:rPr>
              <a:t> </a:t>
            </a:r>
            <a:endParaRPr lang="en-US" altLang="zh-CN" sz="2500" b="1" dirty="0" smtClean="0">
              <a:solidFill>
                <a:schemeClr val="bg1"/>
              </a:solidFill>
              <a:latin typeface="Tahoma" pitchFamily="34" charset="0"/>
              <a:ea typeface="黑体" pitchFamily="2" charset="-122"/>
            </a:endParaRPr>
          </a:p>
        </p:txBody>
      </p:sp>
      <p:sp>
        <p:nvSpPr>
          <p:cNvPr id="4" name="TextBox 3"/>
          <p:cNvSpPr txBox="1"/>
          <p:nvPr/>
        </p:nvSpPr>
        <p:spPr>
          <a:xfrm>
            <a:off x="1071538" y="1428736"/>
            <a:ext cx="6643734" cy="2862322"/>
          </a:xfrm>
          <a:prstGeom prst="rect">
            <a:avLst/>
          </a:prstGeom>
          <a:noFill/>
        </p:spPr>
        <p:txBody>
          <a:bodyPr wrap="square" rtlCol="0">
            <a:spAutoFit/>
          </a:bodyPr>
          <a:lstStyle/>
          <a:p>
            <a:r>
              <a:rPr lang="en-US" altLang="zh-CN" sz="2000" b="1" dirty="0" err="1" smtClean="0"/>
              <a:t>Broadsoft</a:t>
            </a:r>
            <a:r>
              <a:rPr lang="en-US" altLang="zh-CN" sz="2000" b="1" dirty="0" smtClean="0"/>
              <a:t> has 3 product as :</a:t>
            </a:r>
          </a:p>
          <a:p>
            <a:r>
              <a:rPr lang="en-US" altLang="zh-CN" sz="2000" dirty="0" err="1" smtClean="0">
                <a:solidFill>
                  <a:srgbClr val="FF0000"/>
                </a:solidFill>
              </a:rPr>
              <a:t>BroadWorks</a:t>
            </a:r>
            <a:r>
              <a:rPr lang="en-US" altLang="zh-CN" sz="2000" dirty="0" smtClean="0"/>
              <a:t>/</a:t>
            </a:r>
            <a:r>
              <a:rPr lang="en-US" altLang="zh-CN" sz="2000" dirty="0" err="1" smtClean="0"/>
              <a:t>BroadCloud</a:t>
            </a:r>
            <a:r>
              <a:rPr lang="en-US" altLang="zh-CN" sz="2000" dirty="0" smtClean="0"/>
              <a:t>/</a:t>
            </a:r>
            <a:r>
              <a:rPr lang="en-US" altLang="zh-CN" sz="2000" dirty="0" err="1" smtClean="0"/>
              <a:t>BroadTouch</a:t>
            </a:r>
            <a:endParaRPr lang="en-US" altLang="zh-CN" sz="2000" dirty="0" smtClean="0"/>
          </a:p>
          <a:p>
            <a:endParaRPr lang="en-US" altLang="zh-CN" sz="2000" dirty="0"/>
          </a:p>
          <a:p>
            <a:endParaRPr lang="en-US" altLang="zh-CN" sz="2000" dirty="0" smtClean="0"/>
          </a:p>
          <a:p>
            <a:r>
              <a:rPr lang="en-US" altLang="zh-CN" sz="2000" dirty="0" err="1" smtClean="0"/>
              <a:t>BroadWorks</a:t>
            </a:r>
            <a:r>
              <a:rPr lang="en-US" altLang="zh-CN" sz="2000" dirty="0" smtClean="0"/>
              <a:t> is an integrated system of voice applications and servers for service providers. </a:t>
            </a:r>
          </a:p>
          <a:p>
            <a:r>
              <a:rPr lang="en-US" altLang="zh-CN" sz="2000" dirty="0" smtClean="0"/>
              <a:t>The system delivers a broad set of differentiated, value-added communication services . – ranging from media-oriented services to personal calling functions .</a:t>
            </a:r>
            <a:endParaRPr lang="zh-CN" alt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70000" lnSpcReduction="200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Configuring the Feature Key Synchronization on the IP Phone</a:t>
            </a:r>
          </a:p>
        </p:txBody>
      </p:sp>
      <p:pic>
        <p:nvPicPr>
          <p:cNvPr id="3" name="图片 2" descr="快照8.jpg"/>
          <p:cNvPicPr/>
          <p:nvPr/>
        </p:nvPicPr>
        <p:blipFill>
          <a:blip r:embed="rId3" cstate="print"/>
          <a:stretch>
            <a:fillRect/>
          </a:stretch>
        </p:blipFill>
        <p:spPr>
          <a:xfrm>
            <a:off x="857224" y="1857364"/>
            <a:ext cx="5715040" cy="2071702"/>
          </a:xfrm>
          <a:prstGeom prst="rect">
            <a:avLst/>
          </a:prstGeom>
          <a:ln>
            <a:solidFill>
              <a:schemeClr val="tx1"/>
            </a:solidFill>
          </a:ln>
        </p:spPr>
      </p:pic>
      <p:sp>
        <p:nvSpPr>
          <p:cNvPr id="4" name="TextBox 3"/>
          <p:cNvSpPr txBox="1"/>
          <p:nvPr/>
        </p:nvSpPr>
        <p:spPr>
          <a:xfrm>
            <a:off x="785786" y="1285860"/>
            <a:ext cx="6667210" cy="338554"/>
          </a:xfrm>
          <a:prstGeom prst="rect">
            <a:avLst/>
          </a:prstGeom>
          <a:noFill/>
        </p:spPr>
        <p:txBody>
          <a:bodyPr wrap="none" rtlCol="0">
            <a:spAutoFit/>
          </a:bodyPr>
          <a:lstStyle/>
          <a:p>
            <a:r>
              <a:rPr lang="en-US" altLang="zh-CN" dirty="0" smtClean="0"/>
              <a:t>Browser to </a:t>
            </a:r>
            <a:r>
              <a:rPr lang="en-US" b="1" dirty="0" err="1" smtClean="0"/>
              <a:t>Phone</a:t>
            </a:r>
            <a:r>
              <a:rPr lang="en-US" b="1" dirty="0" err="1" smtClean="0">
                <a:sym typeface="Wingdings" pitchFamily="2" charset="2"/>
              </a:rPr>
              <a:t></a:t>
            </a:r>
            <a:r>
              <a:rPr lang="en-US" b="1" dirty="0" err="1" smtClean="0"/>
              <a:t>Features</a:t>
            </a:r>
            <a:r>
              <a:rPr lang="en-US" b="1" dirty="0" smtClean="0"/>
              <a:t> </a:t>
            </a:r>
            <a:r>
              <a:rPr lang="en-US" altLang="zh-CN" dirty="0" smtClean="0"/>
              <a:t>,enabled </a:t>
            </a:r>
            <a:r>
              <a:rPr lang="en-US" dirty="0" smtClean="0"/>
              <a:t>Feature Key </a:t>
            </a:r>
            <a:r>
              <a:rPr lang="en-US" dirty="0" err="1" smtClean="0"/>
              <a:t>Synchronisation</a:t>
            </a:r>
            <a:r>
              <a:rPr lang="en-US" b="1" dirty="0" smtClean="0"/>
              <a:t> </a:t>
            </a:r>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5"/>
          <p:cNvSpPr>
            <a:spLocks noChangeArrowheads="1"/>
          </p:cNvSpPr>
          <p:nvPr/>
        </p:nvSpPr>
        <p:spPr bwMode="auto">
          <a:xfrm>
            <a:off x="1928794" y="2571744"/>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solidFill>
                  <a:prstClr val="black"/>
                </a:solidFill>
                <a:latin typeface="Tahoma" pitchFamily="34" charset="0"/>
                <a:ea typeface="Tahoma" pitchFamily="34" charset="0"/>
                <a:cs typeface="Tahoma" pitchFamily="34" charset="0"/>
              </a:rPr>
              <a:t>  </a:t>
            </a:r>
            <a:r>
              <a:rPr lang="en-US" altLang="zh-CN" sz="3200" b="1" dirty="0" smtClean="0">
                <a:solidFill>
                  <a:prstClr val="black"/>
                </a:solidFill>
                <a:latin typeface="Tahoma" pitchFamily="34" charset="0"/>
                <a:ea typeface="Tahoma" pitchFamily="34" charset="0"/>
                <a:cs typeface="Tahoma" pitchFamily="34" charset="0"/>
              </a:rPr>
              <a:t>Shared Call </a:t>
            </a:r>
            <a:r>
              <a:rPr lang="en-US" altLang="zh-CN" sz="3200" b="1" dirty="0" err="1" smtClean="0">
                <a:solidFill>
                  <a:prstClr val="black"/>
                </a:solidFill>
                <a:latin typeface="Tahoma" pitchFamily="34" charset="0"/>
                <a:ea typeface="Tahoma" pitchFamily="34" charset="0"/>
                <a:cs typeface="Tahoma" pitchFamily="34" charset="0"/>
              </a:rPr>
              <a:t>Apperance</a:t>
            </a:r>
            <a:r>
              <a:rPr lang="en-US" altLang="zh-CN" sz="3200" b="1" dirty="0" smtClean="0">
                <a:solidFill>
                  <a:prstClr val="black"/>
                </a:solidFill>
                <a:latin typeface="Tahoma" pitchFamily="34" charset="0"/>
                <a:ea typeface="Tahoma" pitchFamily="34" charset="0"/>
                <a:cs typeface="Tahoma" pitchFamily="34" charset="0"/>
              </a:rPr>
              <a:t>(SCA)</a:t>
            </a:r>
            <a:endParaRPr lang="en-US" altLang="zh-CN" sz="3200" b="1" dirty="0">
              <a:solidFill>
                <a:prstClr val="black"/>
              </a:solidFill>
              <a:latin typeface="Tahoma"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691680" y="2708920"/>
            <a:ext cx="285752" cy="286978"/>
          </a:xfrm>
          <a:prstGeom prst="rect">
            <a:avLst/>
          </a:prstGeom>
          <a:noFill/>
        </p:spPr>
      </p:pic>
    </p:spTree>
    <p:extLst>
      <p:ext uri="{BB962C8B-B14F-4D97-AF65-F5344CB8AC3E}">
        <p14:creationId xmlns:p14="http://schemas.microsoft.com/office/powerpoint/2010/main" val="2463565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714488"/>
            <a:ext cx="7786742" cy="3262432"/>
          </a:xfrm>
          <a:prstGeom prst="rect">
            <a:avLst/>
          </a:prstGeom>
          <a:noFill/>
        </p:spPr>
        <p:txBody>
          <a:bodyPr wrap="square" rtlCol="0">
            <a:spAutoFit/>
          </a:bodyPr>
          <a:lstStyle/>
          <a:p>
            <a:r>
              <a:rPr lang="en-US" sz="1800" dirty="0" smtClean="0"/>
              <a:t>The Shared Call Appearance (SCA) feature allows the administrator to assign an extension to multiple phones. Any of the phones can be used to make or receive calls. </a:t>
            </a:r>
          </a:p>
          <a:p>
            <a:endParaRPr lang="en-US" sz="1800" dirty="0" smtClean="0">
              <a:solidFill>
                <a:srgbClr val="FF0000"/>
              </a:solidFill>
            </a:endParaRPr>
          </a:p>
          <a:p>
            <a:r>
              <a:rPr lang="en-US" sz="1800" dirty="0" smtClean="0">
                <a:solidFill>
                  <a:srgbClr val="FF0000"/>
                </a:solidFill>
              </a:rPr>
              <a:t>A call that is active on one phone will be presented visually to phones that share the call appearance</a:t>
            </a:r>
            <a:r>
              <a:rPr lang="en-US" altLang="zh-CN" sz="1800" dirty="0" smtClean="0">
                <a:solidFill>
                  <a:srgbClr val="FF0000"/>
                </a:solidFill>
              </a:rPr>
              <a:t>, and some special operations can be done according the state .</a:t>
            </a:r>
            <a:endParaRPr lang="zh-CN" altLang="en-US" sz="1800" dirty="0" smtClean="0">
              <a:solidFill>
                <a:srgbClr val="FF0000"/>
              </a:solidFill>
            </a:endParaRPr>
          </a:p>
          <a:p>
            <a:endParaRPr lang="en-US" dirty="0" smtClean="0"/>
          </a:p>
          <a:p>
            <a:endParaRPr lang="en-US" dirty="0" smtClean="0"/>
          </a:p>
          <a:p>
            <a:endParaRPr lang="en-US" dirty="0" smtClean="0"/>
          </a:p>
          <a:p>
            <a:endParaRPr lang="en-US" dirty="0" smtClean="0"/>
          </a:p>
          <a:p>
            <a:endParaRPr lang="en-US" dirty="0" smtClean="0"/>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fontAlgn="auto">
              <a:spcAft>
                <a:spcPts val="0"/>
              </a:spcAft>
            </a:pPr>
            <a:r>
              <a:rPr lang="en-US" altLang="zh-CN" sz="2500" b="1" dirty="0" smtClean="0">
                <a:solidFill>
                  <a:schemeClr val="bg1"/>
                </a:solidFill>
                <a:latin typeface="Tahoma" pitchFamily="34" charset="0"/>
                <a:ea typeface="+mj-ea"/>
                <a:cs typeface="Tahoma" pitchFamily="34" charset="0"/>
              </a:rPr>
              <a:t>Share Call </a:t>
            </a:r>
            <a:r>
              <a:rPr lang="en-US" altLang="zh-CN" sz="2500" b="1" dirty="0" err="1" smtClean="0">
                <a:solidFill>
                  <a:schemeClr val="bg1"/>
                </a:solidFill>
                <a:latin typeface="Tahoma" pitchFamily="34" charset="0"/>
                <a:ea typeface="+mj-ea"/>
                <a:cs typeface="Tahoma" pitchFamily="34" charset="0"/>
              </a:rPr>
              <a:t>Apperance</a:t>
            </a:r>
            <a:endParaRPr lang="en-US" altLang="zh-CN" sz="2500" b="1" dirty="0" smtClean="0">
              <a:solidFill>
                <a:schemeClr val="bg1"/>
              </a:solidFill>
              <a:latin typeface="Tahoma" pitchFamily="34" charset="0"/>
              <a:ea typeface="+mj-ea"/>
              <a:cs typeface="Tahoma" pitchFamily="34" charset="0"/>
            </a:endParaRPr>
          </a:p>
        </p:txBody>
      </p:sp>
      <p:sp>
        <p:nvSpPr>
          <p:cNvPr id="4" name="TextBox 3"/>
          <p:cNvSpPr txBox="1"/>
          <p:nvPr/>
        </p:nvSpPr>
        <p:spPr>
          <a:xfrm>
            <a:off x="785787" y="4286256"/>
            <a:ext cx="7500990" cy="892552"/>
          </a:xfrm>
          <a:prstGeom prst="rect">
            <a:avLst/>
          </a:prstGeom>
          <a:noFill/>
        </p:spPr>
        <p:txBody>
          <a:bodyPr wrap="square" rtlCol="0">
            <a:spAutoFit/>
          </a:bodyPr>
          <a:lstStyle/>
          <a:p>
            <a:r>
              <a:rPr lang="en-US" altLang="zh-CN" sz="1800" u="sng" dirty="0" smtClean="0">
                <a:solidFill>
                  <a:srgbClr val="FF0000"/>
                </a:solidFill>
              </a:rPr>
              <a:t>A  SCA group contains one primary account and multi-alternative accounts(same features but different in configuration on phone ) .</a:t>
            </a:r>
          </a:p>
          <a:p>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fontAlgn="auto">
              <a:spcAft>
                <a:spcPts val="0"/>
              </a:spcAft>
            </a:pPr>
            <a:r>
              <a:rPr lang="en-US" altLang="zh-CN" sz="2500" b="1" dirty="0" smtClean="0">
                <a:solidFill>
                  <a:schemeClr val="bg1"/>
                </a:solidFill>
                <a:latin typeface="Tahoma" pitchFamily="34" charset="0"/>
                <a:ea typeface="+mj-ea"/>
                <a:cs typeface="Tahoma" pitchFamily="34" charset="0"/>
              </a:rPr>
              <a:t>Share Call </a:t>
            </a:r>
            <a:r>
              <a:rPr lang="en-US" altLang="zh-CN" sz="2500" b="1" dirty="0" err="1" smtClean="0">
                <a:solidFill>
                  <a:schemeClr val="bg1"/>
                </a:solidFill>
                <a:latin typeface="Tahoma" pitchFamily="34" charset="0"/>
                <a:ea typeface="+mj-ea"/>
                <a:cs typeface="Tahoma" pitchFamily="34" charset="0"/>
              </a:rPr>
              <a:t>Apperance</a:t>
            </a:r>
            <a:endParaRPr lang="en-US" altLang="zh-CN" sz="2500" b="1" dirty="0" smtClean="0">
              <a:solidFill>
                <a:schemeClr val="bg1"/>
              </a:solidFill>
              <a:latin typeface="Tahoma" pitchFamily="34" charset="0"/>
              <a:ea typeface="+mj-ea"/>
              <a:cs typeface="Tahoma" pitchFamily="34" charset="0"/>
            </a:endParaRPr>
          </a:p>
        </p:txBody>
      </p:sp>
      <p:sp>
        <p:nvSpPr>
          <p:cNvPr id="6" name="TextBox 5"/>
          <p:cNvSpPr txBox="1"/>
          <p:nvPr/>
        </p:nvSpPr>
        <p:spPr>
          <a:xfrm>
            <a:off x="751831" y="5643578"/>
            <a:ext cx="184731" cy="338554"/>
          </a:xfrm>
          <a:prstGeom prst="rect">
            <a:avLst/>
          </a:prstGeom>
          <a:noFill/>
        </p:spPr>
        <p:txBody>
          <a:bodyPr wrap="none" rtlCol="0">
            <a:spAutoFit/>
          </a:bodyPr>
          <a:lstStyle/>
          <a:p>
            <a:endParaRPr lang="zh-CN" altLang="en-US" dirty="0"/>
          </a:p>
        </p:txBody>
      </p:sp>
      <p:pic>
        <p:nvPicPr>
          <p:cNvPr id="1037" name="Picture 13"/>
          <p:cNvPicPr>
            <a:picLocks noChangeAspect="1" noChangeArrowheads="1"/>
          </p:cNvPicPr>
          <p:nvPr/>
        </p:nvPicPr>
        <p:blipFill>
          <a:blip r:embed="rId3" cstate="print"/>
          <a:srcRect/>
          <a:stretch>
            <a:fillRect/>
          </a:stretch>
        </p:blipFill>
        <p:spPr bwMode="auto">
          <a:xfrm>
            <a:off x="857224" y="2643182"/>
            <a:ext cx="4786346" cy="2792801"/>
          </a:xfrm>
          <a:prstGeom prst="rect">
            <a:avLst/>
          </a:prstGeom>
          <a:noFill/>
          <a:ln w="9525">
            <a:noFill/>
            <a:miter lim="800000"/>
            <a:headEnd/>
            <a:tailEnd/>
          </a:ln>
          <a:effectLst/>
        </p:spPr>
      </p:pic>
      <p:sp>
        <p:nvSpPr>
          <p:cNvPr id="7" name="TextBox 6"/>
          <p:cNvSpPr txBox="1"/>
          <p:nvPr/>
        </p:nvSpPr>
        <p:spPr>
          <a:xfrm>
            <a:off x="357158" y="1071546"/>
            <a:ext cx="8429652" cy="1569660"/>
          </a:xfrm>
          <a:prstGeom prst="rect">
            <a:avLst/>
          </a:prstGeom>
          <a:noFill/>
        </p:spPr>
        <p:txBody>
          <a:bodyPr wrap="square" rtlCol="0">
            <a:spAutoFit/>
          </a:bodyPr>
          <a:lstStyle/>
          <a:p>
            <a:r>
              <a:rPr lang="en-US" b="1" dirty="0" smtClean="0"/>
              <a:t>This feature is very useful in the similar scenario like boss and secretary :</a:t>
            </a:r>
          </a:p>
          <a:p>
            <a:r>
              <a:rPr lang="en-US" dirty="0" smtClean="0"/>
              <a:t>The secretary can share the boss's extension on her phone. When there is an incoming call to the extension of the boss, both the phones of the boss and the secretary will ring simultaneously. Either the boss or the secretary can answer the call. This call state can be shared and also some special operation can be done according the state indication </a:t>
            </a:r>
            <a:r>
              <a:rPr lang="en-US" altLang="zh-CN" dirty="0" smtClean="0"/>
              <a:t>.</a:t>
            </a:r>
            <a:endParaRPr lang="zh-CN" altLang="en-US" dirty="0" smtClean="0"/>
          </a:p>
          <a:p>
            <a:endParaRPr lang="zh-CN" altLang="en-US" dirty="0"/>
          </a:p>
        </p:txBody>
      </p:sp>
      <p:sp>
        <p:nvSpPr>
          <p:cNvPr id="8" name="TextBox 7"/>
          <p:cNvSpPr txBox="1"/>
          <p:nvPr/>
        </p:nvSpPr>
        <p:spPr>
          <a:xfrm>
            <a:off x="785786" y="5572140"/>
            <a:ext cx="6858048" cy="646331"/>
          </a:xfrm>
          <a:prstGeom prst="rect">
            <a:avLst/>
          </a:prstGeom>
          <a:noFill/>
        </p:spPr>
        <p:txBody>
          <a:bodyPr wrap="square" rtlCol="0">
            <a:spAutoFit/>
          </a:bodyPr>
          <a:lstStyle/>
          <a:p>
            <a:r>
              <a:rPr lang="en-US" sz="1800" dirty="0" smtClean="0"/>
              <a:t>A primary account(Party A</a:t>
            </a:r>
            <a:r>
              <a:rPr lang="en-US" altLang="zh-CN" sz="1800" dirty="0" smtClean="0"/>
              <a:t>:Boss</a:t>
            </a:r>
            <a:r>
              <a:rPr lang="en-US" sz="1800" dirty="0" smtClean="0"/>
              <a:t>) on the IP phone and the alternate accounts(Party B</a:t>
            </a:r>
            <a:r>
              <a:rPr lang="en-US" altLang="zh-CN" sz="1800" dirty="0" smtClean="0"/>
              <a:t>: secretary</a:t>
            </a:r>
            <a:r>
              <a:rPr lang="en-US" sz="1800" dirty="0" smtClean="0"/>
              <a:t>) on the other IP phones.</a:t>
            </a:r>
            <a:endParaRPr lang="zh-CN" altLang="en-US"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1643050"/>
            <a:ext cx="184731" cy="338554"/>
          </a:xfrm>
          <a:prstGeom prst="rect">
            <a:avLst/>
          </a:prstGeom>
          <a:noFill/>
        </p:spPr>
        <p:txBody>
          <a:bodyPr wrap="none" rtlCol="0">
            <a:spAutoFit/>
          </a:bodyPr>
          <a:lstStyle/>
          <a:p>
            <a:endParaRPr lang="zh-CN" altLang="en-US" dirty="0"/>
          </a:p>
        </p:txBody>
      </p:sp>
      <p:sp>
        <p:nvSpPr>
          <p:cNvPr id="3" name="TextBox 2"/>
          <p:cNvSpPr txBox="1"/>
          <p:nvPr/>
        </p:nvSpPr>
        <p:spPr>
          <a:xfrm>
            <a:off x="714348" y="1000108"/>
            <a:ext cx="7786742" cy="1569660"/>
          </a:xfrm>
          <a:prstGeom prst="rect">
            <a:avLst/>
          </a:prstGeom>
          <a:noFill/>
        </p:spPr>
        <p:txBody>
          <a:bodyPr wrap="square" rtlCol="0">
            <a:spAutoFit/>
          </a:bodyPr>
          <a:lstStyle/>
          <a:p>
            <a:pPr lvl="0"/>
            <a:r>
              <a:rPr lang="en-US" dirty="0" smtClean="0"/>
              <a:t>Browser to </a:t>
            </a:r>
            <a:r>
              <a:rPr lang="en-US" b="1" dirty="0" smtClean="0"/>
              <a:t>Profile</a:t>
            </a:r>
            <a:r>
              <a:rPr lang="en-US" dirty="0" smtClean="0"/>
              <a:t>-&gt;</a:t>
            </a:r>
            <a:r>
              <a:rPr lang="en-US" b="1" dirty="0" smtClean="0"/>
              <a:t>Users</a:t>
            </a:r>
            <a:r>
              <a:rPr lang="en-US" dirty="0" smtClean="0"/>
              <a:t>-&gt;</a:t>
            </a:r>
            <a:r>
              <a:rPr lang="en-US" b="1" dirty="0" smtClean="0"/>
              <a:t>Search </a:t>
            </a:r>
            <a:r>
              <a:rPr lang="en-US" dirty="0" smtClean="0"/>
              <a:t>to display all the existing users. Click on </a:t>
            </a:r>
            <a:r>
              <a:rPr lang="en-US" b="1" dirty="0" smtClean="0"/>
              <a:t>Call Control</a:t>
            </a:r>
            <a:r>
              <a:rPr lang="en-US" dirty="0" smtClean="0"/>
              <a:t>-&gt; </a:t>
            </a:r>
            <a:r>
              <a:rPr lang="en-US" b="1" dirty="0" smtClean="0"/>
              <a:t>Shared Call Appearance</a:t>
            </a:r>
            <a:r>
              <a:rPr lang="en-US" dirty="0" smtClean="0"/>
              <a:t>. Set the SCA parameters as  follow ,then Click on </a:t>
            </a:r>
            <a:r>
              <a:rPr lang="en-US" b="1" dirty="0" smtClean="0"/>
              <a:t>Add </a:t>
            </a:r>
            <a:r>
              <a:rPr lang="en-US" dirty="0" smtClean="0"/>
              <a:t>to add alternate accounts to this user. </a:t>
            </a:r>
            <a:endParaRPr lang="zh-CN" altLang="en-US" dirty="0" smtClean="0"/>
          </a:p>
          <a:p>
            <a:r>
              <a:rPr lang="en-US" dirty="0" smtClean="0"/>
              <a:t/>
            </a:r>
            <a:br>
              <a:rPr lang="en-US" dirty="0" smtClean="0"/>
            </a:br>
            <a:endParaRPr lang="zh-CN" altLang="en-US" dirty="0" smtClean="0"/>
          </a:p>
          <a:p>
            <a:endParaRPr lang="zh-CN" altLang="en-US" dirty="0"/>
          </a:p>
        </p:txBody>
      </p:sp>
      <p:pic>
        <p:nvPicPr>
          <p:cNvPr id="43010" name="Picture 2"/>
          <p:cNvPicPr>
            <a:picLocks noChangeAspect="1" noChangeArrowheads="1"/>
          </p:cNvPicPr>
          <p:nvPr/>
        </p:nvPicPr>
        <p:blipFill>
          <a:blip r:embed="rId3" cstate="print"/>
          <a:srcRect/>
          <a:stretch>
            <a:fillRect/>
          </a:stretch>
        </p:blipFill>
        <p:spPr bwMode="auto">
          <a:xfrm>
            <a:off x="928662" y="2143116"/>
            <a:ext cx="6191250" cy="3581400"/>
          </a:xfrm>
          <a:prstGeom prst="rect">
            <a:avLst/>
          </a:prstGeom>
          <a:noFill/>
          <a:ln w="9525">
            <a:noFill/>
            <a:miter lim="800000"/>
            <a:headEnd/>
            <a:tailEnd/>
          </a:ln>
          <a:effectLst/>
        </p:spPr>
      </p:pic>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fontAlgn="auto">
              <a:spcAft>
                <a:spcPts val="0"/>
              </a:spcAft>
            </a:pPr>
            <a:r>
              <a:rPr lang="en-US" altLang="zh-CN" sz="2500" b="1" dirty="0" smtClean="0">
                <a:solidFill>
                  <a:schemeClr val="bg1"/>
                </a:solidFill>
                <a:latin typeface="Tahoma" pitchFamily="34" charset="0"/>
                <a:ea typeface="+mj-ea"/>
                <a:cs typeface="Tahoma" pitchFamily="34" charset="0"/>
              </a:rPr>
              <a:t>Configuring the </a:t>
            </a:r>
            <a:r>
              <a:rPr lang="en-US" altLang="zh-CN" sz="2500" b="1" dirty="0" err="1" smtClean="0">
                <a:solidFill>
                  <a:schemeClr val="bg1"/>
                </a:solidFill>
                <a:latin typeface="Tahoma" pitchFamily="34" charset="0"/>
                <a:ea typeface="+mj-ea"/>
                <a:cs typeface="Tahoma" pitchFamily="34" charset="0"/>
              </a:rPr>
              <a:t>BroadWorks</a:t>
            </a:r>
            <a:r>
              <a:rPr lang="en-US" altLang="zh-CN" sz="2500" b="1" dirty="0" smtClean="0">
                <a:solidFill>
                  <a:schemeClr val="bg1"/>
                </a:solidFill>
                <a:latin typeface="Tahoma" pitchFamily="34" charset="0"/>
                <a:ea typeface="+mj-ea"/>
                <a:cs typeface="Tahoma" pitchFamily="34" charset="0"/>
              </a:rPr>
              <a:t> Server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928670"/>
            <a:ext cx="7572428" cy="1077218"/>
          </a:xfrm>
          <a:prstGeom prst="rect">
            <a:avLst/>
          </a:prstGeom>
          <a:noFill/>
        </p:spPr>
        <p:txBody>
          <a:bodyPr wrap="square" rtlCol="0">
            <a:spAutoFit/>
          </a:bodyPr>
          <a:lstStyle/>
          <a:p>
            <a:pPr lvl="0"/>
            <a:r>
              <a:rPr lang="en-US" dirty="0" smtClean="0"/>
              <a:t>Select the desired device profile name (e.g. yealinkT28_1) from the pull-down list    of </a:t>
            </a:r>
            <a:r>
              <a:rPr lang="en-US" b="1" dirty="0" smtClean="0"/>
              <a:t>Identity/Device Profile Name</a:t>
            </a:r>
            <a:r>
              <a:rPr lang="en-US" dirty="0" smtClean="0"/>
              <a:t>. Enter the alternative extension (e.g. 2413333607_1) in the </a:t>
            </a:r>
            <a:r>
              <a:rPr lang="en-US" b="1" dirty="0" smtClean="0"/>
              <a:t>*Line/Port </a:t>
            </a:r>
            <a:r>
              <a:rPr lang="en-US" dirty="0" smtClean="0"/>
              <a:t>field.</a:t>
            </a:r>
            <a:endParaRPr lang="zh-CN" altLang="en-US" dirty="0" smtClean="0"/>
          </a:p>
          <a:p>
            <a:endParaRPr lang="zh-CN" altLang="en-US" dirty="0"/>
          </a:p>
        </p:txBody>
      </p:sp>
      <p:pic>
        <p:nvPicPr>
          <p:cNvPr id="3" name="图片 2" descr="快照14.jpg"/>
          <p:cNvPicPr/>
          <p:nvPr/>
        </p:nvPicPr>
        <p:blipFill>
          <a:blip r:embed="rId3" cstate="print"/>
          <a:stretch>
            <a:fillRect/>
          </a:stretch>
        </p:blipFill>
        <p:spPr>
          <a:xfrm>
            <a:off x="785786" y="1928802"/>
            <a:ext cx="6786610" cy="3571900"/>
          </a:xfrm>
          <a:prstGeom prst="rect">
            <a:avLst/>
          </a:prstGeom>
          <a:ln>
            <a:solidFill>
              <a:schemeClr val="tx1"/>
            </a:solidFill>
          </a:ln>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fontAlgn="auto">
              <a:spcAft>
                <a:spcPts val="0"/>
              </a:spcAft>
            </a:pPr>
            <a:r>
              <a:rPr lang="en-US" altLang="zh-CN" sz="2500" b="1" dirty="0" smtClean="0">
                <a:solidFill>
                  <a:schemeClr val="bg1"/>
                </a:solidFill>
                <a:latin typeface="Tahoma" pitchFamily="34" charset="0"/>
                <a:ea typeface="+mj-ea"/>
                <a:cs typeface="Tahoma" pitchFamily="34" charset="0"/>
              </a:rPr>
              <a:t>Configuring the </a:t>
            </a:r>
            <a:r>
              <a:rPr lang="en-US" altLang="zh-CN" sz="2500" b="1" dirty="0" err="1" smtClean="0">
                <a:solidFill>
                  <a:schemeClr val="bg1"/>
                </a:solidFill>
                <a:latin typeface="Tahoma" pitchFamily="34" charset="0"/>
                <a:ea typeface="+mj-ea"/>
                <a:cs typeface="Tahoma" pitchFamily="34" charset="0"/>
              </a:rPr>
              <a:t>BroadWorks</a:t>
            </a:r>
            <a:r>
              <a:rPr lang="en-US" altLang="zh-CN" sz="2500" b="1" dirty="0" smtClean="0">
                <a:solidFill>
                  <a:schemeClr val="bg1"/>
                </a:solidFill>
                <a:latin typeface="Tahoma" pitchFamily="34" charset="0"/>
                <a:ea typeface="+mj-ea"/>
                <a:cs typeface="Tahoma" pitchFamily="34" charset="0"/>
              </a:rPr>
              <a:t> Server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10" y="1142984"/>
            <a:ext cx="7215238" cy="1323439"/>
          </a:xfrm>
          <a:prstGeom prst="rect">
            <a:avLst/>
          </a:prstGeom>
          <a:noFill/>
        </p:spPr>
        <p:txBody>
          <a:bodyPr wrap="square" rtlCol="0">
            <a:spAutoFit/>
          </a:bodyPr>
          <a:lstStyle/>
          <a:p>
            <a:r>
              <a:rPr lang="en-US" b="1" dirty="0" smtClean="0"/>
              <a:t>To configure the primary account settings on the phone A via web user interface:</a:t>
            </a:r>
          </a:p>
          <a:p>
            <a:endParaRPr lang="zh-CN" altLang="en-US" dirty="0" smtClean="0"/>
          </a:p>
          <a:p>
            <a:pPr lvl="0"/>
            <a:r>
              <a:rPr lang="en-US" dirty="0" smtClean="0"/>
              <a:t>Browser to </a:t>
            </a:r>
            <a:r>
              <a:rPr lang="en-US" b="1" dirty="0" err="1" smtClean="0"/>
              <a:t>Account</a:t>
            </a:r>
            <a:r>
              <a:rPr lang="en-US" b="1" dirty="0" err="1" smtClean="0">
                <a:sym typeface="Wingdings" pitchFamily="2" charset="2"/>
              </a:rPr>
              <a:t>Basic</a:t>
            </a:r>
            <a:r>
              <a:rPr lang="en-US" b="1" dirty="0" smtClean="0">
                <a:sym typeface="Wingdings" pitchFamily="2" charset="2"/>
              </a:rPr>
              <a:t> </a:t>
            </a:r>
            <a:r>
              <a:rPr lang="en-US" dirty="0" smtClean="0">
                <a:sym typeface="Wingdings" pitchFamily="2" charset="2"/>
              </a:rPr>
              <a:t>,</a:t>
            </a:r>
            <a:r>
              <a:rPr lang="en-US" dirty="0" smtClean="0"/>
              <a:t>Register the primary account 2413333607.</a:t>
            </a:r>
            <a:endParaRPr lang="zh-CN" altLang="en-US" dirty="0" smtClean="0"/>
          </a:p>
          <a:p>
            <a:endParaRPr lang="zh-CN" altLang="en-US" dirty="0"/>
          </a:p>
        </p:txBody>
      </p:sp>
      <p:pic>
        <p:nvPicPr>
          <p:cNvPr id="7" name="图片 6" descr="快照8.jpg"/>
          <p:cNvPicPr/>
          <p:nvPr/>
        </p:nvPicPr>
        <p:blipFill>
          <a:blip r:embed="rId3" cstate="print"/>
          <a:stretch>
            <a:fillRect/>
          </a:stretch>
        </p:blipFill>
        <p:spPr>
          <a:xfrm>
            <a:off x="714348" y="2357430"/>
            <a:ext cx="5286412" cy="2357454"/>
          </a:xfrm>
          <a:prstGeom prst="rect">
            <a:avLst/>
          </a:prstGeom>
          <a:ln>
            <a:solidFill>
              <a:schemeClr val="tx1"/>
            </a:solidFill>
          </a:ln>
        </p:spPr>
      </p:pic>
      <p:pic>
        <p:nvPicPr>
          <p:cNvPr id="8" name="图片 7" descr="快照10.jpg"/>
          <p:cNvPicPr/>
          <p:nvPr/>
        </p:nvPicPr>
        <p:blipFill>
          <a:blip r:embed="rId4" cstate="print"/>
          <a:stretch>
            <a:fillRect/>
          </a:stretch>
        </p:blipFill>
        <p:spPr>
          <a:xfrm>
            <a:off x="857224" y="5286388"/>
            <a:ext cx="4788000" cy="1079212"/>
          </a:xfrm>
          <a:prstGeom prst="rect">
            <a:avLst/>
          </a:prstGeom>
          <a:ln>
            <a:solidFill>
              <a:schemeClr val="tx1"/>
            </a:solidFill>
          </a:ln>
        </p:spPr>
      </p:pic>
      <p:sp>
        <p:nvSpPr>
          <p:cNvPr id="9" name="TextBox 8"/>
          <p:cNvSpPr txBox="1"/>
          <p:nvPr/>
        </p:nvSpPr>
        <p:spPr>
          <a:xfrm>
            <a:off x="857224" y="4786322"/>
            <a:ext cx="1778051" cy="338554"/>
          </a:xfrm>
          <a:prstGeom prst="rect">
            <a:avLst/>
          </a:prstGeom>
          <a:noFill/>
        </p:spPr>
        <p:txBody>
          <a:bodyPr wrap="none" rtlCol="0">
            <a:spAutoFit/>
          </a:bodyPr>
          <a:lstStyle/>
          <a:p>
            <a:r>
              <a:rPr lang="en-US" altLang="zh-CN" dirty="0" smtClean="0"/>
              <a:t>Click </a:t>
            </a:r>
            <a:r>
              <a:rPr lang="en-US" altLang="zh-CN" b="1" dirty="0" smtClean="0"/>
              <a:t>Advanced</a:t>
            </a:r>
            <a:r>
              <a:rPr lang="en-US" altLang="zh-CN" dirty="0" smtClean="0"/>
              <a:t> .</a:t>
            </a:r>
            <a:endParaRPr lang="zh-CN" altLang="en-US" dirty="0"/>
          </a:p>
        </p:txBody>
      </p:sp>
      <p:sp>
        <p:nvSpPr>
          <p:cNvPr id="10"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fontAlgn="auto">
              <a:spcAft>
                <a:spcPts val="0"/>
              </a:spcAft>
            </a:pPr>
            <a:r>
              <a:rPr lang="en-US" altLang="zh-CN" sz="2500" b="1" dirty="0" smtClean="0">
                <a:solidFill>
                  <a:schemeClr val="bg1"/>
                </a:solidFill>
                <a:latin typeface="Tahoma" pitchFamily="34" charset="0"/>
                <a:ea typeface="+mj-ea"/>
                <a:cs typeface="Tahoma" pitchFamily="34" charset="0"/>
              </a:rPr>
              <a:t>Configuring SCA on Yealink phone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071546"/>
            <a:ext cx="7643866" cy="830997"/>
          </a:xfrm>
          <a:prstGeom prst="rect">
            <a:avLst/>
          </a:prstGeom>
          <a:noFill/>
        </p:spPr>
        <p:txBody>
          <a:bodyPr wrap="square" rtlCol="0">
            <a:spAutoFit/>
          </a:bodyPr>
          <a:lstStyle/>
          <a:p>
            <a:r>
              <a:rPr lang="en-US" dirty="0" smtClean="0"/>
              <a:t>Browser to </a:t>
            </a:r>
            <a:r>
              <a:rPr lang="en-US" b="1" dirty="0" err="1" smtClean="0"/>
              <a:t>Phone</a:t>
            </a:r>
            <a:r>
              <a:rPr lang="en-US" b="1" dirty="0" err="1" smtClean="0">
                <a:sym typeface="Wingdings" pitchFamily="2" charset="2"/>
              </a:rPr>
              <a:t>DSS</a:t>
            </a:r>
            <a:r>
              <a:rPr lang="en-US" b="1" dirty="0" smtClean="0">
                <a:sym typeface="Wingdings" pitchFamily="2" charset="2"/>
              </a:rPr>
              <a:t> Keys </a:t>
            </a:r>
            <a:r>
              <a:rPr lang="en-US" dirty="0" smtClean="0">
                <a:sym typeface="Wingdings" pitchFamily="2" charset="2"/>
              </a:rPr>
              <a:t>.</a:t>
            </a:r>
            <a:r>
              <a:rPr lang="en-US" altLang="zh-CN" dirty="0" smtClean="0">
                <a:sym typeface="Wingdings" pitchFamily="2" charset="2"/>
              </a:rPr>
              <a:t>C</a:t>
            </a:r>
            <a:r>
              <a:rPr lang="en-US" dirty="0" smtClean="0">
                <a:sym typeface="Wingdings" pitchFamily="2" charset="2"/>
              </a:rPr>
              <a:t>onfigure </a:t>
            </a:r>
            <a:r>
              <a:rPr lang="en-US" dirty="0" smtClean="0"/>
              <a:t> Share Line/Public Hold/Private Hold either in Memory Key or Line Key. </a:t>
            </a:r>
            <a:endParaRPr lang="zh-CN" altLang="en-US" dirty="0" smtClean="0"/>
          </a:p>
          <a:p>
            <a:endParaRPr lang="zh-CN" altLang="en-US" dirty="0"/>
          </a:p>
        </p:txBody>
      </p:sp>
      <p:pic>
        <p:nvPicPr>
          <p:cNvPr id="132098" name="Picture 2"/>
          <p:cNvPicPr>
            <a:picLocks noChangeAspect="1" noChangeArrowheads="1"/>
          </p:cNvPicPr>
          <p:nvPr/>
        </p:nvPicPr>
        <p:blipFill>
          <a:blip r:embed="rId3" cstate="print"/>
          <a:srcRect/>
          <a:stretch>
            <a:fillRect/>
          </a:stretch>
        </p:blipFill>
        <p:spPr bwMode="auto">
          <a:xfrm>
            <a:off x="642910" y="1857364"/>
            <a:ext cx="7652639" cy="3071834"/>
          </a:xfrm>
          <a:prstGeom prst="rect">
            <a:avLst/>
          </a:prstGeom>
          <a:noFill/>
          <a:ln w="9525">
            <a:noFill/>
            <a:miter lim="800000"/>
            <a:headEnd/>
            <a:tailEnd/>
          </a:ln>
          <a:effectLst/>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fontAlgn="auto">
              <a:spcAft>
                <a:spcPts val="0"/>
              </a:spcAft>
            </a:pPr>
            <a:r>
              <a:rPr lang="en-US" altLang="zh-CN" sz="2500" b="1" dirty="0" smtClean="0">
                <a:solidFill>
                  <a:schemeClr val="bg1"/>
                </a:solidFill>
                <a:latin typeface="Tahoma" pitchFamily="34" charset="0"/>
                <a:ea typeface="+mj-ea"/>
                <a:cs typeface="Tahoma" pitchFamily="34" charset="0"/>
              </a:rPr>
              <a:t>Configuring SCA on Yealink phone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785794"/>
            <a:ext cx="8202054" cy="1569660"/>
          </a:xfrm>
          <a:prstGeom prst="rect">
            <a:avLst/>
          </a:prstGeom>
          <a:noFill/>
        </p:spPr>
        <p:txBody>
          <a:bodyPr wrap="none" rtlCol="0">
            <a:spAutoFit/>
          </a:bodyPr>
          <a:lstStyle/>
          <a:p>
            <a:r>
              <a:rPr lang="en-US" b="1" dirty="0" smtClean="0"/>
              <a:t>To configure the alternate account settings on the phone B via web user interface:</a:t>
            </a:r>
          </a:p>
          <a:p>
            <a:endParaRPr lang="zh-CN" altLang="en-US" dirty="0" smtClean="0"/>
          </a:p>
          <a:p>
            <a:pPr lvl="0"/>
            <a:r>
              <a:rPr lang="en-US" dirty="0" smtClean="0"/>
              <a:t>Register the alternative account 2413333607_1. </a:t>
            </a:r>
            <a:endParaRPr lang="zh-CN" altLang="en-US" dirty="0" smtClean="0"/>
          </a:p>
          <a:p>
            <a:r>
              <a:rPr lang="en-US" dirty="0" smtClean="0">
                <a:solidFill>
                  <a:srgbClr val="FF0000"/>
                </a:solidFill>
              </a:rPr>
              <a:t>You should fill the primary account 2413333607 in the </a:t>
            </a:r>
            <a:r>
              <a:rPr lang="en-US" b="1" dirty="0" smtClean="0">
                <a:solidFill>
                  <a:srgbClr val="FF0000"/>
                </a:solidFill>
              </a:rPr>
              <a:t>Register Name</a:t>
            </a:r>
            <a:r>
              <a:rPr lang="en-US" dirty="0" smtClean="0">
                <a:solidFill>
                  <a:srgbClr val="FF0000"/>
                </a:solidFill>
              </a:rPr>
              <a:t> field on the </a:t>
            </a:r>
          </a:p>
          <a:p>
            <a:r>
              <a:rPr lang="en-US" dirty="0" smtClean="0">
                <a:solidFill>
                  <a:srgbClr val="FF0000"/>
                </a:solidFill>
              </a:rPr>
              <a:t>alternate phones.</a:t>
            </a:r>
            <a:endParaRPr lang="zh-CN" altLang="en-US" dirty="0" smtClean="0">
              <a:solidFill>
                <a:srgbClr val="FF0000"/>
              </a:solidFill>
            </a:endParaRPr>
          </a:p>
          <a:p>
            <a:endParaRPr lang="zh-CN" altLang="en-US" dirty="0"/>
          </a:p>
        </p:txBody>
      </p:sp>
      <p:sp>
        <p:nvSpPr>
          <p:cNvPr id="4" name="TextBox 3"/>
          <p:cNvSpPr txBox="1"/>
          <p:nvPr/>
        </p:nvSpPr>
        <p:spPr>
          <a:xfrm>
            <a:off x="500034" y="5000636"/>
            <a:ext cx="1778051" cy="338554"/>
          </a:xfrm>
          <a:prstGeom prst="rect">
            <a:avLst/>
          </a:prstGeom>
          <a:noFill/>
        </p:spPr>
        <p:txBody>
          <a:bodyPr wrap="none" rtlCol="0">
            <a:spAutoFit/>
          </a:bodyPr>
          <a:lstStyle/>
          <a:p>
            <a:r>
              <a:rPr lang="en-US" altLang="zh-CN" dirty="0" smtClean="0"/>
              <a:t>Click </a:t>
            </a:r>
            <a:r>
              <a:rPr lang="en-US" altLang="zh-CN" b="1" dirty="0" smtClean="0"/>
              <a:t>Advanced </a:t>
            </a:r>
            <a:r>
              <a:rPr lang="en-US" altLang="zh-CN" dirty="0" smtClean="0"/>
              <a:t>.</a:t>
            </a:r>
            <a:endParaRPr lang="zh-CN" altLang="en-US" dirty="0"/>
          </a:p>
        </p:txBody>
      </p:sp>
      <p:pic>
        <p:nvPicPr>
          <p:cNvPr id="5" name="图片 4" descr="快照10.jpg"/>
          <p:cNvPicPr/>
          <p:nvPr/>
        </p:nvPicPr>
        <p:blipFill>
          <a:blip r:embed="rId3" cstate="print"/>
          <a:stretch>
            <a:fillRect/>
          </a:stretch>
        </p:blipFill>
        <p:spPr>
          <a:xfrm>
            <a:off x="500034" y="5429264"/>
            <a:ext cx="4788000" cy="1079212"/>
          </a:xfrm>
          <a:prstGeom prst="rect">
            <a:avLst/>
          </a:prstGeom>
          <a:ln>
            <a:solidFill>
              <a:schemeClr val="tx1"/>
            </a:solidFill>
          </a:ln>
        </p:spPr>
      </p:pic>
      <p:sp>
        <p:nvSpPr>
          <p:cNvPr id="6"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fontAlgn="auto">
              <a:spcAft>
                <a:spcPts val="0"/>
              </a:spcAft>
            </a:pPr>
            <a:r>
              <a:rPr lang="en-US" altLang="zh-CN" sz="2500" b="1" dirty="0" smtClean="0">
                <a:solidFill>
                  <a:schemeClr val="bg1"/>
                </a:solidFill>
                <a:latin typeface="Tahoma" pitchFamily="34" charset="0"/>
                <a:ea typeface="+mj-ea"/>
                <a:cs typeface="Tahoma" pitchFamily="34" charset="0"/>
              </a:rPr>
              <a:t>Configuring SCA on Yealink phone</a:t>
            </a:r>
          </a:p>
        </p:txBody>
      </p:sp>
      <p:pic>
        <p:nvPicPr>
          <p:cNvPr id="1026" name="Picture 2"/>
          <p:cNvPicPr>
            <a:picLocks noChangeAspect="1" noChangeArrowheads="1"/>
          </p:cNvPicPr>
          <p:nvPr/>
        </p:nvPicPr>
        <p:blipFill>
          <a:blip r:embed="rId4" cstate="print"/>
          <a:srcRect/>
          <a:stretch>
            <a:fillRect/>
          </a:stretch>
        </p:blipFill>
        <p:spPr bwMode="auto">
          <a:xfrm>
            <a:off x="500034" y="2214554"/>
            <a:ext cx="4791075" cy="241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071546"/>
            <a:ext cx="7643866" cy="830997"/>
          </a:xfrm>
          <a:prstGeom prst="rect">
            <a:avLst/>
          </a:prstGeom>
          <a:noFill/>
        </p:spPr>
        <p:txBody>
          <a:bodyPr wrap="square" rtlCol="0">
            <a:spAutoFit/>
          </a:bodyPr>
          <a:lstStyle/>
          <a:p>
            <a:r>
              <a:rPr lang="en-US" b="1" dirty="0" err="1" smtClean="0"/>
              <a:t>Phone</a:t>
            </a:r>
            <a:r>
              <a:rPr lang="en-US" b="1" dirty="0" err="1" smtClean="0">
                <a:sym typeface="Wingdings" pitchFamily="2" charset="2"/>
              </a:rPr>
              <a:t>DSS</a:t>
            </a:r>
            <a:r>
              <a:rPr lang="en-US" b="1" dirty="0" smtClean="0">
                <a:sym typeface="Wingdings" pitchFamily="2" charset="2"/>
              </a:rPr>
              <a:t> Keys </a:t>
            </a:r>
            <a:r>
              <a:rPr lang="en-US" dirty="0" smtClean="0">
                <a:sym typeface="Wingdings" pitchFamily="2" charset="2"/>
              </a:rPr>
              <a:t>.Configure </a:t>
            </a:r>
            <a:r>
              <a:rPr lang="en-US" dirty="0" smtClean="0"/>
              <a:t> Share Line/Public Hold/Private Hold either in Memory Key or Line Key. </a:t>
            </a:r>
            <a:endParaRPr lang="zh-CN" altLang="en-US" dirty="0" smtClean="0"/>
          </a:p>
          <a:p>
            <a:endParaRPr lang="zh-CN" altLang="en-US" dirty="0"/>
          </a:p>
        </p:txBody>
      </p:sp>
      <p:pic>
        <p:nvPicPr>
          <p:cNvPr id="132098" name="Picture 2"/>
          <p:cNvPicPr>
            <a:picLocks noChangeAspect="1" noChangeArrowheads="1"/>
          </p:cNvPicPr>
          <p:nvPr/>
        </p:nvPicPr>
        <p:blipFill>
          <a:blip r:embed="rId3" cstate="print"/>
          <a:srcRect/>
          <a:stretch>
            <a:fillRect/>
          </a:stretch>
        </p:blipFill>
        <p:spPr bwMode="auto">
          <a:xfrm>
            <a:off x="642910" y="1857364"/>
            <a:ext cx="7652639" cy="3071834"/>
          </a:xfrm>
          <a:prstGeom prst="rect">
            <a:avLst/>
          </a:prstGeom>
          <a:noFill/>
          <a:ln w="9525">
            <a:noFill/>
            <a:miter lim="800000"/>
            <a:headEnd/>
            <a:tailEnd/>
          </a:ln>
          <a:effectLst/>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fontAlgn="auto">
              <a:spcAft>
                <a:spcPts val="0"/>
              </a:spcAft>
            </a:pPr>
            <a:r>
              <a:rPr lang="en-US" altLang="zh-CN" sz="2500" b="1" dirty="0" smtClean="0">
                <a:solidFill>
                  <a:schemeClr val="bg1"/>
                </a:solidFill>
                <a:latin typeface="Tahoma" pitchFamily="34" charset="0"/>
                <a:ea typeface="+mj-ea"/>
                <a:cs typeface="Tahoma" pitchFamily="34" charset="0"/>
              </a:rPr>
              <a:t>Configuring SCA on Yealink phone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143108" y="2786058"/>
            <a:ext cx="5472608" cy="707886"/>
          </a:xfrm>
          <a:prstGeom prst="rect">
            <a:avLst/>
          </a:prstGeom>
          <a:noFill/>
        </p:spPr>
        <p:txBody>
          <a:bodyPr wrap="square" rtlCol="0">
            <a:spAutoFit/>
          </a:bodyPr>
          <a:lstStyle/>
          <a:p>
            <a:pPr marL="342900" indent="-342900" eaLnBrk="0" hangingPunct="0">
              <a:spcBef>
                <a:spcPct val="20000"/>
              </a:spcBef>
              <a:defRPr/>
            </a:pPr>
            <a:r>
              <a:rPr lang="en-US" altLang="zh-CN" sz="4000" b="1" dirty="0" smtClean="0">
                <a:solidFill>
                  <a:prstClr val="black">
                    <a:lumMod val="75000"/>
                    <a:lumOff val="25000"/>
                  </a:prstClr>
                </a:solidFill>
                <a:latin typeface="Tahoma" pitchFamily="34" charset="0"/>
                <a:ea typeface="Tahoma" pitchFamily="34" charset="0"/>
                <a:cs typeface="Tahoma" pitchFamily="34" charset="0"/>
              </a:rPr>
              <a:t> Successful Cases</a:t>
            </a:r>
            <a:endParaRPr lang="zh-CN" altLang="en-US" sz="4000" b="1" dirty="0">
              <a:solidFill>
                <a:prstClr val="black">
                  <a:lumMod val="75000"/>
                  <a:lumOff val="25000"/>
                </a:prstClr>
              </a:solidFill>
              <a:latin typeface="Tahoma" pitchFamily="34" charset="0"/>
              <a:ea typeface="微软雅黑" pitchFamily="34" charset="-122"/>
              <a:cs typeface="Tahoma" pitchFamily="34" charset="0"/>
            </a:endParaRPr>
          </a:p>
        </p:txBody>
      </p:sp>
      <p:pic>
        <p:nvPicPr>
          <p:cNvPr id="1026" name="Picture 2" descr="\\192.168.1.30\营销中心\市场宣传部\客户，合作伙伴及运营商logo\T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422900" y="-858678"/>
            <a:ext cx="333306" cy="45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368" y="66690"/>
            <a:ext cx="4392488" cy="553998"/>
          </a:xfrm>
          <a:prstGeom prst="rect">
            <a:avLst/>
          </a:prstGeom>
          <a:noFill/>
        </p:spPr>
        <p:txBody>
          <a:bodyPr wrap="square" rtlCol="0">
            <a:spAutoFit/>
          </a:bodyPr>
          <a:lstStyle/>
          <a:p>
            <a:r>
              <a:rPr lang="en-US" altLang="zh-CN" sz="3000" b="1" dirty="0" smtClean="0">
                <a:solidFill>
                  <a:schemeClr val="bg1"/>
                </a:solidFill>
                <a:latin typeface="Tahoma" pitchFamily="34" charset="0"/>
                <a:ea typeface="Tahoma" pitchFamily="34" charset="0"/>
                <a:cs typeface="Tahoma" pitchFamily="34" charset="0"/>
              </a:rPr>
              <a:t>Successful Cases</a:t>
            </a:r>
            <a:endParaRPr lang="zh-CN" altLang="en-US" sz="30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516628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58614"/>
            <a:ext cx="6840760" cy="634082"/>
          </a:xfrm>
        </p:spPr>
        <p:txBody>
          <a:bodyPr>
            <a:normAutofit/>
          </a:bodyPr>
          <a:lstStyle/>
          <a:p>
            <a:pPr algn="l"/>
            <a:r>
              <a:rPr lang="en-US" altLang="zh-CN" sz="3200" b="1" dirty="0" smtClean="0">
                <a:solidFill>
                  <a:schemeClr val="bg1"/>
                </a:solidFill>
                <a:effectLst>
                  <a:outerShdw blurRad="38100" dist="38100" dir="2700000" algn="tl">
                    <a:srgbClr val="000000">
                      <a:alpha val="43137"/>
                    </a:srgbClr>
                  </a:outerShdw>
                </a:effectLst>
                <a:latin typeface="Tahoma" pitchFamily="34" charset="0"/>
                <a:ea typeface="微软雅黑" pitchFamily="34" charset="-122"/>
                <a:cs typeface="Tahoma" pitchFamily="34" charset="0"/>
              </a:rPr>
              <a:t>Phonebook and Call Log</a:t>
            </a:r>
            <a:endParaRPr lang="zh-CN" altLang="en-US" sz="3200" b="1" dirty="0">
              <a:solidFill>
                <a:schemeClr val="bg1"/>
              </a:solidFill>
              <a:effectLst>
                <a:outerShdw blurRad="38100" dist="38100" dir="2700000" algn="tl">
                  <a:srgbClr val="000000">
                    <a:alpha val="43137"/>
                  </a:srgbClr>
                </a:outerShdw>
              </a:effectLst>
              <a:latin typeface="Tahoma" pitchFamily="34" charset="0"/>
              <a:ea typeface="微软雅黑" pitchFamily="34" charset="-122"/>
              <a:cs typeface="Tahoma" pitchFamily="34" charset="0"/>
            </a:endParaRPr>
          </a:p>
        </p:txBody>
      </p:sp>
      <p:sp>
        <p:nvSpPr>
          <p:cNvPr id="8" name="AutoShape 35"/>
          <p:cNvSpPr>
            <a:spLocks noChangeArrowheads="1"/>
          </p:cNvSpPr>
          <p:nvPr/>
        </p:nvSpPr>
        <p:spPr bwMode="auto">
          <a:xfrm>
            <a:off x="1332706" y="3068960"/>
            <a:ext cx="7127726"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solidFill>
                  <a:prstClr val="black"/>
                </a:solidFill>
                <a:latin typeface="Tahoma" pitchFamily="34" charset="0"/>
                <a:ea typeface="Tahoma" pitchFamily="34" charset="0"/>
                <a:cs typeface="Tahoma" pitchFamily="34" charset="0"/>
              </a:rPr>
              <a:t>     </a:t>
            </a:r>
            <a:r>
              <a:rPr lang="en-US" altLang="zh-CN" sz="2500" b="1" dirty="0" err="1" smtClean="0">
                <a:solidFill>
                  <a:prstClr val="black"/>
                </a:solidFill>
                <a:latin typeface="Tahoma" pitchFamily="34" charset="0"/>
                <a:ea typeface="Tahoma" pitchFamily="34" charset="0"/>
                <a:cs typeface="Tahoma" pitchFamily="34" charset="0"/>
              </a:rPr>
              <a:t>BroadSoft</a:t>
            </a:r>
            <a:r>
              <a:rPr lang="en-US" altLang="zh-CN" sz="2500" b="1" dirty="0" smtClean="0">
                <a:solidFill>
                  <a:prstClr val="black"/>
                </a:solidFill>
                <a:latin typeface="Tahoma" pitchFamily="34" charset="0"/>
                <a:ea typeface="Tahoma" pitchFamily="34" charset="0"/>
                <a:cs typeface="Tahoma" pitchFamily="34" charset="0"/>
              </a:rPr>
              <a:t> Phonebook and Call Log</a:t>
            </a:r>
            <a:endParaRPr lang="en-US" altLang="zh-CN" sz="2500" b="1" dirty="0">
              <a:solidFill>
                <a:prstClr val="black"/>
              </a:solidFill>
              <a:latin typeface="Tahoma" pitchFamily="34" charset="0"/>
              <a:ea typeface="Tahoma" pitchFamily="34" charset="0"/>
              <a:cs typeface="Tahoma" pitchFamily="34" charset="0"/>
            </a:endParaRPr>
          </a:p>
        </p:txBody>
      </p:sp>
      <p:pic>
        <p:nvPicPr>
          <p:cNvPr id="9" name="Picture 2" descr="C:\Documents and Settings\Administrator\桌面\Y.png"/>
          <p:cNvPicPr>
            <a:picLocks noChangeAspect="1" noChangeArrowheads="1"/>
          </p:cNvPicPr>
          <p:nvPr/>
        </p:nvPicPr>
        <p:blipFill>
          <a:blip r:embed="rId3" cstate="print"/>
          <a:srcRect/>
          <a:stretch>
            <a:fillRect/>
          </a:stretch>
        </p:blipFill>
        <p:spPr bwMode="auto">
          <a:xfrm>
            <a:off x="1474320" y="3213602"/>
            <a:ext cx="285752" cy="286978"/>
          </a:xfrm>
          <a:prstGeom prst="rect">
            <a:avLst/>
          </a:prstGeom>
          <a:noFill/>
        </p:spPr>
      </p:pic>
    </p:spTree>
    <p:extLst>
      <p:ext uri="{BB962C8B-B14F-4D97-AF65-F5344CB8AC3E}">
        <p14:creationId xmlns:p14="http://schemas.microsoft.com/office/powerpoint/2010/main" val="821758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500174"/>
            <a:ext cx="8715404" cy="1723549"/>
          </a:xfrm>
          <a:prstGeom prst="rect">
            <a:avLst/>
          </a:prstGeom>
          <a:noFill/>
        </p:spPr>
        <p:txBody>
          <a:bodyPr wrap="square" rtlCol="0">
            <a:spAutoFit/>
          </a:bodyPr>
          <a:lstStyle/>
          <a:p>
            <a:r>
              <a:rPr lang="en-US" sz="1800" dirty="0" smtClean="0"/>
              <a:t>You can access the </a:t>
            </a:r>
            <a:r>
              <a:rPr lang="en-US" sz="1800" dirty="0" err="1" smtClean="0"/>
              <a:t>BroadSoft</a:t>
            </a:r>
            <a:r>
              <a:rPr lang="en-US" sz="1800" dirty="0" smtClean="0"/>
              <a:t> directory through your IP phone. And add contacts from the </a:t>
            </a:r>
            <a:r>
              <a:rPr lang="en-US" sz="1800" dirty="0" err="1" smtClean="0"/>
              <a:t>BroadSoft</a:t>
            </a:r>
            <a:r>
              <a:rPr lang="en-US" sz="1800" dirty="0" smtClean="0"/>
              <a:t> directory to your local directory. You can also dial a contact from the </a:t>
            </a:r>
            <a:r>
              <a:rPr lang="en-US" sz="1800" dirty="0" err="1" smtClean="0"/>
              <a:t>BroadSoft</a:t>
            </a:r>
            <a:r>
              <a:rPr lang="en-US" sz="1800" dirty="0" smtClean="0"/>
              <a:t> directory.</a:t>
            </a:r>
          </a:p>
          <a:p>
            <a:endParaRPr lang="zh-CN" altLang="en-US" sz="1800" dirty="0" smtClean="0"/>
          </a:p>
          <a:p>
            <a:r>
              <a:rPr lang="en-US" sz="1800" dirty="0" smtClean="0"/>
              <a:t>You can configure your IP phone to access up to 6 </a:t>
            </a:r>
            <a:r>
              <a:rPr lang="en-US" sz="1800" dirty="0" err="1" smtClean="0"/>
              <a:t>BroadSoft</a:t>
            </a:r>
            <a:r>
              <a:rPr lang="en-US" sz="1800" dirty="0" smtClean="0"/>
              <a:t> directories</a:t>
            </a:r>
            <a:r>
              <a:rPr lang="en-US" dirty="0" smtClean="0"/>
              <a:t>.</a:t>
            </a:r>
            <a:endParaRPr lang="zh-CN" altLang="en-US" dirty="0" smtClean="0"/>
          </a:p>
          <a:p>
            <a:endParaRPr lang="zh-CN" altLang="en-US" dirty="0"/>
          </a:p>
        </p:txBody>
      </p:sp>
      <p:sp>
        <p:nvSpPr>
          <p:cNvPr id="4" name="标题 1"/>
          <p:cNvSpPr txBox="1">
            <a:spLocks/>
          </p:cNvSpPr>
          <p:nvPr/>
        </p:nvSpPr>
        <p:spPr>
          <a:xfrm>
            <a:off x="35496" y="58614"/>
            <a:ext cx="6840760" cy="63408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2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Tahoma" pitchFamily="34" charset="0"/>
                <a:ea typeface="微软雅黑" pitchFamily="34" charset="-122"/>
                <a:cs typeface="Tahoma" pitchFamily="34" charset="0"/>
              </a:rPr>
              <a:t>BroadSoft</a:t>
            </a:r>
            <a:r>
              <a:rPr kumimoji="0" lang="en-US" altLang="zh-CN"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ahoma" pitchFamily="34" charset="0"/>
                <a:ea typeface="微软雅黑" pitchFamily="34" charset="-122"/>
                <a:cs typeface="Tahoma" pitchFamily="34" charset="0"/>
              </a:rPr>
              <a:t> Phonebook</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ahoma" pitchFamily="34" charset="0"/>
              <a:ea typeface="微软雅黑" pitchFamily="34" charset="-122"/>
              <a:cs typeface="Tahoma" pitchFamily="34" charset="0"/>
            </a:endParaRPr>
          </a:p>
        </p:txBody>
      </p:sp>
      <p:sp>
        <p:nvSpPr>
          <p:cNvPr id="5" name="TextBox 4"/>
          <p:cNvSpPr txBox="1"/>
          <p:nvPr/>
        </p:nvSpPr>
        <p:spPr>
          <a:xfrm>
            <a:off x="142844" y="3571876"/>
            <a:ext cx="8682890" cy="369332"/>
          </a:xfrm>
          <a:prstGeom prst="rect">
            <a:avLst/>
          </a:prstGeom>
          <a:noFill/>
        </p:spPr>
        <p:txBody>
          <a:bodyPr wrap="none" rtlCol="0">
            <a:spAutoFit/>
          </a:bodyPr>
          <a:lstStyle/>
          <a:p>
            <a:r>
              <a:rPr lang="en-US" altLang="zh-CN" sz="1800" dirty="0" smtClean="0"/>
              <a:t>Yealink phone  supports </a:t>
            </a:r>
            <a:r>
              <a:rPr lang="en-US" sz="1800" dirty="0" smtClean="0"/>
              <a:t>Enterprise Directory, Group Directory, Personal Directory </a:t>
            </a:r>
            <a:r>
              <a:rPr lang="en-US" altLang="zh-CN" sz="1800" dirty="0" smtClean="0"/>
              <a:t>.</a:t>
            </a:r>
            <a:r>
              <a:rPr lang="en-US" sz="1800" dirty="0" smtClean="0"/>
              <a:t> </a:t>
            </a:r>
            <a:endParaRPr lang="zh-CN" altLang="en-US"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77500" lnSpcReduction="200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Configuring </a:t>
            </a:r>
            <a:r>
              <a:rPr lang="en-US" altLang="zh-CN" sz="2500" b="1" dirty="0" err="1" smtClean="0">
                <a:solidFill>
                  <a:schemeClr val="bg1"/>
                </a:solidFill>
                <a:latin typeface="Tahoma" pitchFamily="34" charset="0"/>
                <a:ea typeface="+mj-ea"/>
                <a:cs typeface="Tahoma" pitchFamily="34" charset="0"/>
              </a:rPr>
              <a:t>Broadsoft</a:t>
            </a:r>
            <a:r>
              <a:rPr lang="en-US" altLang="zh-CN" sz="2500" b="1" dirty="0" smtClean="0">
                <a:solidFill>
                  <a:schemeClr val="bg1"/>
                </a:solidFill>
                <a:latin typeface="Tahoma" pitchFamily="34" charset="0"/>
                <a:ea typeface="+mj-ea"/>
                <a:cs typeface="Tahoma" pitchFamily="34" charset="0"/>
              </a:rPr>
              <a:t> Phonebook on  Yealink IP Phone</a:t>
            </a:r>
          </a:p>
        </p:txBody>
      </p:sp>
      <p:sp>
        <p:nvSpPr>
          <p:cNvPr id="3" name="TextBox 2"/>
          <p:cNvSpPr txBox="1"/>
          <p:nvPr/>
        </p:nvSpPr>
        <p:spPr>
          <a:xfrm>
            <a:off x="857224" y="1000108"/>
            <a:ext cx="3337773" cy="338554"/>
          </a:xfrm>
          <a:prstGeom prst="rect">
            <a:avLst/>
          </a:prstGeom>
          <a:noFill/>
        </p:spPr>
        <p:txBody>
          <a:bodyPr wrap="none" rtlCol="0">
            <a:spAutoFit/>
          </a:bodyPr>
          <a:lstStyle/>
          <a:p>
            <a:r>
              <a:rPr lang="en-US" altLang="zh-CN" dirty="0" smtClean="0"/>
              <a:t>Browser to </a:t>
            </a:r>
            <a:r>
              <a:rPr lang="en-US" b="1" dirty="0" smtClean="0"/>
              <a:t> Contacts</a:t>
            </a:r>
            <a:r>
              <a:rPr lang="en-US" dirty="0" smtClean="0"/>
              <a:t>-&gt;</a:t>
            </a:r>
            <a:r>
              <a:rPr lang="en-US" b="1" dirty="0" err="1" smtClean="0"/>
              <a:t>BroadSoft</a:t>
            </a:r>
            <a:endParaRPr lang="zh-CN" altLang="en-US" dirty="0"/>
          </a:p>
        </p:txBody>
      </p:sp>
      <p:pic>
        <p:nvPicPr>
          <p:cNvPr id="4" name="图片 3" descr="快照15.jpg"/>
          <p:cNvPicPr/>
          <p:nvPr/>
        </p:nvPicPr>
        <p:blipFill>
          <a:blip r:embed="rId3" cstate="print"/>
          <a:stretch>
            <a:fillRect/>
          </a:stretch>
        </p:blipFill>
        <p:spPr>
          <a:xfrm>
            <a:off x="1000100" y="1571612"/>
            <a:ext cx="6286544" cy="2500330"/>
          </a:xfrm>
          <a:prstGeom prst="rect">
            <a:avLst/>
          </a:prstGeom>
          <a:ln>
            <a:solidFill>
              <a:schemeClr val="tx1"/>
            </a:solidFill>
          </a:ln>
        </p:spPr>
      </p:pic>
      <p:sp>
        <p:nvSpPr>
          <p:cNvPr id="5" name="TextBox 4"/>
          <p:cNvSpPr txBox="1"/>
          <p:nvPr/>
        </p:nvSpPr>
        <p:spPr>
          <a:xfrm>
            <a:off x="1643042" y="4857760"/>
            <a:ext cx="184731" cy="338554"/>
          </a:xfrm>
          <a:prstGeom prst="rect">
            <a:avLst/>
          </a:prstGeom>
          <a:noFill/>
        </p:spPr>
        <p:txBody>
          <a:bodyPr wrap="none" rtlCol="0">
            <a:spAutoFit/>
          </a:bodyPr>
          <a:lstStyle/>
          <a:p>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70000" lnSpcReduction="200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Accessing the </a:t>
            </a:r>
            <a:r>
              <a:rPr lang="en-US" altLang="zh-CN" sz="2500" b="1" dirty="0" err="1" smtClean="0">
                <a:solidFill>
                  <a:schemeClr val="bg1"/>
                </a:solidFill>
                <a:latin typeface="Tahoma" pitchFamily="34" charset="0"/>
                <a:ea typeface="+mj-ea"/>
                <a:cs typeface="Tahoma" pitchFamily="34" charset="0"/>
              </a:rPr>
              <a:t>BroadSoft</a:t>
            </a:r>
            <a:r>
              <a:rPr lang="en-US" altLang="zh-CN" sz="2500" b="1" dirty="0" smtClean="0">
                <a:solidFill>
                  <a:schemeClr val="bg1"/>
                </a:solidFill>
                <a:latin typeface="Tahoma" pitchFamily="34" charset="0"/>
                <a:ea typeface="+mj-ea"/>
                <a:cs typeface="Tahoma" pitchFamily="34" charset="0"/>
              </a:rPr>
              <a:t> phonebook via phone user interface</a:t>
            </a:r>
          </a:p>
        </p:txBody>
      </p:sp>
      <p:sp>
        <p:nvSpPr>
          <p:cNvPr id="3" name="TextBox 2"/>
          <p:cNvSpPr txBox="1"/>
          <p:nvPr/>
        </p:nvSpPr>
        <p:spPr>
          <a:xfrm>
            <a:off x="1000100" y="1214422"/>
            <a:ext cx="7429552" cy="1077218"/>
          </a:xfrm>
          <a:prstGeom prst="rect">
            <a:avLst/>
          </a:prstGeom>
          <a:noFill/>
        </p:spPr>
        <p:txBody>
          <a:bodyPr wrap="square" rtlCol="0">
            <a:spAutoFit/>
          </a:bodyPr>
          <a:lstStyle/>
          <a:p>
            <a:pPr lvl="0"/>
            <a:r>
              <a:rPr lang="en-US" altLang="zh-CN" dirty="0" smtClean="0"/>
              <a:t>Press </a:t>
            </a:r>
            <a:r>
              <a:rPr lang="en-US" b="1" dirty="0" smtClean="0"/>
              <a:t>Directory</a:t>
            </a:r>
            <a:r>
              <a:rPr lang="en-US" dirty="0" smtClean="0"/>
              <a:t>-&gt;</a:t>
            </a:r>
            <a:r>
              <a:rPr lang="en-US" b="1" dirty="0" err="1" smtClean="0"/>
              <a:t>Broadsoft</a:t>
            </a:r>
            <a:r>
              <a:rPr lang="en-US" b="1" dirty="0" smtClean="0"/>
              <a:t> </a:t>
            </a:r>
            <a:r>
              <a:rPr lang="en-US" altLang="zh-CN" b="1" dirty="0" smtClean="0"/>
              <a:t>.</a:t>
            </a:r>
            <a:r>
              <a:rPr lang="en-US" dirty="0" smtClean="0"/>
              <a:t> Select the desired </a:t>
            </a:r>
            <a:r>
              <a:rPr lang="en-US" dirty="0" err="1" smtClean="0"/>
              <a:t>BroadSoft</a:t>
            </a:r>
            <a:r>
              <a:rPr lang="en-US" dirty="0" smtClean="0"/>
              <a:t> group, and then press the </a:t>
            </a:r>
            <a:r>
              <a:rPr lang="en-US" b="1" dirty="0" smtClean="0"/>
              <a:t>Enter</a:t>
            </a:r>
            <a:r>
              <a:rPr lang="en-US" dirty="0" smtClean="0"/>
              <a:t> soft key.</a:t>
            </a:r>
            <a:endParaRPr lang="zh-CN" altLang="en-US" dirty="0" smtClean="0"/>
          </a:p>
          <a:p>
            <a:r>
              <a:rPr lang="en-US" dirty="0" smtClean="0"/>
              <a:t/>
            </a:r>
            <a:br>
              <a:rPr lang="en-US" dirty="0" smtClean="0"/>
            </a:br>
            <a:endParaRPr lang="zh-CN" altLang="en-US" dirty="0"/>
          </a:p>
        </p:txBody>
      </p:sp>
      <p:pic>
        <p:nvPicPr>
          <p:cNvPr id="4" name="图片 3" descr="快照16.jpg"/>
          <p:cNvPicPr/>
          <p:nvPr/>
        </p:nvPicPr>
        <p:blipFill>
          <a:blip r:embed="rId3" cstate="print"/>
          <a:stretch>
            <a:fillRect/>
          </a:stretch>
        </p:blipFill>
        <p:spPr>
          <a:xfrm>
            <a:off x="1500166" y="2143116"/>
            <a:ext cx="3071834" cy="171451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500174"/>
            <a:ext cx="7786742" cy="2831544"/>
          </a:xfrm>
          <a:prstGeom prst="rect">
            <a:avLst/>
          </a:prstGeom>
          <a:noFill/>
        </p:spPr>
        <p:txBody>
          <a:bodyPr wrap="square" rtlCol="0">
            <a:spAutoFit/>
          </a:bodyPr>
          <a:lstStyle/>
          <a:p>
            <a:r>
              <a:rPr lang="en-US" sz="1800" dirty="0" smtClean="0"/>
              <a:t>You can access the call log of the desired </a:t>
            </a:r>
            <a:r>
              <a:rPr lang="en-US" sz="1800" dirty="0" err="1" smtClean="0"/>
              <a:t>BroadSoft</a:t>
            </a:r>
            <a:r>
              <a:rPr lang="en-US" sz="1800" dirty="0" smtClean="0"/>
              <a:t> user through your IP phone. The call log contains call information such as remote party identification, time and date. </a:t>
            </a:r>
          </a:p>
          <a:p>
            <a:endParaRPr lang="en-US" sz="1800" dirty="0" smtClean="0"/>
          </a:p>
          <a:p>
            <a:r>
              <a:rPr lang="en-US" sz="1800" dirty="0" smtClean="0"/>
              <a:t>You can check the call log, dial a call, add a contact or delete an entry from the call log list. The </a:t>
            </a:r>
            <a:r>
              <a:rPr lang="en-US" sz="1800" dirty="0" err="1" smtClean="0"/>
              <a:t>BroadSoft</a:t>
            </a:r>
            <a:r>
              <a:rPr lang="en-US" sz="1800" dirty="0" smtClean="0"/>
              <a:t> call log allows users to view and dial the stored numbers in the following lists: Missed, Received, and Placed. </a:t>
            </a:r>
            <a:endParaRPr lang="zh-CN" altLang="en-US" sz="1800" dirty="0" smtClean="0"/>
          </a:p>
          <a:p>
            <a:endParaRPr lang="en-US" sz="1800" dirty="0" smtClean="0"/>
          </a:p>
          <a:p>
            <a:r>
              <a:rPr lang="en-US" sz="1800" dirty="0" smtClean="0"/>
              <a:t>Yealink phone can support maximum 3 call log items. </a:t>
            </a:r>
            <a:endParaRPr lang="zh-CN" altLang="en-US" sz="1800" dirty="0" smtClean="0"/>
          </a:p>
          <a:p>
            <a:endParaRPr lang="zh-CN" altLang="en-US" dirty="0"/>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Call Log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cs typeface="Tahoma" pitchFamily="34" charset="0"/>
              </a:rPr>
              <a:t>Configure Call Log on  Yealink IP Phone</a:t>
            </a:r>
          </a:p>
        </p:txBody>
      </p:sp>
      <p:sp>
        <p:nvSpPr>
          <p:cNvPr id="3" name="TextBox 2"/>
          <p:cNvSpPr txBox="1"/>
          <p:nvPr/>
        </p:nvSpPr>
        <p:spPr>
          <a:xfrm>
            <a:off x="1142976" y="1357298"/>
            <a:ext cx="3098925" cy="338554"/>
          </a:xfrm>
          <a:prstGeom prst="rect">
            <a:avLst/>
          </a:prstGeom>
          <a:noFill/>
        </p:spPr>
        <p:txBody>
          <a:bodyPr wrap="none" rtlCol="0">
            <a:spAutoFit/>
          </a:bodyPr>
          <a:lstStyle/>
          <a:p>
            <a:r>
              <a:rPr lang="en-US" altLang="zh-CN" dirty="0" smtClean="0"/>
              <a:t>Browser to </a:t>
            </a:r>
            <a:r>
              <a:rPr lang="en-US" b="1" dirty="0" smtClean="0"/>
              <a:t>Contacts</a:t>
            </a:r>
            <a:r>
              <a:rPr lang="en-US" dirty="0" smtClean="0"/>
              <a:t>-&gt;</a:t>
            </a:r>
            <a:r>
              <a:rPr lang="en-US" b="1" dirty="0" smtClean="0"/>
              <a:t>Call Log</a:t>
            </a:r>
            <a:endParaRPr lang="zh-CN" altLang="en-US" dirty="0"/>
          </a:p>
        </p:txBody>
      </p:sp>
      <p:pic>
        <p:nvPicPr>
          <p:cNvPr id="4" name="图片 3" descr="快照13.jpg"/>
          <p:cNvPicPr/>
          <p:nvPr/>
        </p:nvPicPr>
        <p:blipFill>
          <a:blip r:embed="rId3" cstate="print"/>
          <a:stretch>
            <a:fillRect/>
          </a:stretch>
        </p:blipFill>
        <p:spPr>
          <a:xfrm>
            <a:off x="1285852" y="2071678"/>
            <a:ext cx="5929354" cy="278608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214422"/>
            <a:ext cx="7572428" cy="830997"/>
          </a:xfrm>
          <a:prstGeom prst="rect">
            <a:avLst/>
          </a:prstGeom>
          <a:noFill/>
        </p:spPr>
        <p:txBody>
          <a:bodyPr wrap="square" rtlCol="0">
            <a:spAutoFit/>
          </a:bodyPr>
          <a:lstStyle/>
          <a:p>
            <a:r>
              <a:rPr lang="en-US" dirty="0" smtClean="0"/>
              <a:t>The following table lists the corresponding URL used to access the desired </a:t>
            </a:r>
            <a:r>
              <a:rPr lang="en-US" dirty="0" err="1" smtClean="0"/>
              <a:t>BroadSoft</a:t>
            </a:r>
            <a:r>
              <a:rPr lang="en-US" dirty="0" smtClean="0"/>
              <a:t> call log list of the specific user.</a:t>
            </a:r>
            <a:endParaRPr lang="zh-CN" altLang="en-US" dirty="0" smtClean="0"/>
          </a:p>
          <a:p>
            <a:endParaRPr lang="zh-CN" altLang="en-US" dirty="0"/>
          </a:p>
        </p:txBody>
      </p:sp>
      <p:graphicFrame>
        <p:nvGraphicFramePr>
          <p:cNvPr id="3" name="表格 2"/>
          <p:cNvGraphicFramePr>
            <a:graphicFrameLocks noGrp="1"/>
          </p:cNvGraphicFramePr>
          <p:nvPr/>
        </p:nvGraphicFramePr>
        <p:xfrm>
          <a:off x="571472" y="2000240"/>
          <a:ext cx="6786610" cy="2857518"/>
        </p:xfrm>
        <a:graphic>
          <a:graphicData uri="http://schemas.openxmlformats.org/drawingml/2006/table">
            <a:tbl>
              <a:tblPr/>
              <a:tblGrid>
                <a:gridCol w="1827625"/>
                <a:gridCol w="4958985"/>
              </a:tblGrid>
              <a:tr h="402534">
                <a:tc>
                  <a:txBody>
                    <a:bodyPr/>
                    <a:lstStyle/>
                    <a:p>
                      <a:pPr algn="ctr">
                        <a:spcAft>
                          <a:spcPts val="0"/>
                        </a:spcAft>
                      </a:pPr>
                      <a:r>
                        <a:rPr lang="en-US" sz="1200" b="1" u="none" kern="100" dirty="0">
                          <a:solidFill>
                            <a:schemeClr val="tx1"/>
                          </a:solidFill>
                          <a:latin typeface="066-CAI978"/>
                          <a:ea typeface="宋体"/>
                          <a:cs typeface="Times New Roman"/>
                        </a:rPr>
                        <a:t>Call Log List</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a:txBody>
                    <a:bodyPr/>
                    <a:lstStyle/>
                    <a:p>
                      <a:pPr algn="ctr">
                        <a:spcAft>
                          <a:spcPts val="0"/>
                        </a:spcAft>
                      </a:pPr>
                      <a:r>
                        <a:rPr lang="en-US" sz="1200" b="1" u="none" kern="100" dirty="0">
                          <a:solidFill>
                            <a:schemeClr val="tx1"/>
                          </a:solidFill>
                          <a:latin typeface="066-CAI978"/>
                          <a:ea typeface="宋体"/>
                          <a:cs typeface="Times New Roman"/>
                        </a:rPr>
                        <a:t>URL</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r>
              <a:tr h="613746">
                <a:tc>
                  <a:txBody>
                    <a:bodyPr/>
                    <a:lstStyle/>
                    <a:p>
                      <a:pPr>
                        <a:spcAft>
                          <a:spcPts val="0"/>
                        </a:spcAft>
                      </a:pPr>
                      <a:r>
                        <a:rPr lang="en-US" sz="1200" u="none" kern="100">
                          <a:solidFill>
                            <a:schemeClr val="tx1"/>
                          </a:solidFill>
                          <a:latin typeface="066-CAI978"/>
                          <a:ea typeface="宋体"/>
                          <a:cs typeface="Times New Roman"/>
                        </a:rPr>
                        <a:t>Missed Lists</a:t>
                      </a:r>
                      <a:endParaRPr lang="zh-CN" sz="1200" u="none" kern="10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en-US" sz="1200" u="none" kern="100" dirty="0">
                          <a:solidFill>
                            <a:schemeClr val="tx1"/>
                          </a:solidFill>
                          <a:latin typeface="066-CAI978"/>
                          <a:ea typeface="宋体"/>
                          <a:cs typeface="Times New Roman"/>
                        </a:rPr>
                        <a:t>http://xsp1.iop1.broadworks.net/com.broadsoft.xsi-actions/v1.0/user/</a:t>
                      </a:r>
                      <a:r>
                        <a:rPr lang="en-US" sz="1200" b="1" u="none" kern="100" dirty="0">
                          <a:solidFill>
                            <a:schemeClr val="tx1"/>
                          </a:solidFill>
                          <a:latin typeface="066-CAI978"/>
                          <a:ea typeface="宋体"/>
                          <a:cs typeface="Times New Roman"/>
                        </a:rPr>
                        <a:t>username</a:t>
                      </a:r>
                      <a:r>
                        <a:rPr lang="en-US" sz="1200" u="none" kern="100" dirty="0">
                          <a:solidFill>
                            <a:schemeClr val="tx1"/>
                          </a:solidFill>
                          <a:latin typeface="066-CAI978"/>
                          <a:ea typeface="宋体"/>
                          <a:cs typeface="Times New Roman"/>
                        </a:rPr>
                        <a:t>@as.iop1.broadworks.net/directories/calllogs/missed</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613746">
                <a:tc>
                  <a:txBody>
                    <a:bodyPr/>
                    <a:lstStyle/>
                    <a:p>
                      <a:pPr>
                        <a:spcAft>
                          <a:spcPts val="0"/>
                        </a:spcAft>
                      </a:pPr>
                      <a:r>
                        <a:rPr lang="en-US" sz="1200" u="none" kern="100">
                          <a:solidFill>
                            <a:schemeClr val="tx1"/>
                          </a:solidFill>
                          <a:latin typeface="066-CAI978"/>
                          <a:ea typeface="宋体"/>
                          <a:cs typeface="Times New Roman"/>
                        </a:rPr>
                        <a:t>Received Lists</a:t>
                      </a:r>
                      <a:endParaRPr lang="zh-CN" sz="1200" u="none" kern="10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en-US" sz="1200" u="none" kern="100" dirty="0">
                          <a:solidFill>
                            <a:schemeClr val="tx1"/>
                          </a:solidFill>
                          <a:latin typeface="066-CAI978"/>
                          <a:ea typeface="宋体"/>
                          <a:cs typeface="Times New Roman"/>
                        </a:rPr>
                        <a:t>http://xsp1.iop1.broadworks.net/com.broadsoft.xsi-actions/v1.0/user/</a:t>
                      </a:r>
                      <a:r>
                        <a:rPr lang="en-US" sz="1200" b="1" u="none" kern="100" dirty="0">
                          <a:solidFill>
                            <a:schemeClr val="tx1"/>
                          </a:solidFill>
                          <a:latin typeface="066-CAI978"/>
                          <a:ea typeface="宋体"/>
                          <a:cs typeface="Times New Roman"/>
                        </a:rPr>
                        <a:t>username</a:t>
                      </a:r>
                      <a:r>
                        <a:rPr lang="en-US" sz="1200" u="none" kern="100" dirty="0">
                          <a:solidFill>
                            <a:schemeClr val="tx1"/>
                          </a:solidFill>
                          <a:latin typeface="066-CAI978"/>
                          <a:ea typeface="宋体"/>
                          <a:cs typeface="Times New Roman"/>
                        </a:rPr>
                        <a:t>@as.iop1.broadworks.net/directories/calllogs/received</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613746">
                <a:tc>
                  <a:txBody>
                    <a:bodyPr/>
                    <a:lstStyle/>
                    <a:p>
                      <a:pPr>
                        <a:spcAft>
                          <a:spcPts val="0"/>
                        </a:spcAft>
                      </a:pPr>
                      <a:r>
                        <a:rPr lang="en-US" sz="1200" u="none" kern="100">
                          <a:solidFill>
                            <a:schemeClr val="tx1"/>
                          </a:solidFill>
                          <a:latin typeface="066-CAI978"/>
                          <a:ea typeface="宋体"/>
                          <a:cs typeface="Times New Roman"/>
                        </a:rPr>
                        <a:t>Placed Lists</a:t>
                      </a:r>
                      <a:endParaRPr lang="zh-CN" sz="1200" u="none" kern="10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en-US" sz="1200" u="none" kern="100" dirty="0">
                          <a:solidFill>
                            <a:schemeClr val="tx1"/>
                          </a:solidFill>
                          <a:latin typeface="066-CAI978"/>
                          <a:ea typeface="宋体"/>
                          <a:cs typeface="Times New Roman"/>
                        </a:rPr>
                        <a:t>http://</a:t>
                      </a:r>
                      <a:r>
                        <a:rPr lang="en-US" sz="1200" u="none" kern="100" dirty="0" smtClean="0">
                          <a:solidFill>
                            <a:schemeClr val="tx1"/>
                          </a:solidFill>
                          <a:latin typeface="066-CAI978"/>
                          <a:ea typeface="宋体"/>
                          <a:cs typeface="Times New Roman"/>
                        </a:rPr>
                        <a:t>xsp1.iop1.broadworks.net/com.broadsoft.xsi-actions/v1.0/user/</a:t>
                      </a:r>
                      <a:r>
                        <a:rPr lang="en-US" sz="1200" b="1" u="none" kern="100" dirty="0" smtClean="0">
                          <a:solidFill>
                            <a:schemeClr val="tx1"/>
                          </a:solidFill>
                          <a:latin typeface="066-CAI978"/>
                          <a:ea typeface="宋体"/>
                          <a:cs typeface="Times New Roman"/>
                        </a:rPr>
                        <a:t>username</a:t>
                      </a:r>
                      <a:r>
                        <a:rPr lang="en-US" sz="1200" u="none" kern="100" dirty="0" smtClean="0">
                          <a:solidFill>
                            <a:schemeClr val="tx1"/>
                          </a:solidFill>
                          <a:latin typeface="066-CAI978"/>
                          <a:ea typeface="宋体"/>
                          <a:cs typeface="Times New Roman"/>
                        </a:rPr>
                        <a:t>@as.iop1.broadworks.net/directories/calllogs/placed</a:t>
                      </a:r>
                      <a:endParaRPr lang="zh-CN" sz="1200" u="none" kern="100" dirty="0">
                        <a:solidFill>
                          <a:schemeClr val="tx1"/>
                        </a:solidFill>
                        <a:latin typeface="066-CAI978"/>
                        <a:ea typeface="宋体"/>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r h="613746">
                <a:tc>
                  <a:txBody>
                    <a:bodyPr/>
                    <a:lstStyle/>
                    <a:p>
                      <a:pPr>
                        <a:spcAft>
                          <a:spcPts val="0"/>
                        </a:spcAft>
                      </a:pPr>
                      <a:r>
                        <a:rPr lang="en-US" sz="1200" u="none" kern="100">
                          <a:solidFill>
                            <a:schemeClr val="tx1"/>
                          </a:solidFill>
                          <a:latin typeface="066-CAI978"/>
                          <a:ea typeface="宋体"/>
                          <a:cs typeface="Times New Roman"/>
                        </a:rPr>
                        <a:t>All Lists</a:t>
                      </a:r>
                      <a:endParaRPr lang="zh-CN" sz="1200" u="none" kern="10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en-US" sz="1200" u="none" kern="100" dirty="0">
                          <a:solidFill>
                            <a:schemeClr val="tx1"/>
                          </a:solidFill>
                          <a:latin typeface="066-CAI978"/>
                          <a:ea typeface="宋体"/>
                          <a:cs typeface="Times New Roman"/>
                        </a:rPr>
                        <a:t>http://xsp1.iop1.broadworks.net/com.broadsoft.xsi-actions/v1.0/user/</a:t>
                      </a:r>
                      <a:r>
                        <a:rPr lang="en-US" sz="1200" b="1" u="none" kern="100" dirty="0">
                          <a:solidFill>
                            <a:schemeClr val="tx1"/>
                          </a:solidFill>
                          <a:latin typeface="066-CAI978"/>
                          <a:ea typeface="宋体"/>
                          <a:cs typeface="Times New Roman"/>
                        </a:rPr>
                        <a:t>username</a:t>
                      </a:r>
                      <a:r>
                        <a:rPr lang="en-US" sz="1200" u="none" kern="100" dirty="0">
                          <a:solidFill>
                            <a:schemeClr val="tx1"/>
                          </a:solidFill>
                          <a:latin typeface="066-CAI978"/>
                          <a:ea typeface="宋体"/>
                          <a:cs typeface="Times New Roman"/>
                        </a:rPr>
                        <a:t>@as.iop1.broadworks.net/directories/calllogs/</a:t>
                      </a:r>
                      <a:endParaRPr lang="zh-CN" sz="1200" u="none" kern="100" dirty="0">
                        <a:solidFill>
                          <a:schemeClr val="tx1"/>
                        </a:solidFill>
                        <a:latin typeface="066-CAI978"/>
                        <a:ea typeface="055-CAI978"/>
                        <a:cs typeface="Times New Roman"/>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r>
            </a:tbl>
          </a:graphicData>
        </a:graphic>
      </p:graphicFrame>
      <p:sp>
        <p:nvSpPr>
          <p:cNvPr id="4" name="TextBox 3"/>
          <p:cNvSpPr txBox="1"/>
          <p:nvPr/>
        </p:nvSpPr>
        <p:spPr>
          <a:xfrm>
            <a:off x="428596" y="5143513"/>
            <a:ext cx="7429552" cy="830997"/>
          </a:xfrm>
          <a:prstGeom prst="rect">
            <a:avLst/>
          </a:prstGeom>
          <a:noFill/>
        </p:spPr>
        <p:txBody>
          <a:bodyPr wrap="square" rtlCol="0">
            <a:spAutoFit/>
          </a:bodyPr>
          <a:lstStyle/>
          <a:p>
            <a:r>
              <a:rPr lang="en-US" dirty="0" smtClean="0"/>
              <a:t>Notes </a:t>
            </a:r>
            <a:r>
              <a:rPr lang="en-US" altLang="zh-CN" dirty="0" smtClean="0"/>
              <a:t>:</a:t>
            </a:r>
            <a:r>
              <a:rPr lang="en-US" dirty="0" smtClean="0"/>
              <a:t>The All Lists contains Missed, Received and Placed Lists. It’s not supported by Yealink IP phones.</a:t>
            </a:r>
            <a:endParaRPr lang="zh-CN" altLang="en-US" dirty="0" smtClean="0"/>
          </a:p>
          <a:p>
            <a:endParaRPr lang="zh-CN" altLang="en-US" dirty="0"/>
          </a:p>
        </p:txBody>
      </p:sp>
      <p:sp>
        <p:nvSpPr>
          <p:cNvPr id="5"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cs typeface="Tahoma" pitchFamily="34" charset="0"/>
              </a:rPr>
              <a:t>Configure Call Log on  Yealink IP Phone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736"/>
            <a:ext cx="7429552" cy="1077218"/>
          </a:xfrm>
          <a:prstGeom prst="rect">
            <a:avLst/>
          </a:prstGeom>
          <a:noFill/>
        </p:spPr>
        <p:txBody>
          <a:bodyPr wrap="square" rtlCol="0">
            <a:spAutoFit/>
          </a:bodyPr>
          <a:lstStyle/>
          <a:p>
            <a:r>
              <a:rPr lang="en-US" dirty="0" smtClean="0"/>
              <a:t>Press</a:t>
            </a:r>
            <a:r>
              <a:rPr lang="en-US" b="1" dirty="0" smtClean="0"/>
              <a:t> Menu</a:t>
            </a:r>
            <a:r>
              <a:rPr lang="en-US" dirty="0" smtClean="0"/>
              <a:t>-&gt;</a:t>
            </a:r>
            <a:r>
              <a:rPr lang="en-US" b="1" dirty="0" smtClean="0"/>
              <a:t>History Type</a:t>
            </a:r>
            <a:r>
              <a:rPr lang="en-US" dirty="0" smtClean="0"/>
              <a:t>-&gt;</a:t>
            </a:r>
            <a:r>
              <a:rPr lang="en-US" b="1" dirty="0" smtClean="0"/>
              <a:t>Network </a:t>
            </a:r>
            <a:r>
              <a:rPr lang="en-US" b="1" dirty="0" err="1" smtClean="0"/>
              <a:t>CallLog</a:t>
            </a:r>
            <a:r>
              <a:rPr lang="en-US" dirty="0" smtClean="0"/>
              <a:t>. Select the desired call log menu, and then press the </a:t>
            </a:r>
            <a:r>
              <a:rPr lang="en-US" b="1" dirty="0" smtClean="0"/>
              <a:t>Enter</a:t>
            </a:r>
            <a:r>
              <a:rPr lang="en-US" dirty="0" smtClean="0"/>
              <a:t> soft key.</a:t>
            </a:r>
            <a:endParaRPr lang="zh-CN" altLang="en-US" dirty="0" smtClean="0"/>
          </a:p>
          <a:p>
            <a:pPr lvl="0"/>
            <a:endParaRPr lang="zh-CN" altLang="en-US" dirty="0" smtClean="0"/>
          </a:p>
          <a:p>
            <a:endParaRPr lang="zh-CN" altLang="en-US" dirty="0"/>
          </a:p>
        </p:txBody>
      </p:sp>
      <p:pic>
        <p:nvPicPr>
          <p:cNvPr id="3" name="图片 2" descr="快照18.jpg"/>
          <p:cNvPicPr/>
          <p:nvPr/>
        </p:nvPicPr>
        <p:blipFill>
          <a:blip r:embed="rId3" cstate="print"/>
          <a:stretch>
            <a:fillRect/>
          </a:stretch>
        </p:blipFill>
        <p:spPr>
          <a:xfrm>
            <a:off x="1285852" y="2143116"/>
            <a:ext cx="3357586" cy="1714512"/>
          </a:xfrm>
          <a:prstGeom prst="rect">
            <a:avLst/>
          </a:prstGeom>
          <a:ln>
            <a:solidFill>
              <a:schemeClr val="tx1"/>
            </a:solidFill>
          </a:ln>
        </p:spPr>
      </p:pic>
      <p:sp>
        <p:nvSpPr>
          <p:cNvPr id="4"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fontScale="92500"/>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Accessing the Call Log via phone user interface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571612"/>
            <a:ext cx="7429552" cy="2800767"/>
          </a:xfrm>
          <a:prstGeom prst="rect">
            <a:avLst/>
          </a:prstGeom>
          <a:noFill/>
        </p:spPr>
        <p:txBody>
          <a:bodyPr wrap="square" rtlCol="0">
            <a:spAutoFit/>
          </a:bodyPr>
          <a:lstStyle/>
          <a:p>
            <a:r>
              <a:rPr lang="en-US" altLang="zh-CN" sz="2000" b="1" dirty="0" smtClean="0"/>
              <a:t>Documents which we will send you after training :</a:t>
            </a:r>
          </a:p>
          <a:p>
            <a:endParaRPr lang="en-US" altLang="zh-CN" sz="1800" dirty="0" smtClean="0"/>
          </a:p>
          <a:p>
            <a:r>
              <a:rPr lang="en-US" altLang="zh-CN" sz="1800" dirty="0" smtClean="0"/>
              <a:t>User Guide for Phone Features Integrated with </a:t>
            </a:r>
            <a:r>
              <a:rPr lang="en-US" altLang="zh-CN" sz="1800" dirty="0" err="1" smtClean="0"/>
              <a:t>Broadworks</a:t>
            </a:r>
            <a:endParaRPr lang="en-US" altLang="zh-CN" sz="1800" dirty="0" smtClean="0"/>
          </a:p>
          <a:p>
            <a:endParaRPr lang="en-US" altLang="zh-CN" sz="1800" dirty="0" smtClean="0"/>
          </a:p>
          <a:p>
            <a:r>
              <a:rPr lang="en-US" altLang="zh-CN" sz="1800" dirty="0" smtClean="0"/>
              <a:t>Using Integrated Features on </a:t>
            </a:r>
            <a:r>
              <a:rPr lang="en-US" altLang="zh-CN" sz="1800" dirty="0" err="1" smtClean="0"/>
              <a:t>BroadWorks</a:t>
            </a:r>
            <a:endParaRPr lang="en-US" altLang="zh-CN" sz="1800" dirty="0" smtClean="0"/>
          </a:p>
          <a:p>
            <a:endParaRPr lang="en-US" altLang="zh-CN" sz="1800" dirty="0" smtClean="0"/>
          </a:p>
          <a:p>
            <a:r>
              <a:rPr lang="en-US" altLang="zh-CN" sz="1800" dirty="0" smtClean="0"/>
              <a:t>Yealink IP Phones Deployment Guide for </a:t>
            </a:r>
            <a:r>
              <a:rPr lang="en-US" altLang="zh-CN" sz="1800" dirty="0" err="1" smtClean="0"/>
              <a:t>BroadWorks</a:t>
            </a:r>
            <a:r>
              <a:rPr lang="en-US" altLang="zh-CN" sz="1800" dirty="0" smtClean="0"/>
              <a:t> Environments</a:t>
            </a:r>
          </a:p>
          <a:p>
            <a:endParaRPr lang="en-US" altLang="zh-CN" dirty="0" smtClean="0"/>
          </a:p>
          <a:p>
            <a:endParaRPr lang="en-US" altLang="zh-CN" dirty="0" smtClean="0"/>
          </a:p>
          <a:p>
            <a:endParaRPr lang="zh-CN" altLang="en-US" dirty="0"/>
          </a:p>
        </p:txBody>
      </p:sp>
      <p:sp>
        <p:nvSpPr>
          <p:cNvPr id="3" name="Rectangle 3"/>
          <p:cNvSpPr txBox="1">
            <a:spLocks noChangeArrowheads="1"/>
          </p:cNvSpPr>
          <p:nvPr/>
        </p:nvSpPr>
        <p:spPr>
          <a:xfrm>
            <a:off x="0" y="55563"/>
            <a:ext cx="7429520" cy="493712"/>
          </a:xfrm>
          <a:prstGeom prst="rect">
            <a:avLst/>
          </a:prstGeom>
        </p:spPr>
        <p:txBody>
          <a:bodyPr vert="horz" lIns="91440" tIns="45720" rIns="91440" bIns="45720" rtlCol="0" anchor="ctr">
            <a:normAutofit/>
          </a:bodyPr>
          <a:lstStyle/>
          <a:p>
            <a:pPr lvl="0" fontAlgn="auto">
              <a:spcAft>
                <a:spcPts val="0"/>
              </a:spcAft>
            </a:pPr>
            <a:r>
              <a:rPr lang="en-US" altLang="zh-CN" sz="2500" b="1" dirty="0" smtClean="0">
                <a:solidFill>
                  <a:schemeClr val="bg1"/>
                </a:solidFill>
                <a:latin typeface="Tahoma" pitchFamily="34" charset="0"/>
                <a:ea typeface="+mj-ea"/>
                <a:cs typeface="Tahoma" pitchFamily="34" charset="0"/>
              </a:rPr>
              <a:t>Documents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6116" y="2500306"/>
            <a:ext cx="1672253" cy="1015663"/>
          </a:xfrm>
          <a:prstGeom prst="rect">
            <a:avLst/>
          </a:prstGeom>
          <a:noFill/>
        </p:spPr>
        <p:txBody>
          <a:bodyPr wrap="none" rtlCol="0">
            <a:spAutoFit/>
          </a:bodyPr>
          <a:lstStyle/>
          <a:p>
            <a:r>
              <a:rPr lang="en-US" altLang="zh-CN" sz="6000" dirty="0" smtClean="0">
                <a:latin typeface="+mn-lt"/>
              </a:rPr>
              <a:t>Q&amp;A</a:t>
            </a:r>
            <a:endParaRPr lang="zh-CN" altLang="en-US" sz="60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3"/>
          <p:cNvSpPr>
            <a:spLocks noChangeArrowheads="1"/>
          </p:cNvSpPr>
          <p:nvPr/>
        </p:nvSpPr>
        <p:spPr bwMode="auto">
          <a:xfrm>
            <a:off x="180132" y="35913"/>
            <a:ext cx="5688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smtClean="0">
                <a:solidFill>
                  <a:prstClr val="white"/>
                </a:solidFill>
                <a:effectLst>
                  <a:outerShdw blurRad="38100" dist="38100" dir="2700000" algn="tl">
                    <a:srgbClr val="000000">
                      <a:alpha val="43137"/>
                    </a:srgbClr>
                  </a:outerShdw>
                </a:effectLst>
                <a:latin typeface="Tahoma" pitchFamily="34" charset="0"/>
                <a:ea typeface="Tahoma" pitchFamily="34" charset="0"/>
                <a:cs typeface="Tahoma" pitchFamily="34" charset="0"/>
              </a:rPr>
              <a:t>Telefonica</a:t>
            </a:r>
            <a:endParaRPr lang="zh-CN" altLang="en-US" sz="3200" b="1" dirty="0">
              <a:solidFill>
                <a:prstClr val="white"/>
              </a:solidFill>
              <a:effectLst>
                <a:outerShdw blurRad="38100" dist="38100" dir="2700000" algn="tl">
                  <a:srgbClr val="000000">
                    <a:alpha val="43137"/>
                  </a:srgbClr>
                </a:outerShdw>
              </a:effectLst>
              <a:latin typeface="Tahoma" pitchFamily="34" charset="0"/>
              <a:ea typeface="微软雅黑" pitchFamily="34" charset="-122"/>
              <a:cs typeface="Tahoma" pitchFamily="34" charset="0"/>
            </a:endParaRPr>
          </a:p>
        </p:txBody>
      </p:sp>
      <p:sp>
        <p:nvSpPr>
          <p:cNvPr id="27651" name="矩形 4"/>
          <p:cNvSpPr>
            <a:spLocks noChangeArrowheads="1"/>
          </p:cNvSpPr>
          <p:nvPr/>
        </p:nvSpPr>
        <p:spPr bwMode="auto">
          <a:xfrm>
            <a:off x="395536" y="908720"/>
            <a:ext cx="835273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85738" indent="-185738">
              <a:lnSpc>
                <a:spcPct val="150000"/>
              </a:lnSpc>
              <a:spcBef>
                <a:spcPts val="1800"/>
              </a:spcBef>
              <a:buClr>
                <a:srgbClr val="00B050"/>
              </a:buClr>
              <a:buSzPct val="50000"/>
              <a:buFontTx/>
              <a:buBlip>
                <a:blip r:embed="rId3"/>
              </a:buBlip>
            </a:pPr>
            <a:r>
              <a:rPr lang="en-US" altLang="zh-CN" b="1" dirty="0" smtClean="0">
                <a:solidFill>
                  <a:prstClr val="black">
                    <a:lumMod val="75000"/>
                    <a:lumOff val="25000"/>
                  </a:prstClr>
                </a:solidFill>
                <a:latin typeface="Tahoma" pitchFamily="34" charset="0"/>
                <a:ea typeface="Tahoma" pitchFamily="34" charset="0"/>
                <a:cs typeface="Tahoma" pitchFamily="34" charset="0"/>
              </a:rPr>
              <a:t>One of the largest telecommunication carriers in the World and the second largest telecommunication carriers in Europe.</a:t>
            </a:r>
            <a:endParaRPr lang="en-US" altLang="zh-CN" b="1" dirty="0">
              <a:solidFill>
                <a:prstClr val="black">
                  <a:lumMod val="75000"/>
                  <a:lumOff val="25000"/>
                </a:prstClr>
              </a:solidFill>
              <a:latin typeface="Tahoma" pitchFamily="34" charset="0"/>
              <a:ea typeface="Tahoma" pitchFamily="34" charset="0"/>
              <a:cs typeface="Tahoma" pitchFamily="34" charset="0"/>
            </a:endParaRPr>
          </a:p>
          <a:p>
            <a:pPr marL="185738" indent="-185738">
              <a:lnSpc>
                <a:spcPct val="150000"/>
              </a:lnSpc>
              <a:spcBef>
                <a:spcPts val="1800"/>
              </a:spcBef>
              <a:buClr>
                <a:srgbClr val="00B050"/>
              </a:buClr>
              <a:buSzPct val="50000"/>
              <a:buFontTx/>
              <a:buBlip>
                <a:blip r:embed="rId3"/>
              </a:buBlip>
            </a:pPr>
            <a:r>
              <a:rPr lang="en-US" altLang="zh-CN" b="1" dirty="0" smtClean="0">
                <a:solidFill>
                  <a:prstClr val="black">
                    <a:lumMod val="75000"/>
                    <a:lumOff val="25000"/>
                  </a:prstClr>
                </a:solidFill>
                <a:latin typeface="Tahoma" pitchFamily="34" charset="0"/>
                <a:ea typeface="Tahoma" pitchFamily="34" charset="0"/>
                <a:cs typeface="Tahoma" pitchFamily="34" charset="0"/>
              </a:rPr>
              <a:t>Cooperated with BroadSoft to provide stable solutions for abundant European customers since 2009, satisfying the needs of communication and collaboration on a large scale.</a:t>
            </a:r>
          </a:p>
          <a:p>
            <a:pPr marL="185738" indent="-185738">
              <a:lnSpc>
                <a:spcPct val="150000"/>
              </a:lnSpc>
              <a:spcBef>
                <a:spcPts val="1800"/>
              </a:spcBef>
              <a:buClr>
                <a:srgbClr val="00B050"/>
              </a:buClr>
              <a:buSzPct val="50000"/>
              <a:buFontTx/>
              <a:buBlip>
                <a:blip r:embed="rId3"/>
              </a:buBlip>
            </a:pPr>
            <a:r>
              <a:rPr lang="en-US" altLang="zh-CN" b="1" dirty="0">
                <a:solidFill>
                  <a:prstClr val="black">
                    <a:lumMod val="75000"/>
                    <a:lumOff val="25000"/>
                  </a:prstClr>
                </a:solidFill>
                <a:latin typeface="Tahoma" pitchFamily="34" charset="0"/>
                <a:ea typeface="Tahoma" pitchFamily="34" charset="0"/>
                <a:cs typeface="Tahoma" pitchFamily="34" charset="0"/>
              </a:rPr>
              <a:t>Target to Enterprise and Firms</a:t>
            </a:r>
          </a:p>
          <a:p>
            <a:pPr marL="185738" indent="-185738">
              <a:lnSpc>
                <a:spcPct val="150000"/>
              </a:lnSpc>
              <a:spcBef>
                <a:spcPts val="1800"/>
              </a:spcBef>
              <a:buClr>
                <a:srgbClr val="00B050"/>
              </a:buClr>
              <a:buSzPct val="50000"/>
              <a:buFontTx/>
              <a:buBlip>
                <a:blip r:embed="rId3"/>
              </a:buBlip>
            </a:pPr>
            <a:r>
              <a:rPr lang="en-US" altLang="zh-CN" b="1" dirty="0">
                <a:solidFill>
                  <a:prstClr val="black">
                    <a:lumMod val="75000"/>
                    <a:lumOff val="25000"/>
                  </a:prstClr>
                </a:solidFill>
                <a:latin typeface="Tahoma" pitchFamily="34" charset="0"/>
                <a:ea typeface="Tahoma" pitchFamily="34" charset="0"/>
                <a:cs typeface="Tahoma" pitchFamily="34" charset="0"/>
              </a:rPr>
              <a:t>Monthly fee with free phone use</a:t>
            </a:r>
          </a:p>
          <a:p>
            <a:pPr marL="185738" indent="-185738">
              <a:lnSpc>
                <a:spcPct val="150000"/>
              </a:lnSpc>
              <a:spcBef>
                <a:spcPts val="1800"/>
              </a:spcBef>
              <a:buClr>
                <a:srgbClr val="00B050"/>
              </a:buClr>
              <a:buSzPct val="50000"/>
              <a:buFontTx/>
              <a:buBlip>
                <a:blip r:embed="rId3"/>
              </a:buBlip>
            </a:pPr>
            <a:r>
              <a:rPr lang="en-US" altLang="zh-CN" b="1" dirty="0">
                <a:solidFill>
                  <a:prstClr val="black">
                    <a:lumMod val="75000"/>
                    <a:lumOff val="25000"/>
                  </a:prstClr>
                </a:solidFill>
                <a:latin typeface="Tahoma" pitchFamily="34" charset="0"/>
                <a:ea typeface="Tahoma" pitchFamily="34" charset="0"/>
                <a:cs typeface="Tahoma" pitchFamily="34" charset="0"/>
              </a:rPr>
              <a:t>Choose </a:t>
            </a:r>
            <a:r>
              <a:rPr lang="en-US" altLang="zh-CN" b="1" dirty="0" err="1">
                <a:solidFill>
                  <a:prstClr val="black">
                    <a:lumMod val="75000"/>
                    <a:lumOff val="25000"/>
                  </a:prstClr>
                </a:solidFill>
                <a:latin typeface="Tahoma" pitchFamily="34" charset="0"/>
                <a:ea typeface="Tahoma" pitchFamily="34" charset="0"/>
                <a:cs typeface="Tahoma" pitchFamily="34" charset="0"/>
              </a:rPr>
              <a:t>Yealink</a:t>
            </a:r>
            <a:r>
              <a:rPr lang="en-US" altLang="zh-CN" b="1" dirty="0">
                <a:solidFill>
                  <a:prstClr val="black">
                    <a:lumMod val="75000"/>
                    <a:lumOff val="25000"/>
                  </a:prstClr>
                </a:solidFill>
                <a:latin typeface="Tahoma" pitchFamily="34" charset="0"/>
                <a:ea typeface="Tahoma" pitchFamily="34" charset="0"/>
                <a:cs typeface="Tahoma" pitchFamily="34" charset="0"/>
              </a:rPr>
              <a:t> T26P, </a:t>
            </a:r>
            <a:r>
              <a:rPr lang="en-US" altLang="zh-CN" b="1" dirty="0" smtClean="0">
                <a:solidFill>
                  <a:prstClr val="black">
                    <a:lumMod val="75000"/>
                    <a:lumOff val="25000"/>
                  </a:prstClr>
                </a:solidFill>
                <a:latin typeface="Tahoma" pitchFamily="34" charset="0"/>
                <a:ea typeface="Tahoma" pitchFamily="34" charset="0"/>
                <a:cs typeface="Tahoma" pitchFamily="34" charset="0"/>
              </a:rPr>
              <a:t>T22P</a:t>
            </a:r>
            <a:endParaRPr lang="en-US" altLang="zh-CN" b="1" dirty="0">
              <a:solidFill>
                <a:prstClr val="black">
                  <a:lumMod val="75000"/>
                  <a:lumOff val="25000"/>
                </a:prstClr>
              </a:solidFill>
              <a:latin typeface="Tahoma" pitchFamily="34" charset="0"/>
              <a:ea typeface="Tahoma" pitchFamily="34" charset="0"/>
              <a:cs typeface="Tahoma" pitchFamily="34" charset="0"/>
            </a:endParaRPr>
          </a:p>
        </p:txBody>
      </p:sp>
      <p:pic>
        <p:nvPicPr>
          <p:cNvPr id="27652" name="图片 16" descr="Telefonic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356992"/>
            <a:ext cx="2720942" cy="105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010123" y="5084113"/>
            <a:ext cx="1290069" cy="88701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4616" y="5084113"/>
            <a:ext cx="1357381" cy="88808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440629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7296"/>
            <a:ext cx="4104456" cy="778098"/>
          </a:xfrm>
        </p:spPr>
        <p:txBody>
          <a:bodyPr/>
          <a:lstStyle/>
          <a:p>
            <a:pPr algn="l"/>
            <a:r>
              <a:rPr lang="en-US" altLang="zh-CN" sz="32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PCCW</a:t>
            </a:r>
            <a:endParaRPr lang="zh-CN" altLang="en-US" sz="3200" b="1" dirty="0">
              <a:solidFill>
                <a:schemeClr val="bg1"/>
              </a:solidFill>
              <a:effectLst>
                <a:outerShdw blurRad="38100" dist="38100" dir="2700000" algn="tl">
                  <a:srgbClr val="000000">
                    <a:alpha val="43137"/>
                  </a:srgbClr>
                </a:outerShdw>
              </a:effectLst>
              <a:latin typeface="Tahoma" pitchFamily="34" charset="0"/>
              <a:ea typeface="微软雅黑" pitchFamily="34" charset="-122"/>
              <a:cs typeface="Tahoma" pitchFamily="34" charset="0"/>
            </a:endParaRPr>
          </a:p>
        </p:txBody>
      </p:sp>
      <p:sp>
        <p:nvSpPr>
          <p:cNvPr id="4" name="矩形 4"/>
          <p:cNvSpPr txBox="1">
            <a:spLocks noChangeArrowheads="1"/>
          </p:cNvSpPr>
          <p:nvPr/>
        </p:nvSpPr>
        <p:spPr bwMode="auto">
          <a:xfrm>
            <a:off x="323528" y="980727"/>
            <a:ext cx="864096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5738" indent="-185738">
              <a:lnSpc>
                <a:spcPct val="150000"/>
              </a:lnSpc>
              <a:spcBef>
                <a:spcPts val="1800"/>
              </a:spcBef>
              <a:buClr>
                <a:srgbClr val="00B050"/>
              </a:buClr>
              <a:buSzPct val="50000"/>
              <a:buFontTx/>
              <a:buBlip>
                <a:blip r:embed="rId3"/>
              </a:buBlip>
            </a:pPr>
            <a:r>
              <a:rPr lang="en-US" altLang="zh-CN" sz="1800" b="1" dirty="0" smtClean="0">
                <a:solidFill>
                  <a:prstClr val="black">
                    <a:lumMod val="75000"/>
                    <a:lumOff val="25000"/>
                  </a:prstClr>
                </a:solidFill>
                <a:latin typeface="Tahoma" pitchFamily="34" charset="0"/>
                <a:ea typeface="Tahoma" pitchFamily="34" charset="0"/>
                <a:cs typeface="Tahoma" pitchFamily="34" charset="0"/>
              </a:rPr>
              <a:t>The largest telecommunication carrier in HK.</a:t>
            </a:r>
            <a:r>
              <a:rPr lang="zh-CN" altLang="en-US" sz="1800" b="1" dirty="0" smtClean="0">
                <a:solidFill>
                  <a:prstClr val="black">
                    <a:lumMod val="75000"/>
                    <a:lumOff val="25000"/>
                  </a:prstClr>
                </a:solidFill>
                <a:latin typeface="Tahoma" pitchFamily="34" charset="0"/>
                <a:ea typeface="微软雅黑" pitchFamily="34" charset="-122"/>
                <a:cs typeface="Tahoma" pitchFamily="34" charset="0"/>
              </a:rPr>
              <a:t> </a:t>
            </a:r>
            <a:endParaRPr lang="en-US" altLang="zh-CN" sz="1800" b="1" dirty="0" smtClean="0">
              <a:solidFill>
                <a:prstClr val="black">
                  <a:lumMod val="75000"/>
                  <a:lumOff val="25000"/>
                </a:prstClr>
              </a:solidFill>
              <a:latin typeface="Tahoma" pitchFamily="34" charset="0"/>
              <a:ea typeface="Tahoma" pitchFamily="34" charset="0"/>
              <a:cs typeface="Tahoma" pitchFamily="34" charset="0"/>
            </a:endParaRPr>
          </a:p>
          <a:p>
            <a:pPr marL="185738" indent="-185738">
              <a:lnSpc>
                <a:spcPct val="150000"/>
              </a:lnSpc>
              <a:spcBef>
                <a:spcPts val="1800"/>
              </a:spcBef>
              <a:buClr>
                <a:srgbClr val="00B050"/>
              </a:buClr>
              <a:buSzPct val="50000"/>
              <a:buFontTx/>
              <a:buBlip>
                <a:blip r:embed="rId3"/>
              </a:buBlip>
            </a:pPr>
            <a:r>
              <a:rPr lang="en-US" altLang="zh-CN" sz="1800" b="1" dirty="0" smtClean="0">
                <a:solidFill>
                  <a:prstClr val="black">
                    <a:lumMod val="75000"/>
                    <a:lumOff val="25000"/>
                  </a:prstClr>
                </a:solidFill>
                <a:latin typeface="Tahoma" pitchFamily="34" charset="0"/>
                <a:ea typeface="Tahoma" pitchFamily="34" charset="0"/>
                <a:cs typeface="Tahoma" pitchFamily="34" charset="0"/>
              </a:rPr>
              <a:t>Yealink has established </a:t>
            </a:r>
            <a:r>
              <a:rPr lang="en-US" altLang="zh-CN" sz="1800" b="1" dirty="0">
                <a:solidFill>
                  <a:prstClr val="black">
                    <a:lumMod val="75000"/>
                    <a:lumOff val="25000"/>
                  </a:prstClr>
                </a:solidFill>
                <a:latin typeface="Tahoma" pitchFamily="34" charset="0"/>
                <a:ea typeface="Tahoma" pitchFamily="34" charset="0"/>
                <a:cs typeface="Tahoma" pitchFamily="34" charset="0"/>
              </a:rPr>
              <a:t>a friendly relationship and co-operation to provider customers with various solutions for the development needs of the corporates.</a:t>
            </a:r>
            <a:r>
              <a:rPr lang="zh-CN" altLang="en-US" sz="1800" b="1" dirty="0">
                <a:solidFill>
                  <a:prstClr val="black">
                    <a:lumMod val="75000"/>
                    <a:lumOff val="25000"/>
                  </a:prstClr>
                </a:solidFill>
                <a:latin typeface="Tahoma" pitchFamily="34" charset="0"/>
                <a:ea typeface="微软雅黑" pitchFamily="34" charset="-122"/>
                <a:cs typeface="Tahoma" pitchFamily="34" charset="0"/>
              </a:rPr>
              <a:t> </a:t>
            </a:r>
            <a:endParaRPr lang="en-US" altLang="zh-CN" sz="1800" b="1" dirty="0">
              <a:solidFill>
                <a:prstClr val="black">
                  <a:lumMod val="75000"/>
                  <a:lumOff val="25000"/>
                </a:prstClr>
              </a:solidFill>
              <a:latin typeface="Tahoma" pitchFamily="34" charset="0"/>
              <a:ea typeface="Tahoma" pitchFamily="34" charset="0"/>
              <a:cs typeface="Tahoma" pitchFamily="34" charset="0"/>
            </a:endParaRPr>
          </a:p>
          <a:p>
            <a:pPr marL="185738" indent="-185738">
              <a:lnSpc>
                <a:spcPct val="150000"/>
              </a:lnSpc>
              <a:spcBef>
                <a:spcPts val="1800"/>
              </a:spcBef>
              <a:buClr>
                <a:srgbClr val="00B050"/>
              </a:buClr>
              <a:buSzPct val="50000"/>
              <a:buFontTx/>
              <a:buBlip>
                <a:blip r:embed="rId3"/>
              </a:buBlip>
            </a:pPr>
            <a:r>
              <a:rPr lang="en-US" altLang="zh-CN" sz="1800" b="1" dirty="0" smtClean="0">
                <a:solidFill>
                  <a:prstClr val="black">
                    <a:lumMod val="75000"/>
                    <a:lumOff val="25000"/>
                  </a:prstClr>
                </a:solidFill>
                <a:latin typeface="Tahoma" pitchFamily="34" charset="0"/>
                <a:ea typeface="Tahoma" pitchFamily="34" charset="0"/>
                <a:cs typeface="Tahoma" pitchFamily="34" charset="0"/>
              </a:rPr>
              <a:t>Target to SMB</a:t>
            </a:r>
          </a:p>
          <a:p>
            <a:pPr marL="185738" indent="-185738">
              <a:lnSpc>
                <a:spcPct val="150000"/>
              </a:lnSpc>
              <a:spcBef>
                <a:spcPts val="1800"/>
              </a:spcBef>
              <a:buClr>
                <a:srgbClr val="00B050"/>
              </a:buClr>
              <a:buSzPct val="50000"/>
              <a:buFontTx/>
              <a:buBlip>
                <a:blip r:embed="rId3"/>
              </a:buBlip>
            </a:pPr>
            <a:r>
              <a:rPr lang="en-US" altLang="zh-CN" sz="1800" b="1" dirty="0" smtClean="0">
                <a:solidFill>
                  <a:prstClr val="black">
                    <a:lumMod val="75000"/>
                    <a:lumOff val="25000"/>
                  </a:prstClr>
                </a:solidFill>
                <a:latin typeface="Tahoma" pitchFamily="34" charset="0"/>
                <a:ea typeface="Tahoma" pitchFamily="34" charset="0"/>
                <a:cs typeface="Tahoma" pitchFamily="34" charset="0"/>
              </a:rPr>
              <a:t>Monthly fee with free phone use</a:t>
            </a:r>
          </a:p>
          <a:p>
            <a:pPr marL="185738" indent="-185738">
              <a:lnSpc>
                <a:spcPct val="150000"/>
              </a:lnSpc>
              <a:spcBef>
                <a:spcPts val="1800"/>
              </a:spcBef>
              <a:buClr>
                <a:srgbClr val="00B050"/>
              </a:buClr>
              <a:buSzPct val="50000"/>
              <a:buFontTx/>
              <a:buBlip>
                <a:blip r:embed="rId3"/>
              </a:buBlip>
            </a:pPr>
            <a:r>
              <a:rPr lang="en-US" altLang="zh-CN" sz="1800" b="1" dirty="0" smtClean="0">
                <a:solidFill>
                  <a:prstClr val="black">
                    <a:lumMod val="75000"/>
                    <a:lumOff val="25000"/>
                  </a:prstClr>
                </a:solidFill>
                <a:latin typeface="Tahoma" pitchFamily="34" charset="0"/>
                <a:ea typeface="Tahoma" pitchFamily="34" charset="0"/>
                <a:cs typeface="Tahoma" pitchFamily="34" charset="0"/>
              </a:rPr>
              <a:t>Choose Yealink T28P, T26P</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912964"/>
            <a:ext cx="3307326" cy="109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9695" y="4640932"/>
            <a:ext cx="43529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898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58614"/>
            <a:ext cx="5338936" cy="634082"/>
          </a:xfrm>
        </p:spPr>
        <p:txBody>
          <a:bodyPr/>
          <a:lstStyle/>
          <a:p>
            <a:pPr algn="l"/>
            <a:r>
              <a:rPr lang="en-US" altLang="zh-CN" sz="32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And More…</a:t>
            </a:r>
            <a:endParaRPr lang="zh-CN" altLang="en-US" sz="3200" b="1" dirty="0">
              <a:solidFill>
                <a:schemeClr val="bg1"/>
              </a:solidFill>
              <a:effectLst>
                <a:outerShdw blurRad="38100" dist="38100" dir="2700000" algn="tl">
                  <a:srgbClr val="000000">
                    <a:alpha val="43137"/>
                  </a:srgbClr>
                </a:outerShdw>
              </a:effectLst>
              <a:latin typeface="Tahoma" pitchFamily="34" charset="0"/>
              <a:ea typeface="微软雅黑" pitchFamily="34" charset="-122"/>
              <a:cs typeface="Tahoma"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284984"/>
            <a:ext cx="1944216" cy="730340"/>
          </a:xfrm>
          <a:prstGeom prst="roundRect">
            <a:avLst>
              <a:gd name="adj" fmla="val 8594"/>
            </a:avLst>
          </a:prstGeom>
          <a:solidFill>
            <a:srgbClr val="FFFFFF">
              <a:shade val="85000"/>
            </a:srgbClr>
          </a:solidFill>
          <a:ln>
            <a:noFill/>
          </a:ln>
          <a:effectLst>
            <a:outerShdw dist="35921" dir="2700000" algn="ctr" rotWithShape="0">
              <a:schemeClr val="bg2"/>
            </a:outerShdw>
            <a:reflection blurRad="6350" stA="52000" endA="300" endPos="3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 name="图片 6" descr="singTel.jpg"/>
          <p:cNvPicPr>
            <a:picLocks noChangeAspect="1"/>
          </p:cNvPicPr>
          <p:nvPr/>
        </p:nvPicPr>
        <p:blipFill>
          <a:blip r:embed="rId4" cstate="print"/>
          <a:stretch>
            <a:fillRect/>
          </a:stretch>
        </p:blipFill>
        <p:spPr>
          <a:xfrm>
            <a:off x="3205448" y="3356992"/>
            <a:ext cx="2158640" cy="730340"/>
          </a:xfrm>
          <a:prstGeom prst="rect">
            <a:avLst/>
          </a:prstGeom>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451" y="3284984"/>
            <a:ext cx="2447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4080" y="1714488"/>
            <a:ext cx="8599920" cy="646331"/>
          </a:xfrm>
          <a:prstGeom prst="rect">
            <a:avLst/>
          </a:prstGeom>
          <a:noFill/>
        </p:spPr>
        <p:txBody>
          <a:bodyPr wrap="square" rtlCol="0">
            <a:spAutoFit/>
          </a:bodyPr>
          <a:lstStyle/>
          <a:p>
            <a:r>
              <a:rPr lang="en-US" altLang="zh-CN" sz="1800" dirty="0" smtClean="0"/>
              <a:t>We have more and more successful cases with </a:t>
            </a:r>
            <a:r>
              <a:rPr lang="en-US" altLang="zh-CN" sz="1800" dirty="0" err="1" smtClean="0"/>
              <a:t>BroadSoft</a:t>
            </a:r>
            <a:r>
              <a:rPr lang="en-US" altLang="zh-CN" sz="1800" dirty="0" smtClean="0"/>
              <a:t> Carrier all over the world .</a:t>
            </a:r>
            <a:endParaRPr lang="zh-CN" altLang="en-US" sz="1800" dirty="0"/>
          </a:p>
        </p:txBody>
      </p:sp>
    </p:spTree>
    <p:extLst>
      <p:ext uri="{BB962C8B-B14F-4D97-AF65-F5344CB8AC3E}">
        <p14:creationId xmlns:p14="http://schemas.microsoft.com/office/powerpoint/2010/main" val="2140823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b="1" dirty="0" smtClean="0">
                <a:solidFill>
                  <a:prstClr val="black"/>
                </a:solidFill>
                <a:latin typeface="Tahoma" pitchFamily="34" charset="0"/>
                <a:ea typeface="Tahoma" pitchFamily="34" charset="0"/>
                <a:cs typeface="Tahoma" pitchFamily="34" charset="0"/>
              </a:rPr>
              <a:t>Yealink Feature List for </a:t>
            </a:r>
            <a:r>
              <a:rPr lang="en-US" altLang="zh-CN" b="1" dirty="0" err="1" smtClean="0">
                <a:solidFill>
                  <a:prstClr val="black"/>
                </a:solidFill>
                <a:latin typeface="Tahoma" pitchFamily="34" charset="0"/>
                <a:ea typeface="Tahoma" pitchFamily="34" charset="0"/>
                <a:cs typeface="Tahoma" pitchFamily="34" charset="0"/>
              </a:rPr>
              <a:t>BroadWorks</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3.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4.xml><?xml version="1.0" encoding="utf-8"?>
<a:theme xmlns:a="http://schemas.openxmlformats.org/drawingml/2006/main" name="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5.xml><?xml version="1.0" encoding="utf-8"?>
<a:theme xmlns:a="http://schemas.openxmlformats.org/drawingml/2006/main" name="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20397</TotalTime>
  <Words>6520</Words>
  <Application>Microsoft Office PowerPoint</Application>
  <PresentationFormat>全屏显示(4:3)</PresentationFormat>
  <Paragraphs>478</Paragraphs>
  <Slides>59</Slides>
  <Notes>59</Notes>
  <HiddenSlides>0</HiddenSlides>
  <MMClips>0</MMClips>
  <ScaleCrop>false</ScaleCrop>
  <HeadingPairs>
    <vt:vector size="4" baseType="variant">
      <vt:variant>
        <vt:lpstr>主题</vt:lpstr>
      </vt:variant>
      <vt:variant>
        <vt:i4>5</vt:i4>
      </vt:variant>
      <vt:variant>
        <vt:lpstr>幻灯片标题</vt:lpstr>
      </vt:variant>
      <vt:variant>
        <vt:i4>59</vt:i4>
      </vt:variant>
    </vt:vector>
  </HeadingPairs>
  <TitlesOfParts>
    <vt:vector size="64" baseType="lpstr">
      <vt:lpstr>1_Office 主题</vt:lpstr>
      <vt:lpstr>3_Office 主题</vt:lpstr>
      <vt:lpstr>7_Office 主题</vt:lpstr>
      <vt:lpstr>8_Office 主题</vt:lpstr>
      <vt:lpstr>9_Office 主题</vt:lpstr>
      <vt:lpstr>PowerPoint 演示文稿</vt:lpstr>
      <vt:lpstr>PowerPoint 演示文稿</vt:lpstr>
      <vt:lpstr>PowerPoint 演示文稿</vt:lpstr>
      <vt:lpstr>What is Broadworks </vt:lpstr>
      <vt:lpstr>PowerPoint 演示文稿</vt:lpstr>
      <vt:lpstr>PowerPoint 演示文稿</vt:lpstr>
      <vt:lpstr>PCCW</vt:lpstr>
      <vt:lpstr>And More…</vt:lpstr>
      <vt:lpstr>Yealink Feature List for BroadWorks</vt:lpstr>
      <vt:lpstr>Yealink Feature List for Broadsoft</vt:lpstr>
      <vt:lpstr>Provisioning in Broadworks</vt:lpstr>
      <vt:lpstr>What is BroadWorks Device Management </vt:lpstr>
      <vt:lpstr>Key concepts</vt:lpstr>
      <vt:lpstr>What is Group Administrator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How to configure Yealink and BroadWorks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Feature Key Synchronization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Phonebook and Call Log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兰晓琴</cp:lastModifiedBy>
  <cp:revision>1614</cp:revision>
  <dcterms:created xsi:type="dcterms:W3CDTF">2009-09-16T07:37:35Z</dcterms:created>
  <dcterms:modified xsi:type="dcterms:W3CDTF">2012-08-31T04:15:17Z</dcterms:modified>
</cp:coreProperties>
</file>