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457" r:id="rId2"/>
    <p:sldId id="542" r:id="rId3"/>
    <p:sldId id="649" r:id="rId4"/>
    <p:sldId id="650" r:id="rId5"/>
    <p:sldId id="652" r:id="rId6"/>
    <p:sldId id="675" r:id="rId7"/>
    <p:sldId id="654" r:id="rId8"/>
    <p:sldId id="655" r:id="rId9"/>
    <p:sldId id="656" r:id="rId10"/>
    <p:sldId id="657" r:id="rId11"/>
    <p:sldId id="659" r:id="rId12"/>
    <p:sldId id="678" r:id="rId13"/>
    <p:sldId id="604" r:id="rId14"/>
    <p:sldId id="661" r:id="rId15"/>
    <p:sldId id="663" r:id="rId16"/>
    <p:sldId id="662" r:id="rId17"/>
    <p:sldId id="664" r:id="rId18"/>
    <p:sldId id="669" r:id="rId19"/>
    <p:sldId id="666" r:id="rId20"/>
    <p:sldId id="667" r:id="rId21"/>
    <p:sldId id="680" r:id="rId22"/>
    <p:sldId id="679" r:id="rId23"/>
    <p:sldId id="668" r:id="rId24"/>
    <p:sldId id="683" r:id="rId25"/>
    <p:sldId id="670" r:id="rId26"/>
    <p:sldId id="671" r:id="rId27"/>
    <p:sldId id="672" r:id="rId28"/>
    <p:sldId id="673" r:id="rId29"/>
    <p:sldId id="674" r:id="rId30"/>
    <p:sldId id="605" r:id="rId31"/>
    <p:sldId id="676" r:id="rId32"/>
    <p:sldId id="677" r:id="rId33"/>
    <p:sldId id="609" r:id="rId34"/>
    <p:sldId id="617" r:id="rId35"/>
    <p:sldId id="610" r:id="rId36"/>
    <p:sldId id="611" r:id="rId37"/>
    <p:sldId id="612" r:id="rId38"/>
    <p:sldId id="613" r:id="rId39"/>
    <p:sldId id="614" r:id="rId40"/>
    <p:sldId id="682" r:id="rId41"/>
    <p:sldId id="681" r:id="rId42"/>
    <p:sldId id="618" r:id="rId43"/>
    <p:sldId id="619" r:id="rId44"/>
    <p:sldId id="620" r:id="rId45"/>
    <p:sldId id="638" r:id="rId46"/>
    <p:sldId id="644" r:id="rId47"/>
    <p:sldId id="639" r:id="rId48"/>
    <p:sldId id="645" r:id="rId49"/>
    <p:sldId id="640" r:id="rId50"/>
    <p:sldId id="646" r:id="rId51"/>
    <p:sldId id="641" r:id="rId52"/>
    <p:sldId id="647" r:id="rId53"/>
    <p:sldId id="642" r:id="rId54"/>
    <p:sldId id="648" r:id="rId55"/>
    <p:sldId id="643" r:id="rId56"/>
    <p:sldId id="591" r:id="rId5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myWang" initials="karmy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55"/>
    <a:srgbClr val="FFBE00"/>
    <a:srgbClr val="005A3C"/>
    <a:srgbClr val="407038"/>
    <a:srgbClr val="FF9900"/>
    <a:srgbClr val="F9E02B"/>
    <a:srgbClr val="79FBEF"/>
    <a:srgbClr val="FFC905"/>
    <a:srgbClr val="A0BE7D"/>
    <a:srgbClr val="64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86188" autoAdjust="0"/>
  </p:normalViewPr>
  <p:slideViewPr>
    <p:cSldViewPr>
      <p:cViewPr>
        <p:scale>
          <a:sx n="70" d="100"/>
          <a:sy n="70" d="100"/>
        </p:scale>
        <p:origin x="-396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C9849-3968-4474-BCAF-073809B7705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B31AF10-476A-4B47-B66B-30087B82DD9D}">
      <dgm:prSet phldrT="[文本]"/>
      <dgm:spPr>
        <a:solidFill>
          <a:srgbClr val="005A3C"/>
        </a:solidFill>
      </dgm:spPr>
      <dgm:t>
        <a:bodyPr/>
        <a:lstStyle/>
        <a:p>
          <a:r>
            <a:rPr lang="en-US" altLang="zh-CN" b="1" dirty="0" smtClean="0">
              <a:latin typeface="Trebuchet MS" pitchFamily="34" charset="0"/>
            </a:rPr>
            <a:t>Yealink Phone</a:t>
          </a:r>
          <a:endParaRPr lang="zh-CN" altLang="en-US" b="1" dirty="0">
            <a:latin typeface="Trebuchet MS" pitchFamily="34" charset="0"/>
          </a:endParaRPr>
        </a:p>
      </dgm:t>
    </dgm:pt>
    <dgm:pt modelId="{B08B7D78-A1D4-4582-B890-D1B797CEB5DD}" type="parTrans" cxnId="{6D8F568B-4D70-443B-8F9C-5B45B2DCDE4D}">
      <dgm:prSet/>
      <dgm:spPr/>
      <dgm:t>
        <a:bodyPr/>
        <a:lstStyle/>
        <a:p>
          <a:endParaRPr lang="zh-CN" altLang="en-US"/>
        </a:p>
      </dgm:t>
    </dgm:pt>
    <dgm:pt modelId="{8585ACFF-056E-43D9-BABA-8116BD09A239}" type="sibTrans" cxnId="{6D8F568B-4D70-443B-8F9C-5B45B2DCDE4D}">
      <dgm:prSet/>
      <dgm:spPr/>
      <dgm:t>
        <a:bodyPr/>
        <a:lstStyle/>
        <a:p>
          <a:endParaRPr lang="zh-CN" altLang="en-US"/>
        </a:p>
      </dgm:t>
    </dgm:pt>
    <dgm:pt modelId="{4DE6DA94-C720-49D5-904F-8067DE7450C0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200" b="1" dirty="0" smtClean="0">
              <a:latin typeface="Trebuchet MS" pitchFamily="34" charset="0"/>
            </a:rPr>
            <a:t>TI Solution</a:t>
          </a:r>
          <a:endParaRPr lang="zh-CN" altLang="en-US" sz="2200" b="1" dirty="0">
            <a:latin typeface="Trebuchet MS" pitchFamily="34" charset="0"/>
          </a:endParaRPr>
        </a:p>
      </dgm:t>
    </dgm:pt>
    <dgm:pt modelId="{D6795E8A-76F0-4402-8528-983C712A9C07}" type="parTrans" cxnId="{A3FCBFA4-71D1-4AB9-9CD1-1FC3E1FAF04E}">
      <dgm:prSet/>
      <dgm:spPr/>
      <dgm:t>
        <a:bodyPr/>
        <a:lstStyle/>
        <a:p>
          <a:endParaRPr lang="zh-CN" altLang="en-US"/>
        </a:p>
      </dgm:t>
    </dgm:pt>
    <dgm:pt modelId="{36C8DD59-BA16-4C8D-BE66-03376A0AAF98}" type="sibTrans" cxnId="{A3FCBFA4-71D1-4AB9-9CD1-1FC3E1FAF04E}">
      <dgm:prSet/>
      <dgm:spPr/>
      <dgm:t>
        <a:bodyPr/>
        <a:lstStyle/>
        <a:p>
          <a:endParaRPr lang="zh-CN" altLang="en-US"/>
        </a:p>
      </dgm:t>
    </dgm:pt>
    <dgm:pt modelId="{EC97D2BB-5467-469C-8E26-CBF33FB732F7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200" b="1" dirty="0" smtClean="0">
              <a:latin typeface="Trebuchet MS" pitchFamily="34" charset="0"/>
            </a:rPr>
            <a:t>HD Voice</a:t>
          </a:r>
          <a:endParaRPr lang="zh-CN" altLang="en-US" sz="2200" b="1" dirty="0" smtClean="0">
            <a:latin typeface="Trebuchet MS" pitchFamily="34" charset="0"/>
          </a:endParaRPr>
        </a:p>
      </dgm:t>
    </dgm:pt>
    <dgm:pt modelId="{318E3E0B-8F4E-429F-BA50-50228E55AF01}" type="parTrans" cxnId="{726D125B-D2E1-41D0-8DF0-70D7303F5E38}">
      <dgm:prSet/>
      <dgm:spPr/>
      <dgm:t>
        <a:bodyPr/>
        <a:lstStyle/>
        <a:p>
          <a:endParaRPr lang="zh-CN" altLang="en-US"/>
        </a:p>
      </dgm:t>
    </dgm:pt>
    <dgm:pt modelId="{2EE1050E-F3C5-4BEE-A5B8-7858C31C155A}" type="sibTrans" cxnId="{726D125B-D2E1-41D0-8DF0-70D7303F5E38}">
      <dgm:prSet/>
      <dgm:spPr/>
      <dgm:t>
        <a:bodyPr/>
        <a:lstStyle/>
        <a:p>
          <a:endParaRPr lang="zh-CN" altLang="en-US"/>
        </a:p>
      </dgm:t>
    </dgm:pt>
    <dgm:pt modelId="{FC4A2F24-FB3C-4151-8835-B2655FF9C930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200" b="1" dirty="0" smtClean="0">
              <a:latin typeface="Trebuchet MS" pitchFamily="34" charset="0"/>
            </a:rPr>
            <a:t>Broad IOT</a:t>
          </a:r>
          <a:endParaRPr lang="zh-CN" altLang="en-US" sz="2200" b="1" dirty="0" smtClean="0">
            <a:latin typeface="Trebuchet MS" pitchFamily="34" charset="0"/>
          </a:endParaRPr>
        </a:p>
      </dgm:t>
    </dgm:pt>
    <dgm:pt modelId="{B262669C-5C88-4A98-9077-A99B08A3E7D1}" type="parTrans" cxnId="{F35BF2B3-C798-4207-96CF-AF32EC2922D7}">
      <dgm:prSet/>
      <dgm:spPr/>
      <dgm:t>
        <a:bodyPr/>
        <a:lstStyle/>
        <a:p>
          <a:endParaRPr lang="zh-CN" altLang="en-US"/>
        </a:p>
      </dgm:t>
    </dgm:pt>
    <dgm:pt modelId="{6E7C0060-5B31-4699-9715-6304ED8E81D7}" type="sibTrans" cxnId="{F35BF2B3-C798-4207-96CF-AF32EC2922D7}">
      <dgm:prSet/>
      <dgm:spPr/>
      <dgm:t>
        <a:bodyPr/>
        <a:lstStyle/>
        <a:p>
          <a:endParaRPr lang="zh-CN" altLang="en-US"/>
        </a:p>
      </dgm:t>
    </dgm:pt>
    <dgm:pt modelId="{4BD11D51-0A91-4F90-82EE-BB06422CFB0E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200" b="1" dirty="0" smtClean="0">
              <a:latin typeface="Trebuchet MS" pitchFamily="34" charset="0"/>
            </a:rPr>
            <a:t>Easy to Deploy</a:t>
          </a:r>
          <a:endParaRPr lang="zh-CN" altLang="en-US" sz="2200" b="1" dirty="0" smtClean="0">
            <a:latin typeface="Trebuchet MS" pitchFamily="34" charset="0"/>
          </a:endParaRPr>
        </a:p>
      </dgm:t>
    </dgm:pt>
    <dgm:pt modelId="{B57533C0-59A0-4208-8B0D-9B98BEB4A391}" type="parTrans" cxnId="{8044989F-9CDF-4B43-972A-845D74B52EF3}">
      <dgm:prSet/>
      <dgm:spPr/>
      <dgm:t>
        <a:bodyPr/>
        <a:lstStyle/>
        <a:p>
          <a:endParaRPr lang="zh-CN" altLang="en-US"/>
        </a:p>
      </dgm:t>
    </dgm:pt>
    <dgm:pt modelId="{572E2DCF-3314-4CAA-8F22-BCAD097C3547}" type="sibTrans" cxnId="{8044989F-9CDF-4B43-972A-845D74B52EF3}">
      <dgm:prSet/>
      <dgm:spPr/>
      <dgm:t>
        <a:bodyPr/>
        <a:lstStyle/>
        <a:p>
          <a:endParaRPr lang="zh-CN" altLang="en-US"/>
        </a:p>
      </dgm:t>
    </dgm:pt>
    <dgm:pt modelId="{B6F45AD2-B23D-440C-B9F1-CBD6F7CA3604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200" b="1" dirty="0" smtClean="0">
              <a:latin typeface="Trebuchet MS" pitchFamily="34" charset="0"/>
            </a:rPr>
            <a:t>Easy to Use</a:t>
          </a:r>
          <a:endParaRPr lang="zh-CN" altLang="en-US" sz="2200" b="1" dirty="0">
            <a:latin typeface="Trebuchet MS" pitchFamily="34" charset="0"/>
          </a:endParaRPr>
        </a:p>
      </dgm:t>
    </dgm:pt>
    <dgm:pt modelId="{33A1FC1B-A068-4279-8AFE-BAD3B160200E}" type="parTrans" cxnId="{3590B154-40F3-4769-86CC-90815B854362}">
      <dgm:prSet/>
      <dgm:spPr/>
      <dgm:t>
        <a:bodyPr/>
        <a:lstStyle/>
        <a:p>
          <a:endParaRPr lang="zh-CN" altLang="en-US"/>
        </a:p>
      </dgm:t>
    </dgm:pt>
    <dgm:pt modelId="{B96EB685-744E-4AF7-9C60-F5410F21B9B4}" type="sibTrans" cxnId="{3590B154-40F3-4769-86CC-90815B854362}">
      <dgm:prSet/>
      <dgm:spPr/>
      <dgm:t>
        <a:bodyPr/>
        <a:lstStyle/>
        <a:p>
          <a:endParaRPr lang="zh-CN" altLang="en-US"/>
        </a:p>
      </dgm:t>
    </dgm:pt>
    <dgm:pt modelId="{05FA0E60-614D-4398-8FD1-6BAECE3B7B2B}">
      <dgm:prSet phldrT="[文本]" custScaleY="58093" custRadScaleRad="98380" custRadScaleInc="-85219"/>
      <dgm:spPr>
        <a:solidFill>
          <a:srgbClr val="00B050"/>
        </a:solidFill>
      </dgm:spPr>
      <dgm:t>
        <a:bodyPr/>
        <a:lstStyle/>
        <a:p>
          <a:endParaRPr lang="zh-CN" altLang="en-US" dirty="0"/>
        </a:p>
      </dgm:t>
    </dgm:pt>
    <dgm:pt modelId="{AAE98C32-0D7F-406E-8413-CB531D702328}" type="parTrans" cxnId="{51B560E7-313A-4DC6-BDB2-01C4C113E15B}">
      <dgm:prSet/>
      <dgm:spPr/>
      <dgm:t>
        <a:bodyPr/>
        <a:lstStyle/>
        <a:p>
          <a:endParaRPr lang="zh-CN" altLang="en-US"/>
        </a:p>
      </dgm:t>
    </dgm:pt>
    <dgm:pt modelId="{6C4120D1-63AC-4F0C-94ED-6FD9986E96D1}" type="sibTrans" cxnId="{51B560E7-313A-4DC6-BDB2-01C4C113E15B}">
      <dgm:prSet/>
      <dgm:spPr/>
      <dgm:t>
        <a:bodyPr/>
        <a:lstStyle/>
        <a:p>
          <a:endParaRPr lang="zh-CN" altLang="en-US"/>
        </a:p>
      </dgm:t>
    </dgm:pt>
    <dgm:pt modelId="{4699FA69-72E6-432B-A1E6-B95B1D76954E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200" b="1" dirty="0" smtClean="0">
              <a:latin typeface="Trebuchet MS" pitchFamily="34" charset="0"/>
            </a:rPr>
            <a:t> Technical support</a:t>
          </a:r>
          <a:endParaRPr lang="zh-CN" altLang="en-US" sz="2200" b="1" dirty="0">
            <a:latin typeface="Trebuchet MS" pitchFamily="34" charset="0"/>
          </a:endParaRPr>
        </a:p>
      </dgm:t>
    </dgm:pt>
    <dgm:pt modelId="{A8AB2FCA-FA85-4F6A-B165-5110632EC424}" type="parTrans" cxnId="{D709C776-407C-4375-8F1F-10C924A2D1C7}">
      <dgm:prSet/>
      <dgm:spPr/>
      <dgm:t>
        <a:bodyPr/>
        <a:lstStyle/>
        <a:p>
          <a:endParaRPr lang="zh-CN" altLang="en-US"/>
        </a:p>
      </dgm:t>
    </dgm:pt>
    <dgm:pt modelId="{E5EA4ECA-3303-45CC-9553-3C34C7E5729A}" type="sibTrans" cxnId="{D709C776-407C-4375-8F1F-10C924A2D1C7}">
      <dgm:prSet/>
      <dgm:spPr/>
      <dgm:t>
        <a:bodyPr/>
        <a:lstStyle/>
        <a:p>
          <a:endParaRPr lang="zh-CN" altLang="en-US"/>
        </a:p>
      </dgm:t>
    </dgm:pt>
    <dgm:pt modelId="{02AD8277-C436-4796-8336-86F16294CED3}" type="pres">
      <dgm:prSet presAssocID="{145C9849-3968-4474-BCAF-073809B7705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4D7B8BB-0CD2-4199-B52A-EE817FEF7C26}" type="pres">
      <dgm:prSet presAssocID="{0B31AF10-476A-4B47-B66B-30087B82DD9D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6D8E209C-2C24-4DA3-BBC9-D551D7356127}" type="pres">
      <dgm:prSet presAssocID="{D6795E8A-76F0-4402-8528-983C712A9C07}" presName="parTrans" presStyleLbl="bgSibTrans2D1" presStyleIdx="0" presStyleCnt="6"/>
      <dgm:spPr/>
      <dgm:t>
        <a:bodyPr/>
        <a:lstStyle/>
        <a:p>
          <a:endParaRPr lang="zh-CN" altLang="en-US"/>
        </a:p>
      </dgm:t>
    </dgm:pt>
    <dgm:pt modelId="{3A667455-DF0C-4832-BD7A-DDB733C1DE71}" type="pres">
      <dgm:prSet presAssocID="{4DE6DA94-C720-49D5-904F-8067DE7450C0}" presName="node" presStyleLbl="node1" presStyleIdx="0" presStyleCnt="6" custScaleX="113735" custScaleY="75851" custRadScaleRad="94697" custRadScaleInc="-1873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179B51-7051-4CF2-AB32-A41F3F88DC7E}" type="pres">
      <dgm:prSet presAssocID="{318E3E0B-8F4E-429F-BA50-50228E55AF01}" presName="parTrans" presStyleLbl="bgSibTrans2D1" presStyleIdx="1" presStyleCnt="6"/>
      <dgm:spPr/>
      <dgm:t>
        <a:bodyPr/>
        <a:lstStyle/>
        <a:p>
          <a:endParaRPr lang="zh-CN" altLang="en-US"/>
        </a:p>
      </dgm:t>
    </dgm:pt>
    <dgm:pt modelId="{D55B38A2-3ED9-493F-A86A-610DDF0BD40A}" type="pres">
      <dgm:prSet presAssocID="{EC97D2BB-5467-469C-8E26-CBF33FB732F7}" presName="node" presStyleLbl="node1" presStyleIdx="1" presStyleCnt="6" custScaleX="115647" custScaleY="71621" custRadScaleRad="100539" custRadScaleInc="-484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3F2603-C2FA-43A6-A890-C40E00CE4EF7}" type="pres">
      <dgm:prSet presAssocID="{B262669C-5C88-4A98-9077-A99B08A3E7D1}" presName="parTrans" presStyleLbl="bgSibTrans2D1" presStyleIdx="2" presStyleCnt="6"/>
      <dgm:spPr/>
      <dgm:t>
        <a:bodyPr/>
        <a:lstStyle/>
        <a:p>
          <a:endParaRPr lang="zh-CN" altLang="en-US"/>
        </a:p>
      </dgm:t>
    </dgm:pt>
    <dgm:pt modelId="{EB206205-CB91-476A-B4DA-23E7B3666E0F}" type="pres">
      <dgm:prSet presAssocID="{FC4A2F24-FB3C-4151-8835-B2655FF9C930}" presName="node" presStyleLbl="node1" presStyleIdx="2" presStyleCnt="6" custScaleX="135373" custScaleY="58093" custRadScaleRad="87884" custRadScaleInc="-357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9FCA4F-6E32-4961-84E3-95B555E05170}" type="pres">
      <dgm:prSet presAssocID="{B57533C0-59A0-4208-8B0D-9B98BEB4A391}" presName="parTrans" presStyleLbl="bgSibTrans2D1" presStyleIdx="3" presStyleCnt="6"/>
      <dgm:spPr/>
      <dgm:t>
        <a:bodyPr/>
        <a:lstStyle/>
        <a:p>
          <a:endParaRPr lang="zh-CN" altLang="en-US"/>
        </a:p>
      </dgm:t>
    </dgm:pt>
    <dgm:pt modelId="{2077CB66-F471-4015-A6F8-D656051A1624}" type="pres">
      <dgm:prSet presAssocID="{4BD11D51-0A91-4F90-82EE-BB06422CFB0E}" presName="node" presStyleLbl="node1" presStyleIdx="3" presStyleCnt="6" custScaleX="149647" custScaleY="61256" custRadScaleRad="85674" custRadScaleInc="2921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B65BD2-CC66-4355-86DE-ED14DE87DFCE}" type="pres">
      <dgm:prSet presAssocID="{33A1FC1B-A068-4279-8AFE-BAD3B160200E}" presName="parTrans" presStyleLbl="bgSibTrans2D1" presStyleIdx="4" presStyleCnt="6"/>
      <dgm:spPr/>
      <dgm:t>
        <a:bodyPr/>
        <a:lstStyle/>
        <a:p>
          <a:endParaRPr lang="zh-CN" altLang="en-US"/>
        </a:p>
      </dgm:t>
    </dgm:pt>
    <dgm:pt modelId="{B7B368CC-227B-4C65-961E-A45CC80D4097}" type="pres">
      <dgm:prSet presAssocID="{B6F45AD2-B23D-440C-B9F1-CBD6F7CA3604}" presName="node" presStyleLbl="node1" presStyleIdx="4" presStyleCnt="6" custScaleX="124929" custScaleY="72437" custRadScaleRad="101472" custRadScaleInc="536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929506-6DA2-4323-A6C3-9D2BD0F30A0B}" type="pres">
      <dgm:prSet presAssocID="{A8AB2FCA-FA85-4F6A-B165-5110632EC424}" presName="parTrans" presStyleLbl="bgSibTrans2D1" presStyleIdx="5" presStyleCnt="6"/>
      <dgm:spPr/>
      <dgm:t>
        <a:bodyPr/>
        <a:lstStyle/>
        <a:p>
          <a:endParaRPr lang="zh-CN" altLang="en-US"/>
        </a:p>
      </dgm:t>
    </dgm:pt>
    <dgm:pt modelId="{361138CB-CA92-481D-9056-A50C9317B17B}" type="pres">
      <dgm:prSet presAssocID="{4699FA69-72E6-432B-A1E6-B95B1D76954E}" presName="node" presStyleLbl="node1" presStyleIdx="5" presStyleCnt="6" custScaleX="118853" custScaleY="77926" custRadScaleRad="97971" custRadScaleInc="1735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575EAFB-4363-4A0B-A7B1-249A139C0BD6}" type="presOf" srcId="{B6F45AD2-B23D-440C-B9F1-CBD6F7CA3604}" destId="{B7B368CC-227B-4C65-961E-A45CC80D4097}" srcOrd="0" destOrd="0" presId="urn:microsoft.com/office/officeart/2005/8/layout/radial4"/>
    <dgm:cxn modelId="{A3FCBFA4-71D1-4AB9-9CD1-1FC3E1FAF04E}" srcId="{0B31AF10-476A-4B47-B66B-30087B82DD9D}" destId="{4DE6DA94-C720-49D5-904F-8067DE7450C0}" srcOrd="0" destOrd="0" parTransId="{D6795E8A-76F0-4402-8528-983C712A9C07}" sibTransId="{36C8DD59-BA16-4C8D-BE66-03376A0AAF98}"/>
    <dgm:cxn modelId="{B368E361-9006-49AB-927D-A728CE68F0CB}" type="presOf" srcId="{B262669C-5C88-4A98-9077-A99B08A3E7D1}" destId="{BA3F2603-C2FA-43A6-A890-C40E00CE4EF7}" srcOrd="0" destOrd="0" presId="urn:microsoft.com/office/officeart/2005/8/layout/radial4"/>
    <dgm:cxn modelId="{8044989F-9CDF-4B43-972A-845D74B52EF3}" srcId="{0B31AF10-476A-4B47-B66B-30087B82DD9D}" destId="{4BD11D51-0A91-4F90-82EE-BB06422CFB0E}" srcOrd="3" destOrd="0" parTransId="{B57533C0-59A0-4208-8B0D-9B98BEB4A391}" sibTransId="{572E2DCF-3314-4CAA-8F22-BCAD097C3547}"/>
    <dgm:cxn modelId="{DB677EDE-6E80-4B42-A6C0-5A674DB9B5CE}" type="presOf" srcId="{0B31AF10-476A-4B47-B66B-30087B82DD9D}" destId="{F4D7B8BB-0CD2-4199-B52A-EE817FEF7C26}" srcOrd="0" destOrd="0" presId="urn:microsoft.com/office/officeart/2005/8/layout/radial4"/>
    <dgm:cxn modelId="{F35BF2B3-C798-4207-96CF-AF32EC2922D7}" srcId="{0B31AF10-476A-4B47-B66B-30087B82DD9D}" destId="{FC4A2F24-FB3C-4151-8835-B2655FF9C930}" srcOrd="2" destOrd="0" parTransId="{B262669C-5C88-4A98-9077-A99B08A3E7D1}" sibTransId="{6E7C0060-5B31-4699-9715-6304ED8E81D7}"/>
    <dgm:cxn modelId="{726D125B-D2E1-41D0-8DF0-70D7303F5E38}" srcId="{0B31AF10-476A-4B47-B66B-30087B82DD9D}" destId="{EC97D2BB-5467-469C-8E26-CBF33FB732F7}" srcOrd="1" destOrd="0" parTransId="{318E3E0B-8F4E-429F-BA50-50228E55AF01}" sibTransId="{2EE1050E-F3C5-4BEE-A5B8-7858C31C155A}"/>
    <dgm:cxn modelId="{44C5FF3C-20AA-41E8-B9DF-16D2440577AB}" type="presOf" srcId="{318E3E0B-8F4E-429F-BA50-50228E55AF01}" destId="{54179B51-7051-4CF2-AB32-A41F3F88DC7E}" srcOrd="0" destOrd="0" presId="urn:microsoft.com/office/officeart/2005/8/layout/radial4"/>
    <dgm:cxn modelId="{3590B154-40F3-4769-86CC-90815B854362}" srcId="{0B31AF10-476A-4B47-B66B-30087B82DD9D}" destId="{B6F45AD2-B23D-440C-B9F1-CBD6F7CA3604}" srcOrd="4" destOrd="0" parTransId="{33A1FC1B-A068-4279-8AFE-BAD3B160200E}" sibTransId="{B96EB685-744E-4AF7-9C60-F5410F21B9B4}"/>
    <dgm:cxn modelId="{E913D2C6-F2C3-427A-98C3-DF3E62015FC8}" type="presOf" srcId="{4BD11D51-0A91-4F90-82EE-BB06422CFB0E}" destId="{2077CB66-F471-4015-A6F8-D656051A1624}" srcOrd="0" destOrd="0" presId="urn:microsoft.com/office/officeart/2005/8/layout/radial4"/>
    <dgm:cxn modelId="{6D8F568B-4D70-443B-8F9C-5B45B2DCDE4D}" srcId="{145C9849-3968-4474-BCAF-073809B7705D}" destId="{0B31AF10-476A-4B47-B66B-30087B82DD9D}" srcOrd="0" destOrd="0" parTransId="{B08B7D78-A1D4-4582-B890-D1B797CEB5DD}" sibTransId="{8585ACFF-056E-43D9-BABA-8116BD09A239}"/>
    <dgm:cxn modelId="{43DB81BD-D4B2-4FC6-B962-5AB7975CF8AF}" type="presOf" srcId="{D6795E8A-76F0-4402-8528-983C712A9C07}" destId="{6D8E209C-2C24-4DA3-BBC9-D551D7356127}" srcOrd="0" destOrd="0" presId="urn:microsoft.com/office/officeart/2005/8/layout/radial4"/>
    <dgm:cxn modelId="{53CA468B-A986-4D01-ADBA-52BA987C8524}" type="presOf" srcId="{33A1FC1B-A068-4279-8AFE-BAD3B160200E}" destId="{DFB65BD2-CC66-4355-86DE-ED14DE87DFCE}" srcOrd="0" destOrd="0" presId="urn:microsoft.com/office/officeart/2005/8/layout/radial4"/>
    <dgm:cxn modelId="{D709C776-407C-4375-8F1F-10C924A2D1C7}" srcId="{0B31AF10-476A-4B47-B66B-30087B82DD9D}" destId="{4699FA69-72E6-432B-A1E6-B95B1D76954E}" srcOrd="5" destOrd="0" parTransId="{A8AB2FCA-FA85-4F6A-B165-5110632EC424}" sibTransId="{E5EA4ECA-3303-45CC-9553-3C34C7E5729A}"/>
    <dgm:cxn modelId="{2586610F-1C6B-4FE9-9921-69F9AB307B67}" type="presOf" srcId="{EC97D2BB-5467-469C-8E26-CBF33FB732F7}" destId="{D55B38A2-3ED9-493F-A86A-610DDF0BD40A}" srcOrd="0" destOrd="0" presId="urn:microsoft.com/office/officeart/2005/8/layout/radial4"/>
    <dgm:cxn modelId="{874643E3-9159-49A2-A5FF-82FDEF52F903}" type="presOf" srcId="{4699FA69-72E6-432B-A1E6-B95B1D76954E}" destId="{361138CB-CA92-481D-9056-A50C9317B17B}" srcOrd="0" destOrd="0" presId="urn:microsoft.com/office/officeart/2005/8/layout/radial4"/>
    <dgm:cxn modelId="{8F136588-E10A-4C41-ACD8-9BFD2B6D2906}" type="presOf" srcId="{B57533C0-59A0-4208-8B0D-9B98BEB4A391}" destId="{BF9FCA4F-6E32-4961-84E3-95B555E05170}" srcOrd="0" destOrd="0" presId="urn:microsoft.com/office/officeart/2005/8/layout/radial4"/>
    <dgm:cxn modelId="{51B560E7-313A-4DC6-BDB2-01C4C113E15B}" srcId="{145C9849-3968-4474-BCAF-073809B7705D}" destId="{05FA0E60-614D-4398-8FD1-6BAECE3B7B2B}" srcOrd="1" destOrd="0" parTransId="{AAE98C32-0D7F-406E-8413-CB531D702328}" sibTransId="{6C4120D1-63AC-4F0C-94ED-6FD9986E96D1}"/>
    <dgm:cxn modelId="{156AD648-95BD-423E-87B1-92DE79AFAA63}" type="presOf" srcId="{A8AB2FCA-FA85-4F6A-B165-5110632EC424}" destId="{C2929506-6DA2-4323-A6C3-9D2BD0F30A0B}" srcOrd="0" destOrd="0" presId="urn:microsoft.com/office/officeart/2005/8/layout/radial4"/>
    <dgm:cxn modelId="{C76DE287-6369-484C-B245-841653F4A2D0}" type="presOf" srcId="{FC4A2F24-FB3C-4151-8835-B2655FF9C930}" destId="{EB206205-CB91-476A-B4DA-23E7B3666E0F}" srcOrd="0" destOrd="0" presId="urn:microsoft.com/office/officeart/2005/8/layout/radial4"/>
    <dgm:cxn modelId="{712BB3E2-DDF2-43E3-851E-BDF2F2686E04}" type="presOf" srcId="{145C9849-3968-4474-BCAF-073809B7705D}" destId="{02AD8277-C436-4796-8336-86F16294CED3}" srcOrd="0" destOrd="0" presId="urn:microsoft.com/office/officeart/2005/8/layout/radial4"/>
    <dgm:cxn modelId="{4C86D440-A5B5-4EBD-8ABB-D77409FDEFFD}" type="presOf" srcId="{4DE6DA94-C720-49D5-904F-8067DE7450C0}" destId="{3A667455-DF0C-4832-BD7A-DDB733C1DE71}" srcOrd="0" destOrd="0" presId="urn:microsoft.com/office/officeart/2005/8/layout/radial4"/>
    <dgm:cxn modelId="{A0360D99-4938-4B7B-A931-EC2AA64CE0F8}" type="presParOf" srcId="{02AD8277-C436-4796-8336-86F16294CED3}" destId="{F4D7B8BB-0CD2-4199-B52A-EE817FEF7C26}" srcOrd="0" destOrd="0" presId="urn:microsoft.com/office/officeart/2005/8/layout/radial4"/>
    <dgm:cxn modelId="{4C3C1A33-94C9-459C-A863-DE236196B3BA}" type="presParOf" srcId="{02AD8277-C436-4796-8336-86F16294CED3}" destId="{6D8E209C-2C24-4DA3-BBC9-D551D7356127}" srcOrd="1" destOrd="0" presId="urn:microsoft.com/office/officeart/2005/8/layout/radial4"/>
    <dgm:cxn modelId="{0F992CFC-368D-4993-BE11-AD8D48E01835}" type="presParOf" srcId="{02AD8277-C436-4796-8336-86F16294CED3}" destId="{3A667455-DF0C-4832-BD7A-DDB733C1DE71}" srcOrd="2" destOrd="0" presId="urn:microsoft.com/office/officeart/2005/8/layout/radial4"/>
    <dgm:cxn modelId="{922C53A6-5C1E-4156-AD95-A077E86AA8E8}" type="presParOf" srcId="{02AD8277-C436-4796-8336-86F16294CED3}" destId="{54179B51-7051-4CF2-AB32-A41F3F88DC7E}" srcOrd="3" destOrd="0" presId="urn:microsoft.com/office/officeart/2005/8/layout/radial4"/>
    <dgm:cxn modelId="{A87ACDFD-5971-41B0-B17D-1F7AF3455A18}" type="presParOf" srcId="{02AD8277-C436-4796-8336-86F16294CED3}" destId="{D55B38A2-3ED9-493F-A86A-610DDF0BD40A}" srcOrd="4" destOrd="0" presId="urn:microsoft.com/office/officeart/2005/8/layout/radial4"/>
    <dgm:cxn modelId="{62E116E7-CF16-45AA-AA2E-F83001563421}" type="presParOf" srcId="{02AD8277-C436-4796-8336-86F16294CED3}" destId="{BA3F2603-C2FA-43A6-A890-C40E00CE4EF7}" srcOrd="5" destOrd="0" presId="urn:microsoft.com/office/officeart/2005/8/layout/radial4"/>
    <dgm:cxn modelId="{C24BF766-3748-45CA-A81A-7699BF724347}" type="presParOf" srcId="{02AD8277-C436-4796-8336-86F16294CED3}" destId="{EB206205-CB91-476A-B4DA-23E7B3666E0F}" srcOrd="6" destOrd="0" presId="urn:microsoft.com/office/officeart/2005/8/layout/radial4"/>
    <dgm:cxn modelId="{1001C047-18FD-47A3-BC75-5F6461D5D95B}" type="presParOf" srcId="{02AD8277-C436-4796-8336-86F16294CED3}" destId="{BF9FCA4F-6E32-4961-84E3-95B555E05170}" srcOrd="7" destOrd="0" presId="urn:microsoft.com/office/officeart/2005/8/layout/radial4"/>
    <dgm:cxn modelId="{7BA59E57-A679-409E-AF82-29879BCF1775}" type="presParOf" srcId="{02AD8277-C436-4796-8336-86F16294CED3}" destId="{2077CB66-F471-4015-A6F8-D656051A1624}" srcOrd="8" destOrd="0" presId="urn:microsoft.com/office/officeart/2005/8/layout/radial4"/>
    <dgm:cxn modelId="{C53F5C49-3968-4B1B-91F3-00317555ECDF}" type="presParOf" srcId="{02AD8277-C436-4796-8336-86F16294CED3}" destId="{DFB65BD2-CC66-4355-86DE-ED14DE87DFCE}" srcOrd="9" destOrd="0" presId="urn:microsoft.com/office/officeart/2005/8/layout/radial4"/>
    <dgm:cxn modelId="{0E0A3F11-7089-4CBD-938E-D7C662B18237}" type="presParOf" srcId="{02AD8277-C436-4796-8336-86F16294CED3}" destId="{B7B368CC-227B-4C65-961E-A45CC80D4097}" srcOrd="10" destOrd="0" presId="urn:microsoft.com/office/officeart/2005/8/layout/radial4"/>
    <dgm:cxn modelId="{3B2B85E1-D413-4235-91CA-02298FD4AED6}" type="presParOf" srcId="{02AD8277-C436-4796-8336-86F16294CED3}" destId="{C2929506-6DA2-4323-A6C3-9D2BD0F30A0B}" srcOrd="11" destOrd="0" presId="urn:microsoft.com/office/officeart/2005/8/layout/radial4"/>
    <dgm:cxn modelId="{697A106F-C1F4-469F-9835-7FD80F6DDCC8}" type="presParOf" srcId="{02AD8277-C436-4796-8336-86F16294CED3}" destId="{361138CB-CA92-481D-9056-A50C9317B17B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50AA6-76EF-4933-AA78-83881AD832E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3D2510D-DC76-49B2-94CE-BA894F2A62EA}">
      <dgm:prSet phldrT="[文本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b="1" dirty="0" smtClean="0"/>
            <a:t>SMB</a:t>
          </a:r>
          <a:endParaRPr lang="zh-CN" altLang="en-US" b="1" dirty="0"/>
        </a:p>
      </dgm:t>
    </dgm:pt>
    <dgm:pt modelId="{F3B917D9-0499-4B04-B368-DEF7C14AE9C3}" type="parTrans" cxnId="{E974C7B3-C9E7-446E-8A2A-B498D9FDE10F}">
      <dgm:prSet/>
      <dgm:spPr/>
      <dgm:t>
        <a:bodyPr/>
        <a:lstStyle/>
        <a:p>
          <a:endParaRPr lang="zh-CN" altLang="en-US"/>
        </a:p>
      </dgm:t>
    </dgm:pt>
    <dgm:pt modelId="{848C2880-10B7-4776-963C-DF26D545DF1A}" type="sibTrans" cxnId="{E974C7B3-C9E7-446E-8A2A-B498D9FDE10F}">
      <dgm:prSet/>
      <dgm:spPr/>
      <dgm:t>
        <a:bodyPr/>
        <a:lstStyle/>
        <a:p>
          <a:endParaRPr lang="zh-CN" altLang="en-US"/>
        </a:p>
      </dgm:t>
    </dgm:pt>
    <dgm:pt modelId="{B77B353F-60C3-4AAA-9F8F-235176B8A1D6}">
      <dgm:prSet phldrT="[文本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b="1" dirty="0" smtClean="0"/>
            <a:t>IPCC</a:t>
          </a:r>
          <a:endParaRPr lang="zh-CN" altLang="en-US" b="1" dirty="0"/>
        </a:p>
      </dgm:t>
    </dgm:pt>
    <dgm:pt modelId="{5A50BAD8-0199-498A-9F9F-5F7286E409AC}" type="parTrans" cxnId="{BDFE63B9-AFDC-4452-97CD-BB81C2470628}">
      <dgm:prSet/>
      <dgm:spPr/>
      <dgm:t>
        <a:bodyPr/>
        <a:lstStyle/>
        <a:p>
          <a:endParaRPr lang="zh-CN" altLang="en-US"/>
        </a:p>
      </dgm:t>
    </dgm:pt>
    <dgm:pt modelId="{4A1CA499-5300-42EB-9A87-1D9CC6B81DE4}" type="sibTrans" cxnId="{BDFE63B9-AFDC-4452-97CD-BB81C2470628}">
      <dgm:prSet/>
      <dgm:spPr/>
      <dgm:t>
        <a:bodyPr/>
        <a:lstStyle/>
        <a:p>
          <a:endParaRPr lang="zh-CN" altLang="en-US"/>
        </a:p>
      </dgm:t>
    </dgm:pt>
    <dgm:pt modelId="{4BBC0817-99EB-4221-9728-BC943533D6B0}">
      <dgm:prSet phldrT="[文本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b="1" dirty="0" smtClean="0"/>
            <a:t>Carrier</a:t>
          </a:r>
          <a:endParaRPr lang="zh-CN" altLang="en-US" b="1" dirty="0"/>
        </a:p>
      </dgm:t>
    </dgm:pt>
    <dgm:pt modelId="{73C0B5D4-C9C2-42FC-87DF-E15914275FD6}" type="parTrans" cxnId="{9754DD4F-8D10-4440-AF2A-6A9CE2D3E4CC}">
      <dgm:prSet/>
      <dgm:spPr/>
      <dgm:t>
        <a:bodyPr/>
        <a:lstStyle/>
        <a:p>
          <a:endParaRPr lang="zh-CN" altLang="en-US"/>
        </a:p>
      </dgm:t>
    </dgm:pt>
    <dgm:pt modelId="{3F7B0A91-3040-46C1-9B99-FE95A0896106}" type="sibTrans" cxnId="{9754DD4F-8D10-4440-AF2A-6A9CE2D3E4CC}">
      <dgm:prSet/>
      <dgm:spPr/>
      <dgm:t>
        <a:bodyPr/>
        <a:lstStyle/>
        <a:p>
          <a:endParaRPr lang="zh-CN" altLang="en-US"/>
        </a:p>
      </dgm:t>
    </dgm:pt>
    <dgm:pt modelId="{5F9E0B88-7D65-4D82-B46A-2FD2CB28CE4F}">
      <dgm:prSet phldrT="[文本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b="1" dirty="0" smtClean="0"/>
            <a:t>Enterprise</a:t>
          </a:r>
          <a:endParaRPr lang="zh-CN" altLang="en-US" b="1" dirty="0"/>
        </a:p>
      </dgm:t>
    </dgm:pt>
    <dgm:pt modelId="{7D8F1196-38C3-4BEE-8CDB-5951EB173B28}" type="parTrans" cxnId="{4D179746-AEFC-4C2F-BA48-C5720B2D7BDD}">
      <dgm:prSet/>
      <dgm:spPr/>
      <dgm:t>
        <a:bodyPr/>
        <a:lstStyle/>
        <a:p>
          <a:endParaRPr lang="zh-CN" altLang="en-US"/>
        </a:p>
      </dgm:t>
    </dgm:pt>
    <dgm:pt modelId="{9157D421-030E-483F-AC64-10E1DE65A645}" type="sibTrans" cxnId="{4D179746-AEFC-4C2F-BA48-C5720B2D7BDD}">
      <dgm:prSet/>
      <dgm:spPr/>
      <dgm:t>
        <a:bodyPr/>
        <a:lstStyle/>
        <a:p>
          <a:endParaRPr lang="zh-CN" altLang="en-US"/>
        </a:p>
      </dgm:t>
    </dgm:pt>
    <dgm:pt modelId="{60C0B25B-770B-45F9-B969-7E9041CF65C8}">
      <dgm:prSet phldrT="[文本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b="1" dirty="0" smtClean="0"/>
            <a:t>UC</a:t>
          </a:r>
          <a:endParaRPr lang="zh-CN" altLang="en-US" b="1" dirty="0"/>
        </a:p>
      </dgm:t>
    </dgm:pt>
    <dgm:pt modelId="{094E0052-BA8B-4A00-A3CB-A2FE2D2B55E8}" type="parTrans" cxnId="{7DEB78D1-10D6-4ADC-89F8-292BE2CC497A}">
      <dgm:prSet/>
      <dgm:spPr/>
      <dgm:t>
        <a:bodyPr/>
        <a:lstStyle/>
        <a:p>
          <a:endParaRPr lang="zh-CN" altLang="en-US"/>
        </a:p>
      </dgm:t>
    </dgm:pt>
    <dgm:pt modelId="{05477A66-17EF-4C0B-B607-56F9A51D5A93}" type="sibTrans" cxnId="{7DEB78D1-10D6-4ADC-89F8-292BE2CC497A}">
      <dgm:prSet/>
      <dgm:spPr/>
      <dgm:t>
        <a:bodyPr/>
        <a:lstStyle/>
        <a:p>
          <a:endParaRPr lang="zh-CN" altLang="en-US"/>
        </a:p>
      </dgm:t>
    </dgm:pt>
    <dgm:pt modelId="{EAD2E634-5575-4475-937C-D1DF255018E3}" type="pres">
      <dgm:prSet presAssocID="{E1E50AA6-76EF-4933-AA78-83881AD832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F4D0B27-31BA-4B9F-AFC3-2190C8B8689E}" type="pres">
      <dgm:prSet presAssocID="{A3D2510D-DC76-49B2-94CE-BA894F2A62E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BDCF6EE-B3ED-4700-A431-D98E16DE03C4}" type="pres">
      <dgm:prSet presAssocID="{848C2880-10B7-4776-963C-DF26D545DF1A}" presName="sibTrans" presStyleCnt="0"/>
      <dgm:spPr/>
    </dgm:pt>
    <dgm:pt modelId="{AE7CA3DA-EA0B-4D73-BCF3-138957C54347}" type="pres">
      <dgm:prSet presAssocID="{B77B353F-60C3-4AAA-9F8F-235176B8A1D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4C096B4-E790-4E23-B837-C350F18715A5}" type="pres">
      <dgm:prSet presAssocID="{4A1CA499-5300-42EB-9A87-1D9CC6B81DE4}" presName="sibTrans" presStyleCnt="0"/>
      <dgm:spPr/>
    </dgm:pt>
    <dgm:pt modelId="{370B77CD-46DA-448D-8C01-13EF21F64825}" type="pres">
      <dgm:prSet presAssocID="{4BBC0817-99EB-4221-9728-BC943533D6B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EC563C-B0AE-49C5-9BF5-F531554580B7}" type="pres">
      <dgm:prSet presAssocID="{3F7B0A91-3040-46C1-9B99-FE95A0896106}" presName="sibTrans" presStyleCnt="0"/>
      <dgm:spPr/>
    </dgm:pt>
    <dgm:pt modelId="{A52B67AA-3CF3-456E-94B6-CF0D981F984B}" type="pres">
      <dgm:prSet presAssocID="{5F9E0B88-7D65-4D82-B46A-2FD2CB28CE4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AFC433-B5BA-4ECF-940A-40185AF749F9}" type="pres">
      <dgm:prSet presAssocID="{9157D421-030E-483F-AC64-10E1DE65A645}" presName="sibTrans" presStyleCnt="0"/>
      <dgm:spPr/>
    </dgm:pt>
    <dgm:pt modelId="{4497993B-2AF7-4F04-BF0C-0CFC03C2C826}" type="pres">
      <dgm:prSet presAssocID="{60C0B25B-770B-45F9-B969-7E9041CF65C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BF2156B-BF14-4043-B406-A4611EC4A868}" type="presOf" srcId="{B77B353F-60C3-4AAA-9F8F-235176B8A1D6}" destId="{AE7CA3DA-EA0B-4D73-BCF3-138957C54347}" srcOrd="0" destOrd="0" presId="urn:microsoft.com/office/officeart/2005/8/layout/hList6"/>
    <dgm:cxn modelId="{BDFE63B9-AFDC-4452-97CD-BB81C2470628}" srcId="{E1E50AA6-76EF-4933-AA78-83881AD832E9}" destId="{B77B353F-60C3-4AAA-9F8F-235176B8A1D6}" srcOrd="1" destOrd="0" parTransId="{5A50BAD8-0199-498A-9F9F-5F7286E409AC}" sibTransId="{4A1CA499-5300-42EB-9A87-1D9CC6B81DE4}"/>
    <dgm:cxn modelId="{9754DD4F-8D10-4440-AF2A-6A9CE2D3E4CC}" srcId="{E1E50AA6-76EF-4933-AA78-83881AD832E9}" destId="{4BBC0817-99EB-4221-9728-BC943533D6B0}" srcOrd="2" destOrd="0" parTransId="{73C0B5D4-C9C2-42FC-87DF-E15914275FD6}" sibTransId="{3F7B0A91-3040-46C1-9B99-FE95A0896106}"/>
    <dgm:cxn modelId="{63755C85-DEB1-43DC-964C-0C6AB0716A31}" type="presOf" srcId="{5F9E0B88-7D65-4D82-B46A-2FD2CB28CE4F}" destId="{A52B67AA-3CF3-456E-94B6-CF0D981F984B}" srcOrd="0" destOrd="0" presId="urn:microsoft.com/office/officeart/2005/8/layout/hList6"/>
    <dgm:cxn modelId="{E974C7B3-C9E7-446E-8A2A-B498D9FDE10F}" srcId="{E1E50AA6-76EF-4933-AA78-83881AD832E9}" destId="{A3D2510D-DC76-49B2-94CE-BA894F2A62EA}" srcOrd="0" destOrd="0" parTransId="{F3B917D9-0499-4B04-B368-DEF7C14AE9C3}" sibTransId="{848C2880-10B7-4776-963C-DF26D545DF1A}"/>
    <dgm:cxn modelId="{4D179746-AEFC-4C2F-BA48-C5720B2D7BDD}" srcId="{E1E50AA6-76EF-4933-AA78-83881AD832E9}" destId="{5F9E0B88-7D65-4D82-B46A-2FD2CB28CE4F}" srcOrd="3" destOrd="0" parTransId="{7D8F1196-38C3-4BEE-8CDB-5951EB173B28}" sibTransId="{9157D421-030E-483F-AC64-10E1DE65A645}"/>
    <dgm:cxn modelId="{D1739A23-7CE3-4209-AB8D-01B3F150EEE3}" type="presOf" srcId="{E1E50AA6-76EF-4933-AA78-83881AD832E9}" destId="{EAD2E634-5575-4475-937C-D1DF255018E3}" srcOrd="0" destOrd="0" presId="urn:microsoft.com/office/officeart/2005/8/layout/hList6"/>
    <dgm:cxn modelId="{9798FDB6-B9AC-4ED4-BBAB-51CBFC35ADA4}" type="presOf" srcId="{A3D2510D-DC76-49B2-94CE-BA894F2A62EA}" destId="{4F4D0B27-31BA-4B9F-AFC3-2190C8B8689E}" srcOrd="0" destOrd="0" presId="urn:microsoft.com/office/officeart/2005/8/layout/hList6"/>
    <dgm:cxn modelId="{EAA87E3A-62DB-4024-8D4E-34C9A15CE1C9}" type="presOf" srcId="{60C0B25B-770B-45F9-B969-7E9041CF65C8}" destId="{4497993B-2AF7-4F04-BF0C-0CFC03C2C826}" srcOrd="0" destOrd="0" presId="urn:microsoft.com/office/officeart/2005/8/layout/hList6"/>
    <dgm:cxn modelId="{7DEB78D1-10D6-4ADC-89F8-292BE2CC497A}" srcId="{E1E50AA6-76EF-4933-AA78-83881AD832E9}" destId="{60C0B25B-770B-45F9-B969-7E9041CF65C8}" srcOrd="4" destOrd="0" parTransId="{094E0052-BA8B-4A00-A3CB-A2FE2D2B55E8}" sibTransId="{05477A66-17EF-4C0B-B607-56F9A51D5A93}"/>
    <dgm:cxn modelId="{CF789489-0275-48A6-A0E5-134717655501}" type="presOf" srcId="{4BBC0817-99EB-4221-9728-BC943533D6B0}" destId="{370B77CD-46DA-448D-8C01-13EF21F64825}" srcOrd="0" destOrd="0" presId="urn:microsoft.com/office/officeart/2005/8/layout/hList6"/>
    <dgm:cxn modelId="{E2C4C9C2-901A-486C-9C6D-AEF20EFCDCAB}" type="presParOf" srcId="{EAD2E634-5575-4475-937C-D1DF255018E3}" destId="{4F4D0B27-31BA-4B9F-AFC3-2190C8B8689E}" srcOrd="0" destOrd="0" presId="urn:microsoft.com/office/officeart/2005/8/layout/hList6"/>
    <dgm:cxn modelId="{0CE7FE6A-9D2F-47F7-89D8-5260EF226D40}" type="presParOf" srcId="{EAD2E634-5575-4475-937C-D1DF255018E3}" destId="{0BDCF6EE-B3ED-4700-A431-D98E16DE03C4}" srcOrd="1" destOrd="0" presId="urn:microsoft.com/office/officeart/2005/8/layout/hList6"/>
    <dgm:cxn modelId="{520283E4-AA8B-414F-BC9A-4B4B75F86F6D}" type="presParOf" srcId="{EAD2E634-5575-4475-937C-D1DF255018E3}" destId="{AE7CA3DA-EA0B-4D73-BCF3-138957C54347}" srcOrd="2" destOrd="0" presId="urn:microsoft.com/office/officeart/2005/8/layout/hList6"/>
    <dgm:cxn modelId="{A9F9311D-2786-43CC-96DE-FEA04D0684F8}" type="presParOf" srcId="{EAD2E634-5575-4475-937C-D1DF255018E3}" destId="{C4C096B4-E790-4E23-B837-C350F18715A5}" srcOrd="3" destOrd="0" presId="urn:microsoft.com/office/officeart/2005/8/layout/hList6"/>
    <dgm:cxn modelId="{1525F6CC-A93A-4A98-A7E7-65C62FB78C1C}" type="presParOf" srcId="{EAD2E634-5575-4475-937C-D1DF255018E3}" destId="{370B77CD-46DA-448D-8C01-13EF21F64825}" srcOrd="4" destOrd="0" presId="urn:microsoft.com/office/officeart/2005/8/layout/hList6"/>
    <dgm:cxn modelId="{DA5AA8D7-539A-40C9-8409-BCCEB13149CB}" type="presParOf" srcId="{EAD2E634-5575-4475-937C-D1DF255018E3}" destId="{8CEC563C-B0AE-49C5-9BF5-F531554580B7}" srcOrd="5" destOrd="0" presId="urn:microsoft.com/office/officeart/2005/8/layout/hList6"/>
    <dgm:cxn modelId="{2352DE89-AD8A-45B9-BC36-1CB555A584F7}" type="presParOf" srcId="{EAD2E634-5575-4475-937C-D1DF255018E3}" destId="{A52B67AA-3CF3-456E-94B6-CF0D981F984B}" srcOrd="6" destOrd="0" presId="urn:microsoft.com/office/officeart/2005/8/layout/hList6"/>
    <dgm:cxn modelId="{1BD283AD-62C5-4C79-B041-08231C92750A}" type="presParOf" srcId="{EAD2E634-5575-4475-937C-D1DF255018E3}" destId="{6AAFC433-B5BA-4ECF-940A-40185AF749F9}" srcOrd="7" destOrd="0" presId="urn:microsoft.com/office/officeart/2005/8/layout/hList6"/>
    <dgm:cxn modelId="{66B2C9E2-C2A4-45DF-BE74-D52BAFC8E686}" type="presParOf" srcId="{EAD2E634-5575-4475-937C-D1DF255018E3}" destId="{4497993B-2AF7-4F04-BF0C-0CFC03C2C826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5773FBE-3B55-4B96-87E2-4BF8EE6FDBC0}" type="datetimeFigureOut">
              <a:rPr lang="zh-CN" altLang="en-US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E39CEB8-CF29-4BE2-83B3-7ECEFC761E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231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1200" dirty="0" smtClean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altLang="zh-CN" sz="105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 simultaneous calls, up to 5 handsets </a:t>
            </a:r>
            <a:endParaRPr lang="zh-CN" alt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1200" b="1" dirty="0" smtClean="0">
                <a:latin typeface="+mn-lt"/>
                <a:ea typeface="Tahoma" pitchFamily="34" charset="0"/>
                <a:cs typeface="Tahoma" pitchFamily="34" charset="0"/>
              </a:rPr>
              <a:t>Cost saving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1200" b="1" dirty="0" smtClean="0">
                <a:latin typeface="+mn-lt"/>
                <a:ea typeface="Tahoma" pitchFamily="34" charset="0"/>
                <a:cs typeface="Tahoma" pitchFamily="34" charset="0"/>
              </a:rPr>
              <a:t>Perfect high efficiency for busy offices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920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latin typeface="Times New Roman" pitchFamily="18" charset="0"/>
              </a:rPr>
              <a:t>Here is the main advantages of Yealink phone</a:t>
            </a:r>
            <a:endParaRPr lang="zh-CN" alt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</p:spPr>
        <p:txBody>
          <a:bodyPr/>
          <a:lstStyle/>
          <a:p>
            <a:pPr>
              <a:defRPr/>
            </a:pPr>
            <a:fld id="{170DCA0F-2D48-4264-8004-FF5FFE53ADD1}" type="slidenum">
              <a:rPr lang="zh-CN" altLang="en-US" smtClean="0"/>
              <a:pPr>
                <a:defRPr/>
              </a:pPr>
              <a:t>15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</p:spPr>
        <p:txBody>
          <a:bodyPr/>
          <a:lstStyle/>
          <a:p>
            <a:pPr>
              <a:defRPr/>
            </a:pPr>
            <a:fld id="{170DCA0F-2D48-4264-8004-FF5FFE53ADD1}" type="slidenum">
              <a:rPr lang="zh-CN" altLang="en-US" smtClean="0"/>
              <a:pPr>
                <a:defRPr/>
              </a:pPr>
              <a:t>16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</p:spPr>
        <p:txBody>
          <a:bodyPr/>
          <a:lstStyle/>
          <a:p>
            <a:pPr>
              <a:defRPr/>
            </a:pPr>
            <a:fld id="{170DCA0F-2D48-4264-8004-FF5FFE53ADD1}" type="slidenum">
              <a:rPr lang="zh-CN" altLang="en-US" smtClean="0"/>
              <a:pPr>
                <a:defRPr/>
              </a:pPr>
              <a:t>17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</p:spPr>
        <p:txBody>
          <a:bodyPr/>
          <a:lstStyle/>
          <a:p>
            <a:pPr>
              <a:defRPr/>
            </a:pPr>
            <a:fld id="{170DCA0F-2D48-4264-8004-FF5FFE53ADD1}" type="slidenum">
              <a:rPr lang="zh-CN" altLang="en-US" smtClean="0"/>
              <a:pPr>
                <a:defRPr/>
              </a:pPr>
              <a:t>19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</p:spPr>
        <p:txBody>
          <a:bodyPr/>
          <a:lstStyle/>
          <a:p>
            <a:pPr>
              <a:defRPr/>
            </a:pPr>
            <a:fld id="{170DCA0F-2D48-4264-8004-FF5FFE53ADD1}" type="slidenum">
              <a:rPr lang="zh-CN" altLang="en-US" smtClean="0"/>
              <a:pPr>
                <a:defRPr/>
              </a:pPr>
              <a:t>20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http://www.yealink.com</a:t>
            </a:r>
          </a:p>
          <a:p>
            <a:r>
              <a:rPr lang="en-US" altLang="zh-CN" dirty="0" smtClean="0"/>
              <a:t>Support-Documents</a:t>
            </a:r>
            <a:r>
              <a:rPr lang="en-US" altLang="zh-CN" baseline="0" dirty="0" smtClean="0"/>
              <a:t> </a:t>
            </a:r>
            <a:r>
              <a:rPr lang="en-US" altLang="zh-CN" baseline="0" smtClean="0"/>
              <a:t>and Downloads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http://www.yealink.com/SupportDownloadfiles_detail.aspx?ProductsID=61&amp;CateID=184&amp;flag=142</a:t>
            </a:r>
          </a:p>
          <a:p>
            <a:endParaRPr lang="zh-CN" altLang="en-US" dirty="0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6200" y="8685213"/>
            <a:ext cx="2970213" cy="457200"/>
          </a:xfrm>
        </p:spPr>
        <p:txBody>
          <a:bodyPr/>
          <a:lstStyle/>
          <a:p>
            <a:pPr>
              <a:defRPr/>
            </a:pPr>
            <a:fld id="{170DCA0F-2D48-4264-8004-FF5FFE53ADD1}" type="slidenum">
              <a:rPr lang="zh-CN" altLang="en-US" smtClean="0"/>
              <a:pPr>
                <a:defRPr/>
              </a:pPr>
              <a:t>21</a:t>
            </a:fld>
            <a:endParaRPr lang="en-US" altLang="zh-CN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BFAE7-1CFE-4912-A9D4-50C022960AF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012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012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Yealink phone also have a broad interoperability.</a:t>
            </a:r>
            <a:r>
              <a:rPr lang="en-US" altLang="zh-CN" baseline="0" dirty="0" smtClean="0"/>
              <a:t> In this list, you can see Yealink phone can works in almost all the popular IP-PBXs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This page will show you how Yealink IP</a:t>
            </a:r>
            <a:r>
              <a:rPr lang="en-US" altLang="zh-CN" baseline="0" dirty="0" smtClean="0"/>
              <a:t> phone provide a high definition voice, Yealink phone support HD handset, HD speaker and have wideband codec G722 supported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In this topic, we will discuss which is Yealink target market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Yealink target market is:</a:t>
            </a:r>
            <a:r>
              <a:rPr lang="en-US" altLang="zh-CN" baseline="0" dirty="0" smtClean="0"/>
              <a:t> SMB, IPCC, carrier and </a:t>
            </a:r>
            <a:r>
              <a:rPr lang="en-US" altLang="zh-CN" baseline="0" dirty="0" err="1" smtClean="0"/>
              <a:t>enterprise,UC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r>
              <a:rPr lang="en-US" altLang="zh-CN" dirty="0" smtClean="0"/>
              <a:t>Yealink IP Phone focus on Business market,</a:t>
            </a:r>
            <a:r>
              <a:rPr lang="en-US" altLang="zh-CN" baseline="0" dirty="0" smtClean="0"/>
              <a:t> we can provide an one-stop solution for business market.</a:t>
            </a:r>
            <a:r>
              <a:rPr lang="en-US" altLang="zh-CN" dirty="0" smtClean="0"/>
              <a:t> We</a:t>
            </a:r>
            <a:r>
              <a:rPr lang="en-US" altLang="zh-CN" baseline="0" dirty="0" smtClean="0"/>
              <a:t> have video phone for video call, color IP phone for management, T28 plus expansion module for receptions, T22 or T20 for desk phone applications, and the </a:t>
            </a:r>
            <a:r>
              <a:rPr lang="en-US" altLang="zh-CN" baseline="0" dirty="0" err="1" smtClean="0"/>
              <a:t>usb</a:t>
            </a:r>
            <a:r>
              <a:rPr lang="en-US" altLang="zh-CN" baseline="0" dirty="0" smtClean="0"/>
              <a:t> phone which can work together with soft phone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Yealink already</a:t>
            </a:r>
            <a:r>
              <a:rPr lang="en-US" altLang="zh-CN" baseline="0" dirty="0" smtClean="0"/>
              <a:t> have a great success in SMB market, we have all the leading IP-PBX certificated in </a:t>
            </a:r>
            <a:r>
              <a:rPr lang="en-US" altLang="zh-CN" dirty="0" smtClean="0"/>
              <a:t>SMB market such as asterisk, 3CX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Yealink IP Phone support many enterprise features like LDAP</a:t>
            </a:r>
            <a:r>
              <a:rPr lang="zh-CN" altLang="en-US" dirty="0" smtClean="0"/>
              <a:t>，</a:t>
            </a:r>
            <a:r>
              <a:rPr lang="en-US" altLang="zh-CN" dirty="0" smtClean="0"/>
              <a:t>XML</a:t>
            </a:r>
            <a:r>
              <a:rPr lang="zh-CN" altLang="en-US" dirty="0" smtClean="0"/>
              <a:t>，</a:t>
            </a:r>
            <a:r>
              <a:rPr lang="en-US" altLang="zh-CN" dirty="0" smtClean="0"/>
              <a:t>VPN.</a:t>
            </a:r>
            <a:r>
              <a:rPr lang="en-US" altLang="zh-CN" baseline="0" dirty="0" smtClean="0"/>
              <a:t> And many security features like TLS, SRTP, HTTPS,802.1x  to ensure Yealink phone can fulfill with enterprise requirement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Carrier Market</a:t>
            </a:r>
            <a:r>
              <a:rPr lang="zh-CN" altLang="en-US" dirty="0" smtClean="0"/>
              <a:t>，</a:t>
            </a:r>
            <a:r>
              <a:rPr lang="en-US" altLang="zh-CN" dirty="0" smtClean="0"/>
              <a:t>Yealink IP Phone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 ful</a:t>
            </a:r>
            <a:r>
              <a:rPr lang="en-US" altLang="zh-CN" baseline="0" dirty="0" smtClean="0"/>
              <a:t>l compatible with </a:t>
            </a:r>
            <a:r>
              <a:rPr lang="en-US" altLang="zh-CN" dirty="0" err="1" smtClean="0"/>
              <a:t>Broadsoft</a:t>
            </a:r>
            <a:r>
              <a:rPr lang="en-US" altLang="zh-CN" baseline="0" dirty="0" smtClean="0"/>
              <a:t> features, we have </a:t>
            </a:r>
            <a:r>
              <a:rPr lang="en-US" altLang="zh-CN" baseline="0" dirty="0" err="1" smtClean="0"/>
              <a:t>broadsoft</a:t>
            </a:r>
            <a:r>
              <a:rPr lang="en-US" altLang="zh-CN" baseline="0" dirty="0" smtClean="0"/>
              <a:t> validated. Yealink is the technology partner of BSFT.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We</a:t>
            </a:r>
            <a:r>
              <a:rPr lang="en-US" altLang="zh-CN" baseline="0" dirty="0" smtClean="0"/>
              <a:t> have many famous carrier customers like </a:t>
            </a:r>
            <a:r>
              <a:rPr lang="en-US" altLang="zh-CN" baseline="0" dirty="0" err="1" smtClean="0"/>
              <a:t>Telefonica</a:t>
            </a:r>
            <a:r>
              <a:rPr lang="en-US" altLang="zh-CN" baseline="0" dirty="0" smtClean="0"/>
              <a:t>, PCCW, KPN, they all use Yealink phone and BroadSoft server.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Yealink have </a:t>
            </a:r>
            <a:r>
              <a:rPr lang="en-US" altLang="zh-CN" baseline="0" dirty="0" smtClean="0"/>
              <a:t>passed the IOT with the </a:t>
            </a:r>
            <a:r>
              <a:rPr lang="en-US" altLang="zh-CN" baseline="0" dirty="0" err="1" smtClean="0"/>
              <a:t>Genesys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cosmocom</a:t>
            </a:r>
            <a:r>
              <a:rPr lang="en-US" altLang="zh-CN" baseline="0" dirty="0" smtClean="0"/>
              <a:t> which is the leading IP-PBX in IPCC market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A6263D-6110-4BA8-BDB4-C0D81587914A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Yealink phones are deployed</a:t>
            </a:r>
            <a:r>
              <a:rPr lang="en-US" altLang="zh-CN" baseline="0" dirty="0" smtClean="0"/>
              <a:t> in these government organizations, for example… </a:t>
            </a:r>
          </a:p>
          <a:p>
            <a:r>
              <a:rPr lang="en-US" altLang="zh-CN" baseline="0" dirty="0" smtClean="0"/>
              <a:t>So our phones involves in all walks of life.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BFAE7-1CFE-4912-A9D4-50C022960AF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364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latin typeface="Times New Roman" pitchFamily="18" charset="0"/>
              </a:rPr>
              <a:t>You</a:t>
            </a:r>
            <a:r>
              <a:rPr lang="en-US" altLang="zh-CN" baseline="0" dirty="0" smtClean="0">
                <a:latin typeface="Times New Roman" pitchFamily="18" charset="0"/>
              </a:rPr>
              <a:t> can see Yealink position in this picture, Yealink provide a high quality production and with an affordable price</a:t>
            </a:r>
            <a:endParaRPr lang="zh-CN" alt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The family of Yealink phone and SNOM phone   </a:t>
            </a:r>
            <a:r>
              <a:rPr lang="zh-CN" altLang="en-US" dirty="0" smtClean="0"/>
              <a:t>德国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AC2CC-CBD4-4E44-993F-5D1E07AD08E6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Yealink phone have the same quality</a:t>
            </a:r>
            <a:r>
              <a:rPr lang="en-US" altLang="zh-CN" baseline="0" dirty="0" smtClean="0"/>
              <a:t> and same features as SNOM phone. the main advantage of Yealink phone is the price, technical support, easy to use and deploy 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 smtClean="0"/>
              <a:t>美国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AC2CC-CBD4-4E44-993F-5D1E07AD08E6}" type="slidenum">
              <a:rPr lang="zh-CN" altLang="en-US" smtClean="0"/>
              <a:pPr>
                <a:defRPr/>
              </a:pPr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price of Yealink phone is around 50% of </a:t>
            </a:r>
            <a:r>
              <a:rPr lang="en-US" altLang="zh-CN" baseline="0" dirty="0" err="1" smtClean="0"/>
              <a:t>Polycom</a:t>
            </a:r>
            <a:r>
              <a:rPr lang="en-US" altLang="zh-CN" baseline="0" dirty="0" smtClean="0"/>
              <a:t> phone’s price. And as we all know, the </a:t>
            </a:r>
            <a:r>
              <a:rPr lang="en-US" altLang="zh-CN" baseline="0" dirty="0" err="1" smtClean="0"/>
              <a:t>polycom</a:t>
            </a:r>
            <a:r>
              <a:rPr lang="en-US" altLang="zh-CN" baseline="0" dirty="0" smtClean="0"/>
              <a:t> phone is not that easy to use, the UI of </a:t>
            </a:r>
            <a:r>
              <a:rPr lang="en-US" altLang="zh-CN" baseline="0" dirty="0" err="1" smtClean="0"/>
              <a:t>polycom</a:t>
            </a:r>
            <a:r>
              <a:rPr lang="en-US" altLang="zh-CN" baseline="0" dirty="0" smtClean="0"/>
              <a:t> phone is not friendly, in </a:t>
            </a:r>
            <a:r>
              <a:rPr lang="en-US" altLang="zh-CN" baseline="0" dirty="0" err="1" smtClean="0"/>
              <a:t>polycom</a:t>
            </a:r>
            <a:r>
              <a:rPr lang="en-US" altLang="zh-CN" baseline="0" dirty="0" smtClean="0"/>
              <a:t> phone, every single configuration change need to reboot the phone, and the reboot time is very long.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Canada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AC2CC-CBD4-4E44-993F-5D1E07AD08E6}" type="slidenum">
              <a:rPr lang="zh-CN" altLang="en-US" smtClean="0"/>
              <a:pPr>
                <a:defRPr/>
              </a:pPr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And compare to </a:t>
            </a:r>
            <a:r>
              <a:rPr lang="en-US" altLang="zh-CN" dirty="0" err="1" smtClean="0"/>
              <a:t>Aastra</a:t>
            </a:r>
            <a:r>
              <a:rPr lang="en-US" altLang="zh-CN" baseline="0" dirty="0" smtClean="0"/>
              <a:t> ,our main advantage is more cheaper ,and more rapid technical support 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One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chinese</a:t>
            </a:r>
            <a:r>
              <a:rPr lang="en-US" altLang="zh-CN" baseline="0" dirty="0" smtClean="0"/>
              <a:t> company </a:t>
            </a:r>
            <a:r>
              <a:rPr lang="zh-CN" altLang="en-US" dirty="0" smtClean="0"/>
              <a:t>， </a:t>
            </a:r>
            <a:r>
              <a:rPr lang="en-US" altLang="zh-CN" dirty="0" smtClean="0"/>
              <a:t>they go public on American  and this is their</a:t>
            </a:r>
            <a:r>
              <a:rPr lang="en-US" altLang="zh-CN" baseline="0" dirty="0" smtClean="0"/>
              <a:t> phone family </a:t>
            </a:r>
            <a:r>
              <a:rPr lang="en-US" altLang="zh-CN" baseline="0" dirty="0" err="1" smtClean="0"/>
              <a:t>conparison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AC2CC-CBD4-4E44-993F-5D1E07AD08E6}" type="slidenum">
              <a:rPr lang="zh-CN" altLang="en-US" smtClean="0"/>
              <a:pPr>
                <a:defRPr/>
              </a:pPr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The main</a:t>
            </a:r>
            <a:r>
              <a:rPr lang="en-US" altLang="zh-CN" baseline="0" dirty="0" smtClean="0"/>
              <a:t> advantage compare to </a:t>
            </a:r>
            <a:r>
              <a:rPr lang="en-US" altLang="zh-CN" dirty="0" err="1" smtClean="0"/>
              <a:t>Grandstream</a:t>
            </a:r>
            <a:r>
              <a:rPr lang="en-US" altLang="zh-CN" dirty="0" smtClean="0"/>
              <a:t> is</a:t>
            </a:r>
            <a:r>
              <a:rPr lang="en-US" altLang="zh-CN" baseline="0" dirty="0" smtClean="0"/>
              <a:t> the high quality ,yealink have better voice quality and more powerful features like xml feature ,ACD 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AC2CC-CBD4-4E44-993F-5D1E07AD08E6}" type="slidenum">
              <a:rPr lang="zh-CN" altLang="en-US" smtClean="0"/>
              <a:pPr>
                <a:defRPr/>
              </a:pPr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 smtClean="0"/>
              <a:t>Compare</a:t>
            </a:r>
            <a:r>
              <a:rPr lang="en-US" altLang="zh-CN" baseline="0" dirty="0" smtClean="0"/>
              <a:t> to Cisco, the price is more cheaper than Cisco. And Cisco IP phone always sales combined with their own server, Cisco phone not compatible well with other IP-PBX, so </a:t>
            </a:r>
            <a:r>
              <a:rPr lang="en-US" altLang="zh-CN" baseline="0" dirty="0" err="1" smtClean="0"/>
              <a:t>yealink</a:t>
            </a:r>
            <a:r>
              <a:rPr lang="en-US" altLang="zh-CN" baseline="0" dirty="0" smtClean="0"/>
              <a:t> have the broad IOT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6AC2CC-CBD4-4E44-993F-5D1E07AD08E6}" type="slidenum">
              <a:rPr lang="zh-CN" altLang="en-US" smtClean="0"/>
              <a:pPr>
                <a:defRPr/>
              </a:pPr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baseline="0" dirty="0" smtClean="0"/>
              <a:t>Siemens phones only can works with their own PBX hi-path, as we tested, Siemens phones even can’t use in 3cx, </a:t>
            </a:r>
            <a:r>
              <a:rPr lang="en-US" altLang="zh-CN" baseline="0" dirty="0" err="1" smtClean="0"/>
              <a:t>phxnSIP</a:t>
            </a:r>
            <a:r>
              <a:rPr lang="en-US" altLang="zh-CN" baseline="0" dirty="0" smtClean="0"/>
              <a:t> server.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mtClean="0"/>
              <a:t>Q &amp; 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39CEB8-CF29-4BE2-83B3-7ECEFC761E11}" type="slidenum">
              <a:rPr lang="zh-CN" altLang="en-US" smtClean="0"/>
              <a:pPr>
                <a:defRPr/>
              </a:pPr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C7717-C318-4DCF-B9F9-F070D827812B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FED9D-2B1C-4C7D-8258-53708B199F5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396277-09AE-4E41-A5A3-21E344C9A4F0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F599C-13AF-4A74-9F80-701BACA7FAB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19E2FB-C4EF-4CB0-A5DE-9A8D8B4BC710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66339-96B6-4DB8-BA25-66F1E3924FD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7FD6E-C2B3-4C06-AEA2-714944E5F32A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4FDEC-AA91-4597-9177-15074E1FE49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655E95-3150-4361-803A-462E75503376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88CC7-CA06-4F5C-8C5A-17635BDC344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354CBA-B2B4-4075-BF44-D239D6575721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802C0-5951-4E62-AE81-1A300FEE329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91F4E5-778B-473A-8A16-BF19C78ECC3D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DB3C6-7E0F-456C-B470-AB1A8CF67CA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2165B8-186C-4C7B-A39A-065EA4E08162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7492C-5981-42D0-B7AC-AA5E3521B7A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3DD01E-A3AE-4FFF-9F02-083F350AFD67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F1D32-E798-4FFB-8D0D-5F8E53C0BDA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2EE0C-C61B-4ED5-BD45-CF342A17A19D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7044B-8113-4537-A75C-F68D24F344E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32783-2C6B-45E6-A3CE-C09A7D333916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CF808A-80A5-4481-9F18-8B5D8319BE5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075F43-F310-4ADE-8EFA-4514C016B7BD}" type="datetimeFigureOut">
              <a:rPr lang="zh-CN" altLang="en-US" smtClean="0"/>
              <a:pPr>
                <a:defRPr/>
              </a:pPr>
              <a:t>2013/2/4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B68DF2-A387-461D-A4BA-9646E5DFDE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ixboxmexico.com/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pygi.com/epygi-solution-partners/86/" TargetMode="External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eg"/><Relationship Id="rId3" Type="http://schemas.openxmlformats.org/officeDocument/2006/relationships/image" Target="../media/image98.pn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5" Type="http://schemas.openxmlformats.org/officeDocument/2006/relationships/image" Target="../media/image111.jpe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6.png"/><Relationship Id="rId3" Type="http://schemas.openxmlformats.org/officeDocument/2006/relationships/image" Target="../media/image98.png"/><Relationship Id="rId7" Type="http://schemas.openxmlformats.org/officeDocument/2006/relationships/image" Target="../media/image103.jpe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14.png"/><Relationship Id="rId5" Type="http://schemas.openxmlformats.org/officeDocument/2006/relationships/image" Target="../media/image101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2.jpeg"/><Relationship Id="rId18" Type="http://schemas.openxmlformats.org/officeDocument/2006/relationships/image" Target="../media/image127.jpeg"/><Relationship Id="rId3" Type="http://schemas.openxmlformats.org/officeDocument/2006/relationships/image" Target="../media/image98.png"/><Relationship Id="rId7" Type="http://schemas.openxmlformats.org/officeDocument/2006/relationships/image" Target="../media/image103.jpeg"/><Relationship Id="rId12" Type="http://schemas.openxmlformats.org/officeDocument/2006/relationships/image" Target="../media/image121.jpeg"/><Relationship Id="rId17" Type="http://schemas.openxmlformats.org/officeDocument/2006/relationships/image" Target="../media/image126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0.jpeg"/><Relationship Id="rId5" Type="http://schemas.openxmlformats.org/officeDocument/2006/relationships/image" Target="../media/image101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31.png"/><Relationship Id="rId3" Type="http://schemas.openxmlformats.org/officeDocument/2006/relationships/image" Target="../media/image98.png"/><Relationship Id="rId7" Type="http://schemas.openxmlformats.org/officeDocument/2006/relationships/image" Target="../media/image103.jpe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9.png"/><Relationship Id="rId5" Type="http://schemas.openxmlformats.org/officeDocument/2006/relationships/image" Target="../media/image101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98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39.png"/><Relationship Id="rId5" Type="http://schemas.openxmlformats.org/officeDocument/2006/relationships/image" Target="../media/image101.png"/><Relationship Id="rId10" Type="http://schemas.openxmlformats.org/officeDocument/2006/relationships/image" Target="../media/image138.png"/><Relationship Id="rId4" Type="http://schemas.openxmlformats.org/officeDocument/2006/relationships/image" Target="../media/image100.png"/><Relationship Id="rId9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491" y="2276872"/>
            <a:ext cx="47525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Yealink IP </a:t>
            </a: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Phone</a:t>
            </a:r>
          </a:p>
          <a:p>
            <a:r>
              <a:rPr lang="en-US" altLang="zh-CN" sz="1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The Global TOP5 Sip Phone Supplier</a:t>
            </a:r>
          </a:p>
          <a:p>
            <a:endParaRPr lang="en-US" altLang="zh-CN" sz="4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40602" y="2161743"/>
            <a:ext cx="5603398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Plantronics, Jabra, </a:t>
            </a:r>
            <a:r>
              <a:rPr lang="en-US" altLang="zh-CN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Sennheiser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wireless headset supported</a:t>
            </a:r>
            <a:endParaRPr lang="en-US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eaLnBrk="0" hangingPunct="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Phone 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control </a:t>
            </a: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hrough </a:t>
            </a: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ireless </a:t>
            </a: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eadset</a:t>
            </a:r>
            <a:endParaRPr lang="en-US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eaLnBrk="0" hangingPunct="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Plug and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Play</a:t>
            </a:r>
          </a:p>
          <a:p>
            <a:pPr marL="800100" lvl="1" indent="-342900" eaLnBrk="0" hangingPunct="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T38G/T28P/T26P supported</a:t>
            </a:r>
            <a:endParaRPr lang="en-US" altLang="zh-CN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77768"/>
            <a:ext cx="3767149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EHS3</a:t>
            </a:r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6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92144"/>
            <a:ext cx="2872845" cy="20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641" y="116632"/>
            <a:ext cx="8232775" cy="493713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W52</a:t>
            </a:r>
          </a:p>
        </p:txBody>
      </p:sp>
      <p:sp>
        <p:nvSpPr>
          <p:cNvPr id="8" name="矩形 7"/>
          <p:cNvSpPr/>
          <p:nvPr/>
        </p:nvSpPr>
        <p:spPr>
          <a:xfrm>
            <a:off x="4214810" y="1500174"/>
            <a:ext cx="4501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Cat-ip2.0, G.722 codec</a:t>
            </a:r>
            <a:endParaRPr lang="en-US" altLang="zh-CN" sz="2400" b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1.8” 128x160 TFT color LCD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400" b="1" dirty="0" smtClean="0">
                <a:latin typeface="+mj-lt"/>
                <a:ea typeface="Tahoma" pitchFamily="34" charset="0"/>
                <a:cs typeface="Tahoma" pitchFamily="34" charset="0"/>
              </a:rPr>
              <a:t>Full </a:t>
            </a:r>
            <a:r>
              <a:rPr lang="en-US" altLang="zh-CN" sz="2400" b="1" dirty="0">
                <a:latin typeface="+mj-lt"/>
                <a:ea typeface="Tahoma" pitchFamily="34" charset="0"/>
                <a:cs typeface="Tahoma" pitchFamily="34" charset="0"/>
              </a:rPr>
              <a:t>duplex </a:t>
            </a:r>
            <a:r>
              <a:rPr lang="en-US" altLang="zh-CN" sz="2400" b="1" dirty="0" smtClean="0">
                <a:latin typeface="+mj-lt"/>
                <a:ea typeface="Tahoma" pitchFamily="34" charset="0"/>
                <a:cs typeface="Tahoma" pitchFamily="34" charset="0"/>
              </a:rPr>
              <a:t>speaker/handset</a:t>
            </a:r>
            <a:endParaRPr lang="en-US" altLang="zh-CN" sz="24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400" b="1" dirty="0" err="1" smtClean="0">
                <a:latin typeface="+mj-lt"/>
                <a:ea typeface="Tahoma" pitchFamily="34" charset="0"/>
                <a:cs typeface="Tahoma" pitchFamily="34" charset="0"/>
              </a:rPr>
              <a:t>PoE</a:t>
            </a:r>
            <a:r>
              <a:rPr lang="en-US" altLang="zh-CN" sz="2400" b="1" dirty="0" smtClean="0">
                <a:latin typeface="+mj-lt"/>
                <a:ea typeface="Tahoma" pitchFamily="34" charset="0"/>
                <a:cs typeface="Tahoma" pitchFamily="34" charset="0"/>
              </a:rPr>
              <a:t> Supported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en-US" altLang="zh-CN" sz="2400" b="1" dirty="0" smtClean="0">
                <a:latin typeface="+mj-lt"/>
                <a:ea typeface="Tahoma" pitchFamily="34" charset="0"/>
                <a:cs typeface="Tahoma" pitchFamily="34" charset="0"/>
              </a:rPr>
              <a:t>50m indoor, 300m outdoors</a:t>
            </a:r>
            <a:endParaRPr lang="zh-CN" altLang="zh-CN" sz="2400" b="1" dirty="0">
              <a:latin typeface="+mj-lt"/>
              <a:cs typeface="Tahoma" pitchFamily="34" charset="0"/>
            </a:endParaRPr>
          </a:p>
        </p:txBody>
      </p:sp>
      <p:pic>
        <p:nvPicPr>
          <p:cNvPr id="10" name="Picture 2" descr="C:\Users\yl0361\Desktop\W52P+base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3304215" cy="33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51720" y="2909184"/>
            <a:ext cx="4745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Yealink Advantages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287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32" y="22205"/>
            <a:ext cx="547032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Yealink Phone Advantages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285720" y="928670"/>
          <a:ext cx="828092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71736" y="3000372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Easy to use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414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2"/>
          <p:cNvSpPr>
            <a:spLocks noChangeArrowheads="1"/>
          </p:cNvSpPr>
          <p:nvPr/>
        </p:nvSpPr>
        <p:spPr bwMode="auto">
          <a:xfrm>
            <a:off x="72008" y="94426"/>
            <a:ext cx="550810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Intuitive User Experience</a:t>
            </a:r>
            <a:endParaRPr lang="en-US" altLang="zh-CN" sz="3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9" descr="d:\My Documents\Desktop\V50\screen-capture(V20)\grab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18977"/>
            <a:ext cx="5133975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My Documents\Desktop\V50\screen-capture(V20)\grab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936527"/>
            <a:ext cx="4752975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d:\My Documents\Desktop\V50\screen-capture(V20)\grab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096989"/>
            <a:ext cx="4514850" cy="27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288" y="1078731"/>
            <a:ext cx="619125" cy="542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zh-CN" alt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9350" y="2391593"/>
            <a:ext cx="720725" cy="850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zh-CN" alt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492500" y="3499668"/>
            <a:ext cx="719138" cy="43338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3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2"/>
          <p:cNvSpPr>
            <a:spLocks noChangeArrowheads="1"/>
          </p:cNvSpPr>
          <p:nvPr/>
        </p:nvSpPr>
        <p:spPr bwMode="auto">
          <a:xfrm>
            <a:off x="0" y="94426"/>
            <a:ext cx="550810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Friendly </a:t>
            </a:r>
            <a:r>
              <a:rPr lang="en-US" altLang="zh-CN" sz="3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User </a:t>
            </a:r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Interface</a:t>
            </a:r>
            <a:endParaRPr lang="en-US" altLang="zh-CN" sz="3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429018" cy="449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checklee\Desktop\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84984"/>
            <a:ext cx="5400600" cy="3060340"/>
          </a:xfrm>
          <a:prstGeom prst="rect">
            <a:avLst/>
          </a:prstGeom>
          <a:noFill/>
          <a:ln w="9525">
            <a:solidFill>
              <a:srgbClr val="005A3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08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2"/>
          <p:cNvSpPr>
            <a:spLocks noChangeArrowheads="1"/>
          </p:cNvSpPr>
          <p:nvPr/>
        </p:nvSpPr>
        <p:spPr bwMode="auto">
          <a:xfrm>
            <a:off x="72008" y="94426"/>
            <a:ext cx="51480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Efficient for Working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ltGray">
          <a:xfrm>
            <a:off x="611560" y="1124744"/>
            <a:ext cx="7920880" cy="5256584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zh-CN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blackWhite">
          <a:xfrm>
            <a:off x="1043609" y="1898576"/>
            <a:ext cx="5018244" cy="522312"/>
          </a:xfrm>
          <a:prstGeom prst="roundRect">
            <a:avLst>
              <a:gd name="adj" fmla="val 9106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altLang="zh-CN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BLF(Busy Lamp Field)</a:t>
            </a:r>
            <a:endParaRPr lang="zh-CN" altLang="en-US" sz="2200" b="1" dirty="0"/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blackWhite">
          <a:xfrm>
            <a:off x="1043609" y="2699792"/>
            <a:ext cx="5018244" cy="522312"/>
          </a:xfrm>
          <a:prstGeom prst="roundRect">
            <a:avLst>
              <a:gd name="adj" fmla="val 9106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altLang="zh-CN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Hot </a:t>
            </a:r>
            <a:r>
              <a:rPr lang="en-US" altLang="zh-CN" sz="22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Desking</a:t>
            </a:r>
            <a:endParaRPr lang="zh-CN" altLang="en-US" sz="2200" b="1" dirty="0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blackWhite">
          <a:xfrm>
            <a:off x="1043609" y="3501008"/>
            <a:ext cx="5018244" cy="522312"/>
          </a:xfrm>
          <a:prstGeom prst="roundRect">
            <a:avLst>
              <a:gd name="adj" fmla="val 9106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Dial plan</a:t>
            </a:r>
            <a:endParaRPr lang="zh-CN" alt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blackWhite">
          <a:xfrm>
            <a:off x="1085348" y="4293096"/>
            <a:ext cx="5018244" cy="522312"/>
          </a:xfrm>
          <a:prstGeom prst="roundRect">
            <a:avLst>
              <a:gd name="adj" fmla="val 9106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altLang="zh-CN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XML/LDAP Phonebook</a:t>
            </a:r>
            <a:endParaRPr lang="zh-CN" alt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blackWhite">
          <a:xfrm>
            <a:off x="1115616" y="5066928"/>
            <a:ext cx="5018244" cy="522312"/>
          </a:xfrm>
          <a:prstGeom prst="roundRect">
            <a:avLst>
              <a:gd name="adj" fmla="val 9106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altLang="zh-CN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endParaRPr lang="zh-CN" altLang="en-US" sz="2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1538" y="3071810"/>
            <a:ext cx="6782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Easy to Deploy and Maintain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414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2"/>
          <p:cNvSpPr>
            <a:spLocks noChangeArrowheads="1"/>
          </p:cNvSpPr>
          <p:nvPr/>
        </p:nvSpPr>
        <p:spPr bwMode="auto">
          <a:xfrm>
            <a:off x="0" y="94426"/>
            <a:ext cx="61573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Plug &amp; Play Provisioning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9239" y="1700808"/>
            <a:ext cx="8795117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Zero-touch provisioning: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Auto </a:t>
            </a:r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rovisioning/TR069</a:t>
            </a:r>
            <a:endParaRPr lang="en-US" altLang="zh-CN" sz="22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97" y="3932853"/>
            <a:ext cx="3867785" cy="141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28860" y="1556792"/>
            <a:ext cx="528641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Yealink Products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700808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61779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2428860" y="2417763"/>
            <a:ext cx="528641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Yealink Advantages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6313" y="3399769"/>
            <a:ext cx="285752" cy="286978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2430693" y="3276273"/>
            <a:ext cx="528641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Target Market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Agenda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30693" y="4149080"/>
            <a:ext cx="528641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Compare To Competitors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6313" y="4293096"/>
            <a:ext cx="285752" cy="28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2"/>
          <p:cNvSpPr>
            <a:spLocks noChangeArrowheads="1"/>
          </p:cNvSpPr>
          <p:nvPr/>
        </p:nvSpPr>
        <p:spPr bwMode="auto">
          <a:xfrm>
            <a:off x="0" y="94426"/>
            <a:ext cx="61573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Various ways for Provisioning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12" y="1746916"/>
            <a:ext cx="5905828" cy="3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Various ways for configuration: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Configure via LCD/Web/Auto provisioning.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Various ways for auto provisioning: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PnP/DHCP/FTP/TFTP/HTTP/HTTPS/RPS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RPS(Redirection and Provisioning Service)</a:t>
            </a:r>
          </a:p>
        </p:txBody>
      </p:sp>
      <p:pic>
        <p:nvPicPr>
          <p:cNvPr id="3076" name="Picture 4" descr="C:\Users\yl0054\Desktop\2012-9-30 13-17-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48" y="1196752"/>
            <a:ext cx="2826041" cy="48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矩形 2"/>
          <p:cNvSpPr>
            <a:spLocks noChangeArrowheads="1"/>
          </p:cNvSpPr>
          <p:nvPr/>
        </p:nvSpPr>
        <p:spPr bwMode="auto">
          <a:xfrm>
            <a:off x="0" y="94426"/>
            <a:ext cx="61573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Configure VOIP Account-V70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5746" y="836712"/>
            <a:ext cx="871296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#!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version:1.0.0.1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#Enable or disable the account1, 0-Disabled (default), 1-Enabled;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account.1.enable =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en-US" altLang="zh-CN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#Configure the label displayed on the LCD screen for account1.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account.1.label =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Cathy</a:t>
            </a:r>
            <a:endParaRPr lang="en-US" altLang="zh-CN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#Configure the display name of account1.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account.1.display_name </a:t>
            </a:r>
            <a:r>
              <a:rPr lang="en-US" altLang="zh-CN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=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Cathy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#Configure the username and password for register authentication.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account.1.auth_name =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</a:t>
            </a:r>
            <a:endParaRPr lang="en-US" altLang="zh-CN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account.1.password =  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123456</a:t>
            </a:r>
            <a:endParaRPr lang="en-US" altLang="zh-CN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#Configure the register user name.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account.1.user_name = 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</a:t>
            </a:r>
            <a:endParaRPr lang="en-US" altLang="zh-CN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#Configure the SIP server address.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account.1.sip_server_host =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10.2.1.178</a:t>
            </a:r>
            <a:endParaRPr lang="en-US" altLang="zh-CN" sz="1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#Specify the port for the SIP server. The default value is 5060.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account.1.sip_server_port = </a:t>
            </a:r>
            <a:r>
              <a:rPr lang="en-US" altLang="zh-CN" sz="1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5060</a:t>
            </a:r>
          </a:p>
        </p:txBody>
      </p:sp>
    </p:spTree>
    <p:extLst>
      <p:ext uri="{BB962C8B-B14F-4D97-AF65-F5344CB8AC3E}">
        <p14:creationId xmlns:p14="http://schemas.microsoft.com/office/powerpoint/2010/main" val="36599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507" y="90677"/>
            <a:ext cx="13090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RPS</a:t>
            </a:r>
            <a:endParaRPr lang="en-US" altLang="zh-CN" sz="3000" b="1" dirty="0">
              <a:solidFill>
                <a:schemeClr val="bg1"/>
              </a:solidFill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20272" y="4149080"/>
            <a:ext cx="169168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Customer</a:t>
            </a:r>
            <a:endParaRPr lang="zh-CN" altLang="en-US" sz="2800" dirty="0" smtClean="0">
              <a:solidFill>
                <a:schemeClr val="bg1"/>
              </a:solidFill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351156"/>
            <a:ext cx="3024336" cy="57888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Service Provider</a:t>
            </a:r>
            <a:endParaRPr lang="zh-CN" altLang="en-US" sz="2800" dirty="0" smtClean="0">
              <a:solidFill>
                <a:schemeClr val="bg1"/>
              </a:solidFill>
              <a:ea typeface="微软雅黑" pitchFamily="34" charset="-122"/>
              <a:cs typeface="Tahoma" pitchFamily="34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915816" y="4725144"/>
            <a:ext cx="3672408" cy="1588"/>
          </a:xfrm>
          <a:prstGeom prst="straightConnector1">
            <a:avLst/>
          </a:prstGeom>
          <a:ln w="76200">
            <a:solidFill>
              <a:srgbClr val="007854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275856" y="1702152"/>
            <a:ext cx="3600400" cy="1588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75856" y="429483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ea typeface="微软雅黑" pitchFamily="34" charset="-122"/>
                <a:cs typeface="Tahoma" pitchFamily="34" charset="0"/>
              </a:rPr>
              <a:t>Notify config server URL</a:t>
            </a:r>
            <a:endParaRPr lang="en-US" altLang="zh-CN" b="1" dirty="0" smtClean="0">
              <a:ea typeface="微软雅黑" pitchFamily="34" charset="-122"/>
              <a:cs typeface="Tahoma" pitchFamily="34" charset="0"/>
            </a:endParaRPr>
          </a:p>
          <a:p>
            <a:endParaRPr lang="en-US" altLang="zh-CN" b="1" dirty="0" smtClean="0"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264" y="2808510"/>
            <a:ext cx="239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ea typeface="微软雅黑" pitchFamily="34" charset="-122"/>
                <a:cs typeface="Tahoma" pitchFamily="34" charset="0"/>
              </a:rPr>
              <a:t>Registration of </a:t>
            </a:r>
          </a:p>
          <a:p>
            <a:r>
              <a:rPr lang="en-US" altLang="zh-CN" b="1" smtClean="0">
                <a:ea typeface="微软雅黑" pitchFamily="34" charset="-122"/>
                <a:cs typeface="Tahoma" pitchFamily="34" charset="0"/>
              </a:rPr>
              <a:t>the phone</a:t>
            </a:r>
            <a:endParaRPr lang="zh-CN" altLang="en-US" b="1" dirty="0"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76256" y="1440542"/>
            <a:ext cx="1872208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Distributor</a:t>
            </a:r>
            <a:endParaRPr lang="zh-CN" altLang="en-US" sz="2800" dirty="0">
              <a:solidFill>
                <a:schemeClr val="bg1"/>
              </a:solidFill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2393011"/>
            <a:ext cx="3131840" cy="36933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ea typeface="微软雅黑" pitchFamily="34" charset="-122"/>
                <a:cs typeface="Tahoma" pitchFamily="34" charset="0"/>
              </a:rPr>
              <a:t>Unpack+Configure+Pack</a:t>
            </a:r>
            <a:endParaRPr lang="zh-CN" altLang="en-US" b="1" dirty="0">
              <a:ea typeface="微软雅黑" pitchFamily="34" charset="-122"/>
              <a:cs typeface="Tahoma" pitchFamily="34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rot="5400000">
            <a:off x="7309098" y="3356992"/>
            <a:ext cx="1007318" cy="794"/>
          </a:xfrm>
          <a:prstGeom prst="straightConnector1">
            <a:avLst/>
          </a:prstGeom>
          <a:ln w="76200">
            <a:solidFill>
              <a:schemeClr val="accent3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42819" y="198979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zh-CN" b="1" dirty="0" smtClean="0">
                <a:solidFill>
                  <a:srgbClr val="007854"/>
                </a:solidFill>
                <a:ea typeface="微软雅黑" pitchFamily="34" charset="-122"/>
                <a:cs typeface="Tahoma" pitchFamily="34" charset="0"/>
              </a:rPr>
              <a:t>Directly  ship phones</a:t>
            </a:r>
            <a:endParaRPr lang="zh-CN" altLang="en-US" b="1" dirty="0">
              <a:solidFill>
                <a:srgbClr val="007854"/>
              </a:solidFill>
              <a:ea typeface="微软雅黑" pitchFamily="34" charset="-122"/>
              <a:cs typeface="Tahoma" pitchFamily="3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rot="5400000" flipH="1" flipV="1">
            <a:off x="1325941" y="3290752"/>
            <a:ext cx="1655390" cy="794"/>
          </a:xfrm>
          <a:prstGeom prst="straightConnector1">
            <a:avLst/>
          </a:prstGeom>
          <a:ln w="76200">
            <a:solidFill>
              <a:srgbClr val="007854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T38G-PPT用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645024"/>
            <a:ext cx="2771800" cy="17600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11609" y="5405117"/>
            <a:ext cx="153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itchFamily="34" charset="-122"/>
                <a:cs typeface="Tahoma" pitchFamily="34" charset="0"/>
              </a:rPr>
              <a:t>Phone A</a:t>
            </a:r>
            <a:endParaRPr lang="zh-CN" altLang="en-US" b="1" dirty="0">
              <a:ea typeface="微软雅黑" pitchFamily="34" charset="-122"/>
              <a:cs typeface="Tahoma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27033" y="4128928"/>
            <a:ext cx="2088232" cy="1537799"/>
            <a:chOff x="927033" y="3336840"/>
            <a:chExt cx="2088232" cy="1537799"/>
          </a:xfrm>
        </p:grpSpPr>
        <p:sp>
          <p:nvSpPr>
            <p:cNvPr id="13" name="TextBox 12"/>
            <p:cNvSpPr txBox="1"/>
            <p:nvPr/>
          </p:nvSpPr>
          <p:spPr>
            <a:xfrm>
              <a:off x="927033" y="4351419"/>
              <a:ext cx="2088232" cy="523220"/>
            </a:xfrm>
            <a:prstGeom prst="rect">
              <a:avLst/>
            </a:prstGeom>
            <a:solidFill>
              <a:srgbClr val="00785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800" smtClean="0">
                  <a:solidFill>
                    <a:schemeClr val="bg1"/>
                  </a:solidFill>
                  <a:ea typeface="微软雅黑" pitchFamily="34" charset="-122"/>
                  <a:cs typeface="Tahoma" pitchFamily="34" charset="0"/>
                </a:rPr>
                <a:t>RPS servers</a:t>
              </a:r>
              <a:endParaRPr lang="zh-CN" altLang="en-US" sz="2800" dirty="0">
                <a:solidFill>
                  <a:schemeClr val="bg1"/>
                </a:solidFill>
                <a:ea typeface="微软雅黑" pitchFamily="34" charset="-122"/>
                <a:cs typeface="Tahoma" pitchFamily="34" charset="0"/>
              </a:endParaRPr>
            </a:p>
          </p:txBody>
        </p:sp>
        <p:grpSp>
          <p:nvGrpSpPr>
            <p:cNvPr id="35" name="组合 2"/>
            <p:cNvGrpSpPr>
              <a:grpSpLocks/>
            </p:cNvGrpSpPr>
            <p:nvPr/>
          </p:nvGrpSpPr>
          <p:grpSpPr bwMode="auto">
            <a:xfrm>
              <a:off x="1277566" y="3336840"/>
              <a:ext cx="1313309" cy="1226567"/>
              <a:chOff x="5935663" y="457201"/>
              <a:chExt cx="1457887" cy="1299257"/>
            </a:xfrm>
          </p:grpSpPr>
          <p:grpSp>
            <p:nvGrpSpPr>
              <p:cNvPr id="36" name="Group 35"/>
              <p:cNvGrpSpPr>
                <a:grpSpLocks/>
              </p:cNvGrpSpPr>
              <p:nvPr/>
            </p:nvGrpSpPr>
            <p:grpSpPr bwMode="auto">
              <a:xfrm>
                <a:off x="6286500" y="457200"/>
                <a:ext cx="838200" cy="1044073"/>
                <a:chOff x="2834" y="2914"/>
                <a:chExt cx="728" cy="961"/>
              </a:xfrm>
            </p:grpSpPr>
            <p:pic>
              <p:nvPicPr>
                <p:cNvPr id="40" name="Picture 36" descr="serv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08369A"/>
                    </a:clrFrom>
                    <a:clrTo>
                      <a:srgbClr val="08369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834" y="2914"/>
                  <a:ext cx="728" cy="961"/>
                </a:xfrm>
                <a:prstGeom prst="rect">
                  <a:avLst/>
                </a:prstGeom>
                <a:ln>
                  <a:noFill/>
                </a:ln>
                <a:effectLst>
                  <a:outerShdw blurRad="139700" dist="12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37" descr="database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8369A"/>
                    </a:clrFrom>
                    <a:clrTo>
                      <a:srgbClr val="08369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184" y="3490"/>
                  <a:ext cx="321" cy="31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38" descr="database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8369A"/>
                    </a:clrFrom>
                    <a:clrTo>
                      <a:srgbClr val="08369A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184" y="3154"/>
                  <a:ext cx="321" cy="31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Line 39"/>
                <p:cNvSpPr>
                  <a:spLocks noChangeShapeType="1"/>
                </p:cNvSpPr>
                <p:nvPr/>
              </p:nvSpPr>
              <p:spPr bwMode="auto">
                <a:xfrm>
                  <a:off x="3314" y="3442"/>
                  <a:ext cx="2" cy="144"/>
                </a:xfrm>
                <a:prstGeom prst="line">
                  <a:avLst/>
                </a:prstGeom>
                <a:noFill/>
                <a:ln w="28575">
                  <a:solidFill>
                    <a:srgbClr val="B4282E"/>
                  </a:solidFill>
                  <a:prstDash val="sysDot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37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935663" y="1448807"/>
                <a:ext cx="1457887" cy="307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9" name="TextBox 28"/>
          <p:cNvSpPr txBox="1"/>
          <p:nvPr/>
        </p:nvSpPr>
        <p:spPr>
          <a:xfrm>
            <a:off x="3203848" y="507589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ea typeface="微软雅黑" pitchFamily="34" charset="-122"/>
                <a:cs typeface="Tahoma" pitchFamily="34" charset="0"/>
              </a:rPr>
              <a:t>Contacting RPS upon boot-up</a:t>
            </a:r>
            <a:endParaRPr lang="zh-CN" altLang="en-US" b="1" dirty="0">
              <a:ea typeface="微软雅黑" pitchFamily="34" charset="-122"/>
              <a:cs typeface="Tahoma" pitchFamily="34" charset="0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2843808" y="5013176"/>
            <a:ext cx="3672408" cy="1588"/>
          </a:xfrm>
          <a:prstGeom prst="straightConnector1">
            <a:avLst/>
          </a:prstGeom>
          <a:ln w="76200">
            <a:solidFill>
              <a:srgbClr val="007854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3131840" y="2420888"/>
            <a:ext cx="3816424" cy="1584176"/>
          </a:xfrm>
          <a:prstGeom prst="straightConnector1">
            <a:avLst/>
          </a:prstGeom>
          <a:ln w="76200">
            <a:solidFill>
              <a:srgbClr val="007854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19872" y="335873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itchFamily="34" charset="-122"/>
                <a:cs typeface="Tahoma" pitchFamily="34" charset="0"/>
              </a:rPr>
              <a:t>Zero-touch </a:t>
            </a:r>
            <a:r>
              <a:rPr lang="en-US" altLang="zh-CN" b="1" dirty="0" err="1" smtClean="0">
                <a:ea typeface="微软雅黑" pitchFamily="34" charset="-122"/>
                <a:cs typeface="Tahoma" pitchFamily="34" charset="0"/>
              </a:rPr>
              <a:t>config</a:t>
            </a:r>
            <a:endParaRPr lang="en-US" altLang="zh-CN" b="1" dirty="0" smtClean="0">
              <a:ea typeface="微软雅黑" pitchFamily="34" charset="-122"/>
              <a:cs typeface="Tahoma" pitchFamily="34" charset="0"/>
            </a:endParaRPr>
          </a:p>
          <a:p>
            <a:endParaRPr lang="en-US" altLang="zh-CN" b="1" dirty="0" smtClean="0"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91880" y="1298704"/>
            <a:ext cx="309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ea typeface="微软雅黑" pitchFamily="34" charset="-122"/>
                <a:cs typeface="Tahoma" pitchFamily="34" charset="0"/>
              </a:rPr>
              <a:t>Simple PO information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6042819" y="2420888"/>
            <a:ext cx="3101181" cy="3104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4FDEC-AA91-4597-9177-15074E1FE496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7179" y="908720"/>
            <a:ext cx="8689642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LCD/Web management.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SNMP/TR069 for remote management and maintenance.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Syslog and </a:t>
            </a: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debug server records</a:t>
            </a:r>
            <a:endParaRPr lang="zh-CN" altLang="zh-CN" sz="2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0" y="-32724"/>
            <a:ext cx="9144000" cy="73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632"/>
            <a:ext cx="7500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Multiple Management &amp; Maintenance</a:t>
            </a:r>
            <a:endParaRPr lang="en-US" sz="3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 bwMode="auto">
          <a:xfrm>
            <a:off x="3707904" y="2924944"/>
            <a:ext cx="4680520" cy="36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0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0" y="-32724"/>
            <a:ext cx="9144000" cy="73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tabLst>
                <a:tab pos="1614488" algn="l"/>
              </a:tabLst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632"/>
            <a:ext cx="6156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Redundant server support</a:t>
            </a:r>
            <a:endParaRPr lang="en-US" sz="3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3" descr="\\192.168.1.30\营销中心\市场产品部\产品库\产品图片\T22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9577"/>
            <a:ext cx="1944388" cy="130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275856" y="1967573"/>
            <a:ext cx="1800200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Connection</a:t>
            </a:r>
          </a:p>
          <a:p>
            <a:pPr algn="ctr"/>
            <a:r>
              <a: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267273" y="4078665"/>
            <a:ext cx="1800200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Connection</a:t>
            </a:r>
          </a:p>
          <a:p>
            <a:pPr algn="ctr"/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516216" y="1967573"/>
            <a:ext cx="1800200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SIP Server </a:t>
            </a:r>
          </a:p>
          <a:p>
            <a:pPr algn="ctr"/>
            <a:r>
              <a:rPr lang="en-US" altLang="zh-CN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516216" y="4078665"/>
            <a:ext cx="1800200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00" b="1" dirty="0">
                <a:solidFill>
                  <a:schemeClr val="l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SIP Server </a:t>
            </a:r>
          </a:p>
          <a:p>
            <a:pPr algn="ctr"/>
            <a:r>
              <a:rPr lang="en-US" altLang="zh-CN" sz="1900" b="1" dirty="0">
                <a:solidFill>
                  <a:schemeClr val="l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</a:p>
        </p:txBody>
      </p:sp>
      <p:cxnSp>
        <p:nvCxnSpPr>
          <p:cNvPr id="12" name="肘形连接符 11"/>
          <p:cNvCxnSpPr>
            <a:stCxn id="6" idx="0"/>
            <a:endCxn id="8" idx="1"/>
          </p:cNvCxnSpPr>
          <p:nvPr/>
        </p:nvCxnSpPr>
        <p:spPr>
          <a:xfrm rot="5400000" flipH="1" flipV="1">
            <a:off x="2216825" y="1730546"/>
            <a:ext cx="425960" cy="1692102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9" idx="1"/>
            <a:endCxn id="6" idx="2"/>
          </p:cNvCxnSpPr>
          <p:nvPr/>
        </p:nvCxnSpPr>
        <p:spPr>
          <a:xfrm rot="10800000">
            <a:off x="1583755" y="4096695"/>
            <a:ext cx="1683519" cy="378014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8" idx="3"/>
            <a:endCxn id="10" idx="1"/>
          </p:cNvCxnSpPr>
          <p:nvPr/>
        </p:nvCxnSpPr>
        <p:spPr>
          <a:xfrm>
            <a:off x="5076056" y="2363617"/>
            <a:ext cx="14401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9" idx="3"/>
            <a:endCxn id="11" idx="1"/>
          </p:cNvCxnSpPr>
          <p:nvPr/>
        </p:nvCxnSpPr>
        <p:spPr>
          <a:xfrm>
            <a:off x="5067473" y="4474709"/>
            <a:ext cx="14487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35421" y="2191217"/>
            <a:ext cx="526106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SIP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5421" y="4279449"/>
            <a:ext cx="526106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SIP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1560" y="1881699"/>
            <a:ext cx="4824536" cy="30458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rebuchet MS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66700" y="1552419"/>
            <a:ext cx="6992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UK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49682" y="4978043"/>
            <a:ext cx="933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US" altLang="zh-CN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India</a:t>
            </a:r>
            <a:endParaRPr lang="zh-CN" alt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57422" y="3000372"/>
            <a:ext cx="4950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 smtClean="0">
                <a:latin typeface="Trebuchet MS" pitchFamily="34" charset="0"/>
              </a:rPr>
              <a:t>Broad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36414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矩形 4"/>
          <p:cNvSpPr>
            <a:spLocks noChangeArrowheads="1"/>
          </p:cNvSpPr>
          <p:nvPr/>
        </p:nvSpPr>
        <p:spPr bwMode="auto">
          <a:xfrm>
            <a:off x="-32" y="71414"/>
            <a:ext cx="48246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</a:rPr>
              <a:t>Broad Interoperability</a:t>
            </a:r>
            <a:endParaRPr lang="zh-CN" altLang="en-US" sz="3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14349" y="928670"/>
          <a:ext cx="8001054" cy="5286408"/>
        </p:xfrm>
        <a:graphic>
          <a:graphicData uri="http://schemas.openxmlformats.org/drawingml/2006/table">
            <a:tbl>
              <a:tblPr/>
              <a:tblGrid>
                <a:gridCol w="2367353"/>
                <a:gridCol w="479464"/>
                <a:gridCol w="2367353"/>
                <a:gridCol w="419531"/>
                <a:gridCol w="2367353"/>
              </a:tblGrid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rebuchet MS"/>
                        </a:rPr>
                        <a:t>Carrier Solution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5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solidFill>
                            <a:schemeClr val="tx1"/>
                          </a:solidFill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rebuchet MS"/>
                        </a:rPr>
                        <a:t>IP-PBX for SMB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5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solidFill>
                            <a:schemeClr val="tx1"/>
                          </a:solidFill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rebuchet MS"/>
                        </a:rPr>
                        <a:t>Hard Phone and Soft phone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55"/>
                    </a:solidFill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 err="1" smtClean="0">
                          <a:latin typeface="Trebuchet MS"/>
                        </a:rPr>
                        <a:t>BroadSoft</a:t>
                      </a:r>
                      <a:endParaRPr lang="en-US" sz="900" b="1" i="0" u="none" strike="noStrike" dirty="0">
                        <a:latin typeface="Trebuchet MS"/>
                      </a:endParaRP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2N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Aastra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Cisco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3CX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AudioCodec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Ericsson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Asterisk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Avaya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Huawei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Brekeke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Cisco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Alcatel-Lucent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rebuchet MS"/>
                          <a:ea typeface="+mn-ea"/>
                          <a:cs typeface="+mn-cs"/>
                        </a:rPr>
                        <a:t>Critical Edge Box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Counterpath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Nokia-Siemens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Datus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Dlink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Nortel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Digium SwitchVox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Doro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ZTE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Elastix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Firefly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Metaswitch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Epygi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Grandstream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VoipSwitch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Freeconet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LG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IP Brick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Linksys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latin typeface="Trebuchet MS"/>
                        </a:rPr>
                        <a:t>Enterprise  Solution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5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IPCortex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Nortel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Altigen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PBXnSIP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Planet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rebuchet MS"/>
                          <a:ea typeface="+mn-ea"/>
                          <a:cs typeface="+mn-cs"/>
                        </a:rPr>
                        <a:t>Avaya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PolySpeak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Polycom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Dasan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Sangoma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Radvision 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eOn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Siptel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Samsung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Fujitsu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Starface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Siemens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ITS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TalkSwitch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SJ phone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NEC-Phillips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Teleware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Snom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Nortel SCS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Trixbox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Thomson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Panasonic Communications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Xorcom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Vocal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tx1"/>
                          </a:solidFill>
                          <a:latin typeface="Trebuchet MS"/>
                          <a:ea typeface="+mn-ea"/>
                          <a:cs typeface="+mn-cs"/>
                        </a:rPr>
                        <a:t>Tadiran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Yeastar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latin typeface="Trebuchet MS"/>
                        </a:rPr>
                        <a:t>VoIPBuster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2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Teltronics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latin typeface="Trebuchet MS"/>
                        </a:rPr>
                        <a:t>Zultys MX250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1" i="0" u="none" strike="noStrike">
                          <a:latin typeface="Trebuchet MS"/>
                        </a:rPr>
                        <a:t>　</a:t>
                      </a: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 smtClean="0">
                          <a:latin typeface="Trebuchet MS"/>
                        </a:rPr>
                        <a:t>Voip Switch</a:t>
                      </a:r>
                      <a:endParaRPr lang="en-US" sz="900" b="1" i="0" u="none" strike="noStrike" dirty="0">
                        <a:latin typeface="Trebuchet MS"/>
                      </a:endParaRPr>
                    </a:p>
                  </a:txBody>
                  <a:tcPr marL="8467" marR="8467" marT="84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00364" y="3071810"/>
            <a:ext cx="2093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 smtClean="0">
                <a:latin typeface="Trebuchet MS" pitchFamily="34" charset="0"/>
              </a:rPr>
              <a:t>HD Voice</a:t>
            </a:r>
          </a:p>
        </p:txBody>
      </p:sp>
    </p:spTree>
    <p:extLst>
      <p:ext uri="{BB962C8B-B14F-4D97-AF65-F5344CB8AC3E}">
        <p14:creationId xmlns:p14="http://schemas.microsoft.com/office/powerpoint/2010/main" val="36414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矩形 4"/>
          <p:cNvSpPr>
            <a:spLocks noChangeArrowheads="1"/>
          </p:cNvSpPr>
          <p:nvPr/>
        </p:nvSpPr>
        <p:spPr bwMode="auto">
          <a:xfrm>
            <a:off x="-32" y="17482"/>
            <a:ext cx="1981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Tahoma" pitchFamily="34" charset="0"/>
              </a:rPr>
              <a:t>HD Voice</a:t>
            </a:r>
            <a:endParaRPr lang="zh-CN" altLang="en-US" sz="30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263647" y="952518"/>
            <a:ext cx="7014264" cy="5494325"/>
            <a:chOff x="753255" y="935071"/>
            <a:chExt cx="7105416" cy="5494325"/>
          </a:xfrm>
        </p:grpSpPr>
        <p:pic>
          <p:nvPicPr>
            <p:cNvPr id="52227" name="Picture 5" descr="bandwidt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3255" y="935071"/>
              <a:ext cx="6680198" cy="511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28" name="TextBox 3"/>
            <p:cNvSpPr txBox="1">
              <a:spLocks noChangeArrowheads="1"/>
            </p:cNvSpPr>
            <p:nvPr/>
          </p:nvSpPr>
          <p:spPr bwMode="auto">
            <a:xfrm>
              <a:off x="5357188" y="5572888"/>
              <a:ext cx="2501483" cy="3447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400" b="1" dirty="0">
                  <a:latin typeface="Trebuchet MS" pitchFamily="34" charset="0"/>
                  <a:cs typeface="Tahoma" pitchFamily="34" charset="0"/>
                </a:rPr>
                <a:t>Bandwidth(Hz)</a:t>
              </a:r>
              <a:endParaRPr lang="zh-CN" altLang="en-US" sz="1400" b="1" dirty="0">
                <a:latin typeface="Trebuchet MS" pitchFamily="34" charset="0"/>
                <a:cs typeface="Tahoma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429018" y="6072068"/>
              <a:ext cx="1000235" cy="357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00364" y="3071810"/>
            <a:ext cx="2494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 smtClean="0">
                <a:latin typeface="Trebuchet MS" pitchFamily="34" charset="0"/>
              </a:rPr>
              <a:t>TI Solution</a:t>
            </a:r>
          </a:p>
        </p:txBody>
      </p:sp>
    </p:spTree>
    <p:extLst>
      <p:ext uri="{BB962C8B-B14F-4D97-AF65-F5344CB8AC3E}">
        <p14:creationId xmlns:p14="http://schemas.microsoft.com/office/powerpoint/2010/main" val="36414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00298" y="2857496"/>
            <a:ext cx="4078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Yealink Products</a:t>
            </a:r>
            <a:endParaRPr lang="zh-CN" altLang="en-US" sz="3600" dirty="0"/>
          </a:p>
        </p:txBody>
      </p:sp>
      <p:pic>
        <p:nvPicPr>
          <p:cNvPr id="3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3058" y="3037172"/>
            <a:ext cx="285752" cy="286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7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4"/>
          <p:cNvSpPr txBox="1">
            <a:spLocks noChangeArrowheads="1"/>
          </p:cNvSpPr>
          <p:nvPr/>
        </p:nvSpPr>
        <p:spPr bwMode="auto">
          <a:xfrm>
            <a:off x="-32" y="88920"/>
            <a:ext cx="39599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/>
                </a:solidFill>
                <a:latin typeface="Tahoma" pitchFamily="34" charset="0"/>
              </a:rPr>
              <a:t>TI Solution</a:t>
            </a:r>
            <a:endParaRPr lang="zh-CN" altLang="en-US" sz="3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0179" name="图片 6" descr="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132405"/>
            <a:ext cx="234473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357158" y="1000108"/>
            <a:ext cx="8143932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4500" indent="-444500" eaLnBrk="0" hangingPunct="0">
              <a:spcBef>
                <a:spcPct val="50000"/>
              </a:spcBef>
              <a:buClr>
                <a:srgbClr val="00B050"/>
              </a:buClr>
              <a:buSzPct val="60000"/>
            </a:pPr>
            <a:r>
              <a:rPr lang="en-US" altLang="zh-CN" sz="2600" b="1" dirty="0">
                <a:solidFill>
                  <a:srgbClr val="007955"/>
                </a:solidFill>
                <a:latin typeface="Trebuchet MS" pitchFamily="34" charset="0"/>
                <a:cs typeface="Tahoma" pitchFamily="34" charset="0"/>
              </a:rPr>
              <a:t>TI TITAN chipset and TI voice engine</a:t>
            </a:r>
          </a:p>
          <a:p>
            <a:pPr marL="273050" indent="-273050">
              <a:spcBef>
                <a:spcPts val="1800"/>
              </a:spcBef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sz="2000" dirty="0" smtClean="0">
                <a:latin typeface="Trebuchet MS" pitchFamily="34" charset="0"/>
                <a:cs typeface="Tahoma" pitchFamily="34" charset="0"/>
              </a:rPr>
              <a:t>The </a:t>
            </a:r>
            <a:r>
              <a:rPr lang="en-US" altLang="zh-CN" sz="2000" dirty="0">
                <a:latin typeface="Trebuchet MS" pitchFamily="34" charset="0"/>
                <a:cs typeface="Tahoma" pitchFamily="34" charset="0"/>
              </a:rPr>
              <a:t>No.1 VoIP chipset provider </a:t>
            </a:r>
          </a:p>
          <a:p>
            <a:pPr marL="273050" indent="-273050">
              <a:spcBef>
                <a:spcPts val="1800"/>
              </a:spcBef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sz="2000" dirty="0" smtClean="0">
                <a:latin typeface="Trebuchet MS" pitchFamily="34" charset="0"/>
                <a:cs typeface="Tahoma" pitchFamily="34" charset="0"/>
              </a:rPr>
              <a:t>Advanced </a:t>
            </a:r>
            <a:r>
              <a:rPr lang="en-US" altLang="zh-CN" sz="2000" dirty="0">
                <a:latin typeface="Trebuchet MS" pitchFamily="34" charset="0"/>
                <a:cs typeface="Tahoma" pitchFamily="34" charset="0"/>
              </a:rPr>
              <a:t>technology: robust stability, interoperability and    superb clarity in voice &amp; video </a:t>
            </a:r>
            <a:r>
              <a:rPr lang="en-US" altLang="zh-CN" sz="2000" dirty="0" smtClean="0">
                <a:latin typeface="Trebuchet MS" pitchFamily="34" charset="0"/>
                <a:cs typeface="Tahoma" pitchFamily="34" charset="0"/>
              </a:rPr>
              <a:t>transmission</a:t>
            </a:r>
          </a:p>
          <a:p>
            <a:pPr marL="273050" indent="-273050">
              <a:spcBef>
                <a:spcPts val="1800"/>
              </a:spcBef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sz="2000" dirty="0">
                <a:latin typeface="Trebuchet MS" pitchFamily="34" charset="0"/>
                <a:cs typeface="Tahoma" pitchFamily="34" charset="0"/>
              </a:rPr>
              <a:t>Consistent new product: Advanced Roadmap and </a:t>
            </a:r>
            <a:r>
              <a:rPr lang="en-US" altLang="zh-CN" sz="2000" dirty="0" smtClean="0">
                <a:latin typeface="Trebuchet MS" pitchFamily="34" charset="0"/>
                <a:cs typeface="Tahoma" pitchFamily="34" charset="0"/>
              </a:rPr>
              <a:t>continuous </a:t>
            </a:r>
            <a:r>
              <a:rPr lang="en-US" altLang="zh-CN" sz="2000" dirty="0">
                <a:latin typeface="Trebuchet MS" pitchFamily="34" charset="0"/>
                <a:cs typeface="Tahoma" pitchFamily="34" charset="0"/>
              </a:rPr>
              <a:t>investment on R&amp;D </a:t>
            </a:r>
            <a:endParaRPr lang="en-US" altLang="zh-CN" sz="2000" dirty="0" smtClean="0">
              <a:latin typeface="Trebuchet MS" pitchFamily="34" charset="0"/>
              <a:cs typeface="Tahoma" pitchFamily="34" charset="0"/>
            </a:endParaRPr>
          </a:p>
          <a:p>
            <a:pPr marL="273050" indent="-273050">
              <a:spcBef>
                <a:spcPts val="1800"/>
              </a:spcBef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sz="2000" dirty="0" smtClean="0">
                <a:latin typeface="Trebuchet MS" pitchFamily="34" charset="0"/>
                <a:cs typeface="Tahoma" pitchFamily="34" charset="0"/>
              </a:rPr>
              <a:t>Proven  </a:t>
            </a:r>
            <a:r>
              <a:rPr lang="en-US" altLang="zh-CN" sz="2000" dirty="0">
                <a:latin typeface="Trebuchet MS" pitchFamily="34" charset="0"/>
                <a:cs typeface="Tahoma" pitchFamily="34" charset="0"/>
              </a:rPr>
              <a:t>good quality: Polycom and Cisco choose same TI chipset</a:t>
            </a:r>
          </a:p>
          <a:p>
            <a:pPr marL="273050" indent="-273050">
              <a:spcBef>
                <a:spcPts val="1800"/>
              </a:spcBef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sz="2000" dirty="0" smtClean="0">
                <a:latin typeface="Trebuchet MS" pitchFamily="34" charset="0"/>
                <a:cs typeface="Tahoma" pitchFamily="34" charset="0"/>
              </a:rPr>
              <a:t>Yealink </a:t>
            </a:r>
            <a:r>
              <a:rPr lang="en-US" altLang="zh-CN" sz="2000" dirty="0">
                <a:latin typeface="Trebuchet MS" pitchFamily="34" charset="0"/>
                <a:cs typeface="Tahoma" pitchFamily="34" charset="0"/>
              </a:rPr>
              <a:t>is unique IP phone partner of TI in mainland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95736" y="2996952"/>
            <a:ext cx="4487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 Technical Support</a:t>
            </a:r>
            <a:endParaRPr lang="en-US" altLang="zh-CN" sz="3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107505" y="116632"/>
            <a:ext cx="5328592" cy="493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Rapid technical support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974801"/>
            <a:ext cx="792088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34 </a:t>
            </a:r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technical </a:t>
            </a: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engineers </a:t>
            </a:r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to provide rapid technical support.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007955"/>
              </a:buClr>
              <a:buSzPct val="100000"/>
              <a:buFont typeface="Wingdings" pitchFamily="2" charset="2"/>
              <a:buChar char="Ø"/>
              <a:tabLst>
                <a:tab pos="1614488" algn="l"/>
              </a:tabLst>
            </a:pPr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More than </a:t>
            </a: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100 </a:t>
            </a:r>
            <a:r>
              <a:rPr lang="en-US" altLang="zh-CN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R&amp;D engineers to ensure good and rapid technical support</a:t>
            </a:r>
            <a:r>
              <a:rPr lang="en-US" altLang="zh-CN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altLang="zh-CN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5024"/>
            <a:ext cx="4576217" cy="259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7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2928934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Target Market</a:t>
            </a:r>
            <a:endParaRPr lang="en-US" altLang="zh-CN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143248"/>
            <a:ext cx="285752" cy="28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Target Market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graphicFrame>
        <p:nvGraphicFramePr>
          <p:cNvPr id="11" name="图示 10"/>
          <p:cNvGraphicFramePr/>
          <p:nvPr/>
        </p:nvGraphicFramePr>
        <p:xfrm>
          <a:off x="1043608" y="1052736"/>
          <a:ext cx="7200800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接箭头连接符 67"/>
          <p:cNvCxnSpPr/>
          <p:nvPr/>
        </p:nvCxnSpPr>
        <p:spPr>
          <a:xfrm>
            <a:off x="3851993" y="3410028"/>
            <a:ext cx="128588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endCxn id="40" idx="1"/>
          </p:cNvCxnSpPr>
          <p:nvPr/>
        </p:nvCxnSpPr>
        <p:spPr>
          <a:xfrm>
            <a:off x="4144533" y="3669715"/>
            <a:ext cx="993344" cy="60878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>
            <a:endCxn id="44" idx="1"/>
          </p:cNvCxnSpPr>
          <p:nvPr/>
        </p:nvCxnSpPr>
        <p:spPr>
          <a:xfrm flipV="1">
            <a:off x="4144533" y="2244894"/>
            <a:ext cx="993344" cy="142482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47" idx="1"/>
          </p:cNvCxnSpPr>
          <p:nvPr/>
        </p:nvCxnSpPr>
        <p:spPr>
          <a:xfrm flipH="1">
            <a:off x="3850409" y="1268512"/>
            <a:ext cx="1323281" cy="2143103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endCxn id="43" idx="1"/>
          </p:cNvCxnSpPr>
          <p:nvPr/>
        </p:nvCxnSpPr>
        <p:spPr>
          <a:xfrm>
            <a:off x="4108651" y="3481020"/>
            <a:ext cx="1038743" cy="185914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140" name="Picture 116" descr="Faded_Cloud-Peach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292306">
            <a:off x="2628336" y="2637473"/>
            <a:ext cx="2181032" cy="149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7" name="矩形 135"/>
          <p:cNvSpPr>
            <a:spLocks noChangeArrowheads="1"/>
          </p:cNvSpPr>
          <p:nvPr/>
        </p:nvSpPr>
        <p:spPr bwMode="auto">
          <a:xfrm>
            <a:off x="3071802" y="3233322"/>
            <a:ext cx="1072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latin typeface="Tahoma" pitchFamily="34" charset="0"/>
                <a:cs typeface="Tahoma" pitchFamily="34" charset="0"/>
              </a:rPr>
              <a:t>Network</a:t>
            </a:r>
            <a:endParaRPr lang="zh-CN" altLang="en-US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6" name="图片 73" descr="T22P-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277127" y="3929066"/>
            <a:ext cx="1081088" cy="7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\\192.168.1.20\工程部\投产文件\Yealink\销售部资料\产品实物图片\低分辨率产品图片\exp39\T28P-EXP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7127" y="2949757"/>
            <a:ext cx="10810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90"/>
          <p:cNvSpPr txBox="1">
            <a:spLocks noChangeArrowheads="1"/>
          </p:cNvSpPr>
          <p:nvPr/>
        </p:nvSpPr>
        <p:spPr bwMode="auto">
          <a:xfrm>
            <a:off x="5143505" y="3907021"/>
            <a:ext cx="2897317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Desk Phone Applications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 </a:t>
            </a:r>
            <a:endParaRPr kumimoji="1" lang="en-US" altLang="zh-CN" sz="1400" b="1" dirty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>
              <a:defRPr/>
            </a:pPr>
            <a:r>
              <a:rPr kumimoji="1" lang="en-US" altLang="zh-CN" sz="1400" b="1" dirty="0" smtClean="0">
                <a:solidFill>
                  <a:srgbClr val="005A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  <a:cs typeface="Tahoma" pitchFamily="34" charset="0"/>
              </a:rPr>
              <a:t>T22P</a:t>
            </a:r>
            <a:endParaRPr kumimoji="1" lang="en-US" altLang="zh-CN" sz="1400" b="1" dirty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40" name="AutoShape 98"/>
          <p:cNvSpPr>
            <a:spLocks noChangeArrowheads="1"/>
          </p:cNvSpPr>
          <p:nvPr/>
        </p:nvSpPr>
        <p:spPr bwMode="auto">
          <a:xfrm>
            <a:off x="5137877" y="3884796"/>
            <a:ext cx="3184525" cy="7874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1973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AutoShape 99"/>
          <p:cNvSpPr>
            <a:spLocks noChangeArrowheads="1"/>
          </p:cNvSpPr>
          <p:nvPr/>
        </p:nvSpPr>
        <p:spPr bwMode="auto">
          <a:xfrm>
            <a:off x="5147394" y="4823006"/>
            <a:ext cx="3184525" cy="103431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1973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AutoShape 100"/>
          <p:cNvSpPr>
            <a:spLocks noChangeArrowheads="1"/>
          </p:cNvSpPr>
          <p:nvPr/>
        </p:nvSpPr>
        <p:spPr bwMode="auto">
          <a:xfrm>
            <a:off x="5137877" y="1813094"/>
            <a:ext cx="3184525" cy="8636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1973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AutoShape 100"/>
          <p:cNvSpPr>
            <a:spLocks noChangeArrowheads="1"/>
          </p:cNvSpPr>
          <p:nvPr/>
        </p:nvSpPr>
        <p:spPr bwMode="auto">
          <a:xfrm>
            <a:off x="5147394" y="2878320"/>
            <a:ext cx="3184525" cy="7874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1973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8" name="Text Box 90"/>
          <p:cNvSpPr txBox="1">
            <a:spLocks noChangeArrowheads="1"/>
          </p:cNvSpPr>
          <p:nvPr/>
        </p:nvSpPr>
        <p:spPr bwMode="auto">
          <a:xfrm>
            <a:off x="5143505" y="2878320"/>
            <a:ext cx="2765506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Front-Desk / Receptions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 </a:t>
            </a:r>
            <a:endParaRPr kumimoji="1" lang="en-US" altLang="zh-CN" sz="1400" b="1" dirty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>
              <a:defRPr/>
            </a:pPr>
            <a:r>
              <a:rPr kumimoji="1" lang="en-US" altLang="zh-CN" sz="1400" b="1" dirty="0">
                <a:solidFill>
                  <a:srgbClr val="005A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  <a:cs typeface="Tahoma" pitchFamily="34" charset="0"/>
              </a:rPr>
              <a:t>T28P + EXP39</a:t>
            </a:r>
          </a:p>
        </p:txBody>
      </p:sp>
      <p:sp>
        <p:nvSpPr>
          <p:cNvPr id="49" name="Text Box 90"/>
          <p:cNvSpPr txBox="1">
            <a:spLocks noChangeArrowheads="1"/>
          </p:cNvSpPr>
          <p:nvPr/>
        </p:nvSpPr>
        <p:spPr bwMode="auto">
          <a:xfrm>
            <a:off x="5143505" y="1884531"/>
            <a:ext cx="2929796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Executive Management </a:t>
            </a:r>
            <a:endParaRPr kumimoji="1" lang="en-US" altLang="zh-CN" sz="1400" b="1" dirty="0" smtClean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>
              <a:defRPr/>
            </a:pPr>
            <a:endParaRPr kumimoji="1" lang="en-US" altLang="zh-CN" sz="1400" b="1" dirty="0" smtClean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>
              <a:defRPr/>
            </a:pPr>
            <a:r>
              <a:rPr kumimoji="1" lang="en-US" altLang="zh-CN" sz="1400" b="1" dirty="0" smtClean="0">
                <a:solidFill>
                  <a:srgbClr val="005A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  <a:cs typeface="Tahoma" pitchFamily="34" charset="0"/>
              </a:rPr>
              <a:t>T38G</a:t>
            </a:r>
            <a:endParaRPr kumimoji="1" lang="en-US" altLang="zh-CN" sz="1400" b="1" dirty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51" name="Text Box 90"/>
          <p:cNvSpPr txBox="1">
            <a:spLocks noChangeArrowheads="1"/>
          </p:cNvSpPr>
          <p:nvPr/>
        </p:nvSpPr>
        <p:spPr bwMode="auto">
          <a:xfrm>
            <a:off x="5143505" y="4958510"/>
            <a:ext cx="2746400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Soft-phone/ Skype Calling</a:t>
            </a:r>
          </a:p>
          <a:p>
            <a:pPr>
              <a:defRPr/>
            </a:pPr>
            <a:endParaRPr kumimoji="1" lang="en-US" altLang="zh-CN" sz="1400" b="1" dirty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>
              <a:defRPr/>
            </a:pPr>
            <a:r>
              <a:rPr kumimoji="1" lang="en-US" altLang="zh-CN" sz="1400" b="1" dirty="0" smtClean="0">
                <a:solidFill>
                  <a:srgbClr val="005A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  <a:cs typeface="Tahoma" pitchFamily="34" charset="0"/>
              </a:rPr>
              <a:t>USB Handset</a:t>
            </a:r>
            <a:endParaRPr lang="en-US" altLang="zh-CN" sz="1400" b="1" dirty="0">
              <a:solidFill>
                <a:srgbClr val="005A3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AutoShape 100"/>
          <p:cNvSpPr>
            <a:spLocks noChangeArrowheads="1"/>
          </p:cNvSpPr>
          <p:nvPr/>
        </p:nvSpPr>
        <p:spPr bwMode="auto">
          <a:xfrm>
            <a:off x="5173690" y="836712"/>
            <a:ext cx="3184525" cy="8636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19738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Text Box 90"/>
          <p:cNvSpPr txBox="1">
            <a:spLocks noChangeArrowheads="1"/>
          </p:cNvSpPr>
          <p:nvPr/>
        </p:nvSpPr>
        <p:spPr bwMode="auto">
          <a:xfrm>
            <a:off x="5173689" y="885414"/>
            <a:ext cx="2112956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Video Conferencing</a:t>
            </a:r>
          </a:p>
          <a:p>
            <a:pPr>
              <a:defRPr/>
            </a:pPr>
            <a:endParaRPr kumimoji="1" lang="en-US" altLang="zh-CN" sz="1400" b="1" dirty="0" smtClean="0">
              <a:solidFill>
                <a:srgbClr val="005A3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黑体" pitchFamily="2" charset="-122"/>
              <a:cs typeface="Tahoma" pitchFamily="34" charset="0"/>
            </a:endParaRPr>
          </a:p>
          <a:p>
            <a:pPr>
              <a:defRPr/>
            </a:pPr>
            <a:r>
              <a:rPr kumimoji="1" lang="en-US" altLang="zh-CN" sz="1400" b="1" dirty="0" smtClean="0">
                <a:solidFill>
                  <a:srgbClr val="005A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黑体" pitchFamily="2" charset="-122"/>
                <a:cs typeface="Tahoma" pitchFamily="34" charset="0"/>
              </a:rPr>
              <a:t>VP530</a:t>
            </a:r>
            <a:endParaRPr lang="en-US" altLang="zh-CN" sz="1400" b="1" dirty="0">
              <a:solidFill>
                <a:srgbClr val="005A3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3" name="Picture 2" descr="C:\Documents and Settings\Dawson\桌面\PNG无底色图\T38G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281017" y="1928802"/>
            <a:ext cx="1077198" cy="684863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528">
            <a:off x="7769523" y="4883856"/>
            <a:ext cx="330770" cy="893298"/>
          </a:xfrm>
          <a:prstGeom prst="rect">
            <a:avLst/>
          </a:prstGeom>
        </p:spPr>
      </p:pic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233347" y="77768"/>
            <a:ext cx="3767149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黑体" pitchFamily="2" charset="-122"/>
                <a:cs typeface="Tahoma" pitchFamily="34" charset="0"/>
              </a:rPr>
              <a:t>Yealink Solutions</a:t>
            </a:r>
          </a:p>
        </p:txBody>
      </p:sp>
      <p:sp>
        <p:nvSpPr>
          <p:cNvPr id="35" name="AutoShape 121"/>
          <p:cNvSpPr>
            <a:spLocks noChangeArrowheads="1"/>
          </p:cNvSpPr>
          <p:nvPr/>
        </p:nvSpPr>
        <p:spPr bwMode="auto">
          <a:xfrm>
            <a:off x="500034" y="5572140"/>
            <a:ext cx="2571768" cy="571504"/>
          </a:xfrm>
          <a:prstGeom prst="roundRect">
            <a:avLst>
              <a:gd name="adj" fmla="val 16667"/>
            </a:avLst>
          </a:prstGeom>
          <a:solidFill>
            <a:srgbClr val="007955"/>
          </a:solidFill>
          <a:ln>
            <a:headEnd/>
            <a:tailEnd/>
          </a:ln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One-stop Solution</a:t>
            </a:r>
            <a:endParaRPr lang="zh-CN" altLang="en-US" sz="2000" kern="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125"/>
          <p:cNvGrpSpPr>
            <a:grpSpLocks/>
          </p:cNvGrpSpPr>
          <p:nvPr/>
        </p:nvGrpSpPr>
        <p:grpSpPr bwMode="auto">
          <a:xfrm>
            <a:off x="285720" y="1428736"/>
            <a:ext cx="1295400" cy="3313113"/>
            <a:chOff x="602" y="1190"/>
            <a:chExt cx="816" cy="2087"/>
          </a:xfrm>
        </p:grpSpPr>
        <p:sp>
          <p:nvSpPr>
            <p:cNvPr id="63" name="AutoShape 7"/>
            <p:cNvSpPr>
              <a:spLocks noChangeArrowheads="1"/>
            </p:cNvSpPr>
            <p:nvPr/>
          </p:nvSpPr>
          <p:spPr bwMode="auto">
            <a:xfrm>
              <a:off x="602" y="1190"/>
              <a:ext cx="816" cy="208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>
              <a:solidFill>
                <a:srgbClr val="4D4D4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64" name="Picture 1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7" y="2732"/>
              <a:ext cx="726" cy="44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65" name="Text Box 101"/>
            <p:cNvSpPr txBox="1">
              <a:spLocks noChangeArrowheads="1"/>
            </p:cNvSpPr>
            <p:nvPr/>
          </p:nvSpPr>
          <p:spPr bwMode="gray">
            <a:xfrm>
              <a:off x="693" y="2868"/>
              <a:ext cx="665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IPCC</a:t>
              </a:r>
              <a:endParaRPr lang="en-US" altLang="zh-CN" sz="1200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66" name="Picture 1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8" y="2233"/>
              <a:ext cx="741" cy="44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67" name="Text Box 103"/>
            <p:cNvSpPr txBox="1">
              <a:spLocks noChangeArrowheads="1"/>
            </p:cNvSpPr>
            <p:nvPr/>
          </p:nvSpPr>
          <p:spPr bwMode="gray">
            <a:xfrm>
              <a:off x="602" y="2260"/>
              <a:ext cx="810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200" b="1" kern="0" dirty="0">
                <a:solidFill>
                  <a:srgbClr val="F8F8F8"/>
                </a:solidFill>
                <a:latin typeface="Tahoma" pitchFamily="34" charset="0"/>
                <a:cs typeface="Tahoma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Carrier</a:t>
              </a:r>
              <a:endParaRPr lang="en-US" altLang="zh-CN" sz="1200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69" name="Picture 10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7" y="1734"/>
              <a:ext cx="741" cy="44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70" name="Text Box 106"/>
            <p:cNvSpPr txBox="1">
              <a:spLocks noChangeArrowheads="1"/>
            </p:cNvSpPr>
            <p:nvPr/>
          </p:nvSpPr>
          <p:spPr bwMode="gray">
            <a:xfrm>
              <a:off x="615" y="1870"/>
              <a:ext cx="758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Enterprise</a:t>
              </a:r>
              <a:endParaRPr lang="en-US" altLang="zh-CN" sz="1200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71" name="Picture 10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64" y="1223"/>
              <a:ext cx="722" cy="44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72" name="Text Box 109"/>
            <p:cNvSpPr txBox="1">
              <a:spLocks noChangeArrowheads="1"/>
            </p:cNvSpPr>
            <p:nvPr/>
          </p:nvSpPr>
          <p:spPr bwMode="gray">
            <a:xfrm>
              <a:off x="829" y="1372"/>
              <a:ext cx="408" cy="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SMB</a:t>
              </a:r>
              <a:endParaRPr lang="en-US" altLang="zh-CN" sz="1200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74" name="直接箭头连接符 73"/>
          <p:cNvCxnSpPr/>
          <p:nvPr/>
        </p:nvCxnSpPr>
        <p:spPr>
          <a:xfrm flipV="1">
            <a:off x="1714480" y="3429000"/>
            <a:ext cx="785818" cy="1588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928670"/>
            <a:ext cx="121599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0296812"/>
      </p:ext>
    </p:extLst>
  </p:cSld>
  <p:clrMapOvr>
    <a:masterClrMapping/>
  </p:clrMapOvr>
  <p:transition advTm="95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33347" y="71414"/>
            <a:ext cx="3767149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SMB Solution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285720" y="2276955"/>
            <a:ext cx="621510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BLF/BLA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Voice mail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Intercom/Paging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Call pickup/park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Dial plan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Call recording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Auto provision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b="1" dirty="0" smtClean="0">
                <a:latin typeface="Tahoma" pitchFamily="34" charset="0"/>
                <a:cs typeface="Tahoma" pitchFamily="34" charset="0"/>
              </a:rPr>
              <a:t>  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1814444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Features for SMB</a:t>
            </a:r>
            <a:endParaRPr lang="zh-CN" altLang="en-US" sz="2000" b="1" u="sng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5143512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Certified by the leading IP-PBX</a:t>
            </a:r>
            <a:endParaRPr lang="zh-CN" altLang="en-US" sz="2000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1" descr="F:\2.市场任务\Partner\中小图\3c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5786454"/>
            <a:ext cx="928694" cy="338917"/>
          </a:xfrm>
          <a:prstGeom prst="rect">
            <a:avLst/>
          </a:prstGeom>
          <a:noFill/>
        </p:spPr>
      </p:pic>
      <p:pic>
        <p:nvPicPr>
          <p:cNvPr id="10" name="Picture 3" descr="F:\2.市场任务\Partner\原图\asterisk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572140"/>
            <a:ext cx="1014931" cy="570053"/>
          </a:xfrm>
          <a:prstGeom prst="rect">
            <a:avLst/>
          </a:prstGeom>
          <a:noFill/>
        </p:spPr>
      </p:pic>
      <p:pic>
        <p:nvPicPr>
          <p:cNvPr id="11" name="Picture 4" descr="F:\2.市场任务\Partner\中小图\elastix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3443" y="5683873"/>
            <a:ext cx="1485681" cy="5312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43834" y="5429264"/>
            <a:ext cx="1285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…</a:t>
            </a:r>
            <a:endParaRPr lang="zh-CN" altLang="en-US" sz="4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8674" name="Picture 2" descr="http://www.yealink.com/Uploads/partners/4ceb1d93b0b9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22" y="5715016"/>
            <a:ext cx="1428750" cy="381001"/>
          </a:xfrm>
          <a:prstGeom prst="rect">
            <a:avLst/>
          </a:prstGeom>
          <a:noFill/>
        </p:spPr>
      </p:pic>
      <p:pic>
        <p:nvPicPr>
          <p:cNvPr id="28676" name="Picture 4" descr="http://www.yealink.com/Uploads/partners/4ceb24569d36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5712125"/>
            <a:ext cx="1357322" cy="44339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14612" y="1928802"/>
            <a:ext cx="62571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2063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33347" y="77768"/>
            <a:ext cx="4338653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Enterprise Solution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285720" y="2179138"/>
            <a:ext cx="621510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LDAP phonebook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XML browser/screen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Open VPN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Push XML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LLDP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TLS/SRTP/HTTPS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b="1" dirty="0" smtClean="0">
                <a:latin typeface="Tahoma" pitchFamily="34" charset="0"/>
                <a:cs typeface="Tahoma" pitchFamily="34" charset="0"/>
              </a:rPr>
              <a:t>  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1785926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Features for Enterprise</a:t>
            </a:r>
            <a:endParaRPr lang="zh-CN" altLang="en-US" sz="2000" b="1" u="sng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4929198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Certified by the leading system</a:t>
            </a:r>
            <a:endParaRPr lang="zh-CN" altLang="en-US" sz="2000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C:\Documents and Settings\Administrator\桌面\ppt\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401480"/>
            <a:ext cx="1357322" cy="760428"/>
          </a:xfrm>
          <a:prstGeom prst="rect">
            <a:avLst/>
          </a:prstGeom>
          <a:noFill/>
        </p:spPr>
      </p:pic>
      <p:pic>
        <p:nvPicPr>
          <p:cNvPr id="8" name="Picture 7" descr="C:\Documents and Settings\Administrator\桌面\ppt\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0275" y="5348307"/>
            <a:ext cx="1828800" cy="866775"/>
          </a:xfrm>
          <a:prstGeom prst="rect">
            <a:avLst/>
          </a:prstGeom>
          <a:noFill/>
        </p:spPr>
      </p:pic>
      <p:pic>
        <p:nvPicPr>
          <p:cNvPr id="9" name="Picture 8" descr="C:\Documents and Settings\Administrator\桌面\ppt\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9075" y="5434032"/>
            <a:ext cx="1733550" cy="695325"/>
          </a:xfrm>
          <a:prstGeom prst="rect">
            <a:avLst/>
          </a:prstGeom>
          <a:noFill/>
        </p:spPr>
      </p:pic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7602507" y="5472918"/>
            <a:ext cx="149383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ahoma" pitchFamily="34" charset="0"/>
                <a:cs typeface="Tahoma" pitchFamily="34" charset="0"/>
              </a:rPr>
              <a:t>…</a:t>
            </a:r>
            <a:endParaRPr lang="en-US" altLang="zh-CN" sz="20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图片 12" descr="tadiran_telecom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6463" y="5357826"/>
            <a:ext cx="2078245" cy="604836"/>
          </a:xfrm>
          <a:prstGeom prst="rect">
            <a:avLst/>
          </a:prstGeom>
        </p:spPr>
      </p:pic>
      <p:pic>
        <p:nvPicPr>
          <p:cNvPr id="109570" name="Picture 2" descr="http://www.sennheisercommunications.com/sennheiser/globals.nsf/resources/AvayaDevConnect.jpg/$File/AvayaDevConnec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000240"/>
            <a:ext cx="3624248" cy="2109094"/>
          </a:xfrm>
          <a:prstGeom prst="rect">
            <a:avLst/>
          </a:prstGeom>
          <a:noFill/>
        </p:spPr>
      </p:pic>
    </p:spTree>
  </p:cSld>
  <p:clrMapOvr>
    <a:masterClrMapping/>
  </p:clrMapOvr>
  <p:transition advTm="2406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33347" y="71414"/>
            <a:ext cx="3767149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黑体" pitchFamily="2" charset="-122"/>
                <a:cs typeface="Tahoma" pitchFamily="34" charset="0"/>
              </a:rPr>
              <a:t>Carrier</a:t>
            </a:r>
            <a:r>
              <a:rPr lang="en-US" altLang="zh-CN" sz="28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 Solution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214282" y="1209904"/>
            <a:ext cx="8143932" cy="8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514350" indent="-51435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200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is Broadsoft </a:t>
            </a:r>
            <a:r>
              <a:rPr lang="en-US" sz="2200" b="1" dirty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Technology Partner</a:t>
            </a:r>
            <a:endParaRPr lang="en-US" altLang="zh-CN" sz="2200" b="1" kern="0" dirty="0">
              <a:solidFill>
                <a:srgbClr val="007955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514350" indent="-51435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zh-CN" sz="2200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Fully compatible with Broadworks</a:t>
            </a: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14752"/>
            <a:ext cx="3530158" cy="72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5292725" y="4144966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n"/>
            </a:pPr>
            <a:endParaRPr lang="en-US" altLang="zh-CN" b="1" dirty="0">
              <a:solidFill>
                <a:srgbClr val="005A3C"/>
              </a:solidFill>
            </a:endParaRPr>
          </a:p>
        </p:txBody>
      </p:sp>
      <p:sp>
        <p:nvSpPr>
          <p:cNvPr id="19" name="矩形 3"/>
          <p:cNvSpPr>
            <a:spLocks noChangeArrowheads="1"/>
          </p:cNvSpPr>
          <p:nvPr/>
        </p:nvSpPr>
        <p:spPr bwMode="auto">
          <a:xfrm>
            <a:off x="357158" y="2557059"/>
            <a:ext cx="485778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solidFill>
                  <a:srgbClr val="005A3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BW </a:t>
            </a:r>
            <a:r>
              <a:rPr lang="en-US" altLang="zh-CN" dirty="0">
                <a:latin typeface="Tahoma" pitchFamily="34" charset="0"/>
                <a:cs typeface="Tahoma" pitchFamily="34" charset="0"/>
              </a:rPr>
              <a:t>Device Management </a:t>
            </a: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support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TR069, SNMP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BW Features Synchronization (DND, FWD, ACD)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Busy Lamp Field(BLF)</a:t>
            </a:r>
            <a:endParaRPr lang="en-US" altLang="zh-CN" dirty="0">
              <a:latin typeface="Tahoma" pitchFamily="34" charset="0"/>
              <a:cs typeface="Tahoma" pitchFamily="34" charset="0"/>
            </a:endParaRP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Shared Call </a:t>
            </a:r>
            <a:r>
              <a:rPr lang="en-US" altLang="zh-CN" dirty="0">
                <a:latin typeface="Tahoma" pitchFamily="34" charset="0"/>
                <a:cs typeface="Tahoma" pitchFamily="34" charset="0"/>
              </a:rPr>
              <a:t>Appearance(SCA)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DNS </a:t>
            </a:r>
            <a:r>
              <a:rPr lang="en-US" altLang="zh-CN" dirty="0">
                <a:latin typeface="Tahoma" pitchFamily="34" charset="0"/>
                <a:cs typeface="Tahoma" pitchFamily="34" charset="0"/>
              </a:rPr>
              <a:t>SRV Lookup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Network conference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Network call logs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Network phonebook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b="1" dirty="0" smtClean="0">
                <a:latin typeface="Tahoma" pitchFamily="34" charset="0"/>
                <a:cs typeface="Tahoma" pitchFamily="34" charset="0"/>
              </a:rPr>
              <a:t> ……</a:t>
            </a:r>
          </a:p>
          <a:p>
            <a:endParaRPr lang="zh-CN" altLang="en-US" dirty="0">
              <a:solidFill>
                <a:srgbClr val="005A3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" name="Picture 2" descr="C:\Users\wendy\Desktop\PCCW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792231"/>
            <a:ext cx="1643041" cy="542203"/>
          </a:xfrm>
          <a:prstGeom prst="rect">
            <a:avLst/>
          </a:prstGeom>
          <a:noFill/>
        </p:spPr>
      </p:pic>
      <p:pic>
        <p:nvPicPr>
          <p:cNvPr id="21" name="图片 16" descr="Telefoni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5741861"/>
            <a:ext cx="164307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57158" y="5305024"/>
            <a:ext cx="542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More than 20 Carrier Customers</a:t>
            </a:r>
            <a:endParaRPr lang="zh-CN" altLang="en-US" sz="2000" b="1" u="sng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58" y="2178741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Features for Broadsoft</a:t>
            </a:r>
            <a:endParaRPr lang="zh-CN" altLang="en-US" sz="2000" b="1" u="sng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2" name="图片 12" descr="T-mobile-Midd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5776788"/>
            <a:ext cx="1446212" cy="57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图片 29" descr="singTe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5785379"/>
            <a:ext cx="1643074" cy="555907"/>
          </a:xfrm>
          <a:prstGeom prst="rect">
            <a:avLst/>
          </a:prstGeom>
        </p:spPr>
      </p:pic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8072462" y="5786454"/>
            <a:ext cx="64294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ahoma" pitchFamily="34" charset="0"/>
                <a:cs typeface="Tahoma" pitchFamily="34" charset="0"/>
              </a:rPr>
              <a:t>…</a:t>
            </a:r>
            <a:endParaRPr lang="en-US" altLang="zh-CN" sz="20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90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3" descr="logo2000P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5820102"/>
            <a:ext cx="2070092" cy="54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42844" y="77768"/>
            <a:ext cx="607223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IP Contact Center Solution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285720" y="2509905"/>
            <a:ext cx="621510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Auto Call Distribution (Login/Logout)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Status control (Available/Unavailable)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Status synchronization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Hot-</a:t>
            </a:r>
            <a:r>
              <a:rPr lang="en-US" altLang="zh-CN" dirty="0" err="1" smtClean="0">
                <a:latin typeface="Tahoma" pitchFamily="34" charset="0"/>
                <a:cs typeface="Tahoma" pitchFamily="34" charset="0"/>
              </a:rPr>
              <a:t>desking</a:t>
            </a:r>
            <a:endParaRPr lang="en-US" altLang="zh-CN" dirty="0" smtClean="0">
              <a:latin typeface="Tahoma" pitchFamily="34" charset="0"/>
              <a:cs typeface="Tahoma" pitchFamily="34" charset="0"/>
            </a:endParaRP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Action URL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Action URI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Call pickup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dirty="0" smtClean="0">
                <a:latin typeface="Tahoma" pitchFamily="34" charset="0"/>
                <a:cs typeface="Tahoma" pitchFamily="34" charset="0"/>
              </a:rPr>
              <a:t>  Intercom</a:t>
            </a:r>
          </a:p>
          <a:p>
            <a:pPr>
              <a:buClr>
                <a:srgbClr val="007955"/>
              </a:buClr>
              <a:buSzPct val="60000"/>
              <a:buFont typeface="Wingdings" pitchFamily="2" charset="2"/>
              <a:buChar char="n"/>
            </a:pPr>
            <a:r>
              <a:rPr lang="en-US" altLang="zh-CN" b="1" dirty="0" smtClean="0">
                <a:latin typeface="Tahoma" pitchFamily="34" charset="0"/>
                <a:cs typeface="Tahoma" pitchFamily="34" charset="0"/>
              </a:rPr>
              <a:t>  ……</a:t>
            </a:r>
          </a:p>
          <a:p>
            <a:endParaRPr lang="zh-CN" altLang="en-US" dirty="0">
              <a:solidFill>
                <a:srgbClr val="005A3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58" y="5072074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Compatible with the Leading System </a:t>
            </a:r>
            <a:endParaRPr lang="zh-CN" altLang="en-US" sz="2000" b="1" u="sng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688599"/>
            <a:ext cx="1371668" cy="81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85720" y="2143116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Features for IPCC</a:t>
            </a:r>
            <a:endParaRPr lang="zh-CN" altLang="en-US" sz="2000" b="1" u="sng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7786710" y="5753403"/>
            <a:ext cx="64294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ahoma" pitchFamily="34" charset="0"/>
                <a:cs typeface="Tahoma" pitchFamily="34" charset="0"/>
              </a:rPr>
              <a:t>…</a:t>
            </a:r>
            <a:endParaRPr lang="en-US" altLang="zh-CN" sz="20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5473" name="Picture 1" descr="F:\Partner\中小图\inin 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566413"/>
            <a:ext cx="950930" cy="934421"/>
          </a:xfrm>
          <a:prstGeom prst="rect">
            <a:avLst/>
          </a:prstGeom>
          <a:noFill/>
        </p:spPr>
      </p:pic>
      <p:pic>
        <p:nvPicPr>
          <p:cNvPr id="105475" name="Picture 3" descr="http://www.contentguru.com/wpcore2/wp-content/uploads/STORM-300x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5803862"/>
            <a:ext cx="1357322" cy="581709"/>
          </a:xfrm>
          <a:prstGeom prst="rect">
            <a:avLst/>
          </a:prstGeom>
          <a:noFill/>
        </p:spPr>
      </p:pic>
      <p:sp>
        <p:nvSpPr>
          <p:cNvPr id="22" name="Text Box 1027"/>
          <p:cNvSpPr txBox="1">
            <a:spLocks noChangeArrowheads="1"/>
          </p:cNvSpPr>
          <p:nvPr/>
        </p:nvSpPr>
        <p:spPr bwMode="auto">
          <a:xfrm>
            <a:off x="214282" y="1280971"/>
            <a:ext cx="8072494" cy="4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514350" indent="-51435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zh-CN" sz="2200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Passed the IOT with Genesys and Cosmocom.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500306"/>
            <a:ext cx="2926451" cy="19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4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0"/>
          <p:cNvGrpSpPr/>
          <p:nvPr/>
        </p:nvGrpSpPr>
        <p:grpSpPr>
          <a:xfrm>
            <a:off x="641695" y="1800026"/>
            <a:ext cx="8040833" cy="1573935"/>
            <a:chOff x="641695" y="1746067"/>
            <a:chExt cx="8040833" cy="1573935"/>
          </a:xfrm>
        </p:grpSpPr>
        <p:sp>
          <p:nvSpPr>
            <p:cNvPr id="52" name="TextBox 51"/>
            <p:cNvSpPr txBox="1"/>
            <p:nvPr/>
          </p:nvSpPr>
          <p:spPr>
            <a:xfrm>
              <a:off x="7210377" y="2156691"/>
              <a:ext cx="1472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Color Phone</a:t>
              </a:r>
              <a:endParaRPr lang="en-US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3" name="组合 52"/>
            <p:cNvGrpSpPr/>
            <p:nvPr/>
          </p:nvGrpSpPr>
          <p:grpSpPr>
            <a:xfrm>
              <a:off x="641695" y="1746067"/>
              <a:ext cx="6332587" cy="1573935"/>
              <a:chOff x="1841240" y="2036650"/>
              <a:chExt cx="6332587" cy="1573935"/>
            </a:xfrm>
          </p:grpSpPr>
          <p:grpSp>
            <p:nvGrpSpPr>
              <p:cNvPr id="4" name="组合 53"/>
              <p:cNvGrpSpPr/>
              <p:nvPr/>
            </p:nvGrpSpPr>
            <p:grpSpPr>
              <a:xfrm>
                <a:off x="1841240" y="2036650"/>
                <a:ext cx="6332587" cy="1573935"/>
                <a:chOff x="839480" y="1298169"/>
                <a:chExt cx="6332587" cy="1573935"/>
              </a:xfrm>
            </p:grpSpPr>
            <p:grpSp>
              <p:nvGrpSpPr>
                <p:cNvPr id="5" name="组合 55"/>
                <p:cNvGrpSpPr/>
                <p:nvPr/>
              </p:nvGrpSpPr>
              <p:grpSpPr>
                <a:xfrm>
                  <a:off x="839480" y="1298169"/>
                  <a:ext cx="6332587" cy="1282124"/>
                  <a:chOff x="1369663" y="4309560"/>
                  <a:chExt cx="6714437" cy="1282124"/>
                </a:xfrm>
              </p:grpSpPr>
              <p:sp>
                <p:nvSpPr>
                  <p:cNvPr id="59" name="右箭头 58"/>
                  <p:cNvSpPr/>
                  <p:nvPr/>
                </p:nvSpPr>
                <p:spPr>
                  <a:xfrm rot="21204954">
                    <a:off x="1369663" y="5293326"/>
                    <a:ext cx="6714437" cy="45719"/>
                  </a:xfrm>
                  <a:prstGeom prst="rightArrow">
                    <a:avLst>
                      <a:gd name="adj1" fmla="val 50000"/>
                      <a:gd name="adj2" fmla="val 60125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p:txBody>
              </p:sp>
              <p:pic>
                <p:nvPicPr>
                  <p:cNvPr id="60" name="图片 40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4555090" y="4309560"/>
                    <a:ext cx="1658342" cy="9641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1" name="图片 6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05888" y="4755663"/>
                    <a:ext cx="1171082" cy="836021"/>
                  </a:xfrm>
                  <a:prstGeom prst="rect">
                    <a:avLst/>
                  </a:prstGeom>
                </p:spPr>
              </p:pic>
              <p:pic>
                <p:nvPicPr>
                  <p:cNvPr id="62" name="图片 12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17411" y="4545132"/>
                    <a:ext cx="1307990" cy="78430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1130776" y="2580293"/>
                  <a:ext cx="1363733" cy="291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1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T32G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398696" y="2258890"/>
                  <a:ext cx="162753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VP530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3862587" y="3160770"/>
                <a:ext cx="1363733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T38G</a:t>
                </a:r>
                <a:endPara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6" name="组合 62"/>
          <p:cNvGrpSpPr/>
          <p:nvPr/>
        </p:nvGrpSpPr>
        <p:grpSpPr>
          <a:xfrm>
            <a:off x="725290" y="764704"/>
            <a:ext cx="8247108" cy="1254900"/>
            <a:chOff x="725290" y="786110"/>
            <a:chExt cx="8247108" cy="1254900"/>
          </a:xfrm>
        </p:grpSpPr>
        <p:grpSp>
          <p:nvGrpSpPr>
            <p:cNvPr id="7" name="组合 63"/>
            <p:cNvGrpSpPr/>
            <p:nvPr/>
          </p:nvGrpSpPr>
          <p:grpSpPr>
            <a:xfrm>
              <a:off x="725290" y="930897"/>
              <a:ext cx="8247108" cy="497063"/>
              <a:chOff x="725290" y="930897"/>
              <a:chExt cx="8247108" cy="497063"/>
            </a:xfrm>
            <a:solidFill>
              <a:schemeClr val="bg2"/>
            </a:solidFill>
          </p:grpSpPr>
          <p:sp>
            <p:nvSpPr>
              <p:cNvPr id="67" name="右箭头 66"/>
              <p:cNvSpPr/>
              <p:nvPr/>
            </p:nvSpPr>
            <p:spPr>
              <a:xfrm rot="21262522">
                <a:off x="725290" y="1382241"/>
                <a:ext cx="6096865" cy="45719"/>
              </a:xfrm>
              <a:prstGeom prst="rightArrow">
                <a:avLst>
                  <a:gd name="adj1" fmla="val 50000"/>
                  <a:gd name="adj2" fmla="val 6012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210377" y="930897"/>
                <a:ext cx="17620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Cloud-Based Service</a:t>
                </a:r>
                <a:endParaRPr lang="en-US" sz="12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8985" y="786110"/>
              <a:ext cx="971251" cy="996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 rot="21440688">
              <a:off x="775091" y="1794789"/>
              <a:ext cx="1520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Redirection Server</a:t>
              </a:r>
              <a:endPara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组合 68"/>
          <p:cNvGrpSpPr/>
          <p:nvPr/>
        </p:nvGrpSpPr>
        <p:grpSpPr>
          <a:xfrm>
            <a:off x="394744" y="4623362"/>
            <a:ext cx="8224586" cy="1613951"/>
            <a:chOff x="394744" y="4731419"/>
            <a:chExt cx="8224586" cy="1613951"/>
          </a:xfrm>
        </p:grpSpPr>
        <p:grpSp>
          <p:nvGrpSpPr>
            <p:cNvPr id="9" name="组合 69"/>
            <p:cNvGrpSpPr/>
            <p:nvPr/>
          </p:nvGrpSpPr>
          <p:grpSpPr>
            <a:xfrm>
              <a:off x="394744" y="4731419"/>
              <a:ext cx="8224586" cy="1613951"/>
              <a:chOff x="394744" y="4731419"/>
              <a:chExt cx="8224586" cy="1613951"/>
            </a:xfrm>
          </p:grpSpPr>
          <p:grpSp>
            <p:nvGrpSpPr>
              <p:cNvPr id="10" name="组合 71"/>
              <p:cNvGrpSpPr/>
              <p:nvPr/>
            </p:nvGrpSpPr>
            <p:grpSpPr>
              <a:xfrm>
                <a:off x="394744" y="4731419"/>
                <a:ext cx="6644415" cy="1613951"/>
                <a:chOff x="1038337" y="4116378"/>
                <a:chExt cx="6644415" cy="1613951"/>
              </a:xfrm>
            </p:grpSpPr>
            <p:pic>
              <p:nvPicPr>
                <p:cNvPr id="74" name="图片 7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6964">
                  <a:off x="4363322" y="4339459"/>
                  <a:ext cx="1026174" cy="831016"/>
                </a:xfrm>
                <a:prstGeom prst="rect">
                  <a:avLst/>
                </a:prstGeom>
              </p:spPr>
            </p:pic>
            <p:pic>
              <p:nvPicPr>
                <p:cNvPr id="75" name="图片 7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865"/>
                <a:stretch/>
              </p:blipFill>
              <p:spPr>
                <a:xfrm rot="26964">
                  <a:off x="6026719" y="4116378"/>
                  <a:ext cx="1130140" cy="932765"/>
                </a:xfrm>
                <a:prstGeom prst="snip2DiagRect">
                  <a:avLst>
                    <a:gd name="adj1" fmla="val 0"/>
                    <a:gd name="adj2" fmla="val 10103"/>
                  </a:avLst>
                </a:prstGeom>
                <a:effectLst/>
              </p:spPr>
            </p:pic>
            <p:sp>
              <p:nvSpPr>
                <p:cNvPr id="76" name="TextBox 45"/>
                <p:cNvSpPr txBox="1"/>
                <p:nvPr/>
              </p:nvSpPr>
              <p:spPr>
                <a:xfrm>
                  <a:off x="6319365" y="5061686"/>
                  <a:ext cx="599843" cy="291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r>
                    <a:rPr lang="en-US" sz="1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EXP39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606424" y="5275551"/>
                  <a:ext cx="134457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EXP38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pic>
              <p:nvPicPr>
                <p:cNvPr id="78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940317" y="4360745"/>
                  <a:ext cx="732638" cy="9846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50"/>
                <p:cNvSpPr txBox="1"/>
                <p:nvPr/>
              </p:nvSpPr>
              <p:spPr>
                <a:xfrm>
                  <a:off x="1038337" y="5484108"/>
                  <a:ext cx="135477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W52</a:t>
                  </a:r>
                  <a:endParaRPr lang="en-US" sz="1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0" name="右箭头 79"/>
                <p:cNvSpPr/>
                <p:nvPr/>
              </p:nvSpPr>
              <p:spPr>
                <a:xfrm rot="21305708">
                  <a:off x="1177256" y="5204347"/>
                  <a:ext cx="6505496" cy="45719"/>
                </a:xfrm>
                <a:prstGeom prst="rightArrow">
                  <a:avLst>
                    <a:gd name="adj1" fmla="val 50000"/>
                    <a:gd name="adj2" fmla="val 60125"/>
                  </a:avLst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73" name="矩形 72"/>
              <p:cNvSpPr/>
              <p:nvPr/>
            </p:nvSpPr>
            <p:spPr>
              <a:xfrm>
                <a:off x="7288516" y="5310523"/>
                <a:ext cx="13308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DECT Phone </a:t>
                </a:r>
                <a:r>
                  <a:rPr lang="en-US" altLang="zh-CN" sz="12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&amp; </a:t>
                </a:r>
                <a:endParaRPr lang="en-US" altLang="zh-CN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r>
                  <a:rPr lang="en-US" altLang="zh-CN" sz="12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Accessory</a:t>
                </a:r>
                <a:endParaRPr lang="en-US" altLang="zh-CN" sz="12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1" name="TextBox 50"/>
            <p:cNvSpPr txBox="1"/>
            <p:nvPr/>
          </p:nvSpPr>
          <p:spPr>
            <a:xfrm>
              <a:off x="2242479" y="6013702"/>
              <a:ext cx="6773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YHS32</a:t>
              </a:r>
              <a:endPara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1" name="矩形 2"/>
          <p:cNvSpPr>
            <a:spLocks noChangeArrowheads="1"/>
          </p:cNvSpPr>
          <p:nvPr/>
        </p:nvSpPr>
        <p:spPr bwMode="auto">
          <a:xfrm>
            <a:off x="107503" y="159023"/>
            <a:ext cx="5868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Yealink IP Phone Family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ea typeface="黑体" pitchFamily="49" charset="-122"/>
              <a:cs typeface="Tahoma" pitchFamily="34" charset="0"/>
            </a:endParaRPr>
          </a:p>
        </p:txBody>
      </p:sp>
      <p:grpSp>
        <p:nvGrpSpPr>
          <p:cNvPr id="11" name="组合 81"/>
          <p:cNvGrpSpPr/>
          <p:nvPr/>
        </p:nvGrpSpPr>
        <p:grpSpPr>
          <a:xfrm>
            <a:off x="394744" y="3082150"/>
            <a:ext cx="7780553" cy="1828605"/>
            <a:chOff x="394744" y="3370181"/>
            <a:chExt cx="7780553" cy="1828605"/>
          </a:xfrm>
        </p:grpSpPr>
        <p:grpSp>
          <p:nvGrpSpPr>
            <p:cNvPr id="12" name="组合 82"/>
            <p:cNvGrpSpPr/>
            <p:nvPr/>
          </p:nvGrpSpPr>
          <p:grpSpPr>
            <a:xfrm>
              <a:off x="394744" y="3370181"/>
              <a:ext cx="7780553" cy="1828605"/>
              <a:chOff x="394744" y="3132800"/>
              <a:chExt cx="7780553" cy="1828605"/>
            </a:xfrm>
          </p:grpSpPr>
          <p:grpSp>
            <p:nvGrpSpPr>
              <p:cNvPr id="13" name="组合 85"/>
              <p:cNvGrpSpPr/>
              <p:nvPr/>
            </p:nvGrpSpPr>
            <p:grpSpPr>
              <a:xfrm>
                <a:off x="576955" y="3132800"/>
                <a:ext cx="7598342" cy="1760281"/>
                <a:chOff x="576955" y="3028191"/>
                <a:chExt cx="7598342" cy="1760281"/>
              </a:xfrm>
            </p:grpSpPr>
            <p:grpSp>
              <p:nvGrpSpPr>
                <p:cNvPr id="14" name="组合 88"/>
                <p:cNvGrpSpPr/>
                <p:nvPr/>
              </p:nvGrpSpPr>
              <p:grpSpPr>
                <a:xfrm>
                  <a:off x="576955" y="3028191"/>
                  <a:ext cx="6394581" cy="1760281"/>
                  <a:chOff x="2926200" y="2456937"/>
                  <a:chExt cx="6342350" cy="1760281"/>
                </a:xfrm>
              </p:grpSpPr>
              <p:pic>
                <p:nvPicPr>
                  <p:cNvPr id="91" name="图片 90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72626" y="2609123"/>
                    <a:ext cx="1346294" cy="888089"/>
                  </a:xfrm>
                  <a:prstGeom prst="rect">
                    <a:avLst/>
                  </a:prstGeom>
                  <a:effectLst/>
                </p:spPr>
              </p:pic>
              <p:grpSp>
                <p:nvGrpSpPr>
                  <p:cNvPr id="15" name="组合 91"/>
                  <p:cNvGrpSpPr/>
                  <p:nvPr/>
                </p:nvGrpSpPr>
                <p:grpSpPr>
                  <a:xfrm>
                    <a:off x="6568836" y="2456937"/>
                    <a:ext cx="2680658" cy="1572876"/>
                    <a:chOff x="5347744" y="1899924"/>
                    <a:chExt cx="2199970" cy="1572876"/>
                  </a:xfrm>
                </p:grpSpPr>
                <p:pic>
                  <p:nvPicPr>
                    <p:cNvPr id="95" name="图片 94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81335" y="1899924"/>
                      <a:ext cx="1166379" cy="991914"/>
                    </a:xfrm>
                    <a:prstGeom prst="rect">
                      <a:avLst/>
                    </a:prstGeom>
                    <a:effectLst/>
                  </p:spPr>
                </p:pic>
                <p:sp>
                  <p:nvSpPr>
                    <p:cNvPr id="96" name="TextBox 95"/>
                    <p:cNvSpPr txBox="1"/>
                    <p:nvPr/>
                  </p:nvSpPr>
                  <p:spPr>
                    <a:xfrm>
                      <a:off x="5347744" y="3180989"/>
                      <a:ext cx="815211" cy="2918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T26P</a:t>
                      </a:r>
                      <a:endParaRPr lang="en-US" sz="1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p:txBody>
                </p:sp>
              </p:grp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4957223" y="3925407"/>
                    <a:ext cx="507500" cy="2918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10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T22P</a:t>
                    </a:r>
                    <a:endParaRPr lang="en-US" sz="10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94" name="右箭头 93"/>
                  <p:cNvSpPr/>
                  <p:nvPr/>
                </p:nvSpPr>
                <p:spPr>
                  <a:xfrm rot="21275333" flipV="1">
                    <a:off x="2926200" y="3752928"/>
                    <a:ext cx="6342350" cy="45719"/>
                  </a:xfrm>
                  <a:prstGeom prst="rightArrow">
                    <a:avLst>
                      <a:gd name="adj1" fmla="val 50000"/>
                      <a:gd name="adj2" fmla="val 60125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endParaRPr lang="zh-CN" altLang="en-US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p:txBody>
              </p:sp>
            </p:grpSp>
            <p:sp>
              <p:nvSpPr>
                <p:cNvPr id="90" name="TextBox 89"/>
                <p:cNvSpPr txBox="1"/>
                <p:nvPr/>
              </p:nvSpPr>
              <p:spPr>
                <a:xfrm>
                  <a:off x="7288516" y="3641862"/>
                  <a:ext cx="88678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IP Phone</a:t>
                  </a:r>
                  <a:endParaRPr lang="en-US" sz="1200" b="1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87" name="Picture 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4744" y="3712339"/>
                <a:ext cx="1126981" cy="847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914412" y="4669594"/>
                <a:ext cx="511679" cy="291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T20P</a:t>
                </a:r>
                <a:endPara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8008" y="3802013"/>
              <a:ext cx="1290069" cy="88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5831852" y="4455522"/>
              <a:ext cx="1001513" cy="29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T28P</a:t>
              </a:r>
              <a:endPara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7" y="5100481"/>
            <a:ext cx="1068020" cy="7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95736" y="2996952"/>
            <a:ext cx="3818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Business </a:t>
            </a:r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Cases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583980" y="4465961"/>
            <a:ext cx="1844004" cy="1249857"/>
            <a:chOff x="257942" y="332656"/>
            <a:chExt cx="8812541" cy="5688631"/>
          </a:xfrm>
        </p:grpSpPr>
        <p:pic>
          <p:nvPicPr>
            <p:cNvPr id="4098" name="Picture 2" descr="C:\Users\admin\Desktop\ppt\6_201006111518151J0I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09" y="332656"/>
              <a:ext cx="8569886" cy="5688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2" name="矩形 11"/>
            <p:cNvSpPr/>
            <p:nvPr/>
          </p:nvSpPr>
          <p:spPr>
            <a:xfrm>
              <a:off x="257942" y="4512175"/>
              <a:ext cx="8812541" cy="12607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South Africa Subway</a:t>
              </a:r>
              <a:endParaRPr lang="zh-CN" altLang="en-US" sz="1200" b="1" dirty="0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99909" y="1054274"/>
            <a:ext cx="1799871" cy="1296081"/>
            <a:chOff x="733341" y="332656"/>
            <a:chExt cx="7788942" cy="536743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" r="3262" b="3603"/>
            <a:stretch/>
          </p:blipFill>
          <p:spPr bwMode="auto">
            <a:xfrm>
              <a:off x="733341" y="332656"/>
              <a:ext cx="7788942" cy="53674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6" name="矩形 15"/>
            <p:cNvSpPr/>
            <p:nvPr/>
          </p:nvSpPr>
          <p:spPr>
            <a:xfrm>
              <a:off x="2723658" y="4202959"/>
              <a:ext cx="5487006" cy="127459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HSBC Bank</a:t>
              </a:r>
              <a:endParaRPr lang="zh-CN" altLang="en-US" sz="1400" b="1" dirty="0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</a:endParaRPr>
            </a:p>
          </p:txBody>
        </p:sp>
      </p:grpSp>
      <p:pic>
        <p:nvPicPr>
          <p:cNvPr id="1026" name="Picture 2" descr="C:\Users\admin\Desktop\ppt\QR1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7" y="4434075"/>
            <a:ext cx="2045783" cy="130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" name="组合 2"/>
          <p:cNvGrpSpPr/>
          <p:nvPr/>
        </p:nvGrpSpPr>
        <p:grpSpPr>
          <a:xfrm>
            <a:off x="309568" y="1078922"/>
            <a:ext cx="2094343" cy="1296953"/>
            <a:chOff x="74201" y="204798"/>
            <a:chExt cx="2416351" cy="1516102"/>
          </a:xfrm>
        </p:grpSpPr>
        <p:pic>
          <p:nvPicPr>
            <p:cNvPr id="7" name="Picture 3" descr="C:\Users\admin\Desktop\ppt\l联合国大厦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" y="204798"/>
              <a:ext cx="2322283" cy="15161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8" name="矩形 7"/>
            <p:cNvSpPr/>
            <p:nvPr/>
          </p:nvSpPr>
          <p:spPr>
            <a:xfrm>
              <a:off x="505704" y="1352642"/>
              <a:ext cx="1984848" cy="3597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UN Governments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0722" y="2699171"/>
            <a:ext cx="2090474" cy="1370033"/>
            <a:chOff x="99147" y="3694540"/>
            <a:chExt cx="2535933" cy="1926345"/>
          </a:xfrm>
        </p:grpSpPr>
        <p:pic>
          <p:nvPicPr>
            <p:cNvPr id="3074" name="Picture 2" descr="C:\Users\admin\Desktop\ppt\20090427160959655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77" t="9540" r="13369"/>
            <a:stretch/>
          </p:blipFill>
          <p:spPr bwMode="auto">
            <a:xfrm>
              <a:off x="99147" y="3694540"/>
              <a:ext cx="2535933" cy="19263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7" name="矩形 16"/>
            <p:cNvSpPr/>
            <p:nvPr/>
          </p:nvSpPr>
          <p:spPr>
            <a:xfrm>
              <a:off x="1422527" y="5125709"/>
              <a:ext cx="1198017" cy="43275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T-Mobile</a:t>
              </a:r>
              <a:endParaRPr lang="zh-CN" altLang="en-US" sz="1400" b="1" dirty="0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399061" y="4873533"/>
            <a:ext cx="100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504" y="44624"/>
            <a:ext cx="31101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 smtClean="0">
                <a:solidFill>
                  <a:schemeClr val="bg1"/>
                </a:solidFill>
                <a:latin typeface="Tahoma" pitchFamily="34" charset="0"/>
                <a:ea typeface="微软雅黑" pitchFamily="34" charset="-122"/>
                <a:cs typeface="Tahoma" pitchFamily="34" charset="0"/>
              </a:rPr>
              <a:t>Business Cases</a:t>
            </a:r>
            <a:endParaRPr lang="zh-CN" altLang="en-US" sz="3000" b="1" dirty="0">
              <a:solidFill>
                <a:schemeClr val="bg1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812713" y="2658807"/>
            <a:ext cx="1893784" cy="1450030"/>
            <a:chOff x="5190887" y="993159"/>
            <a:chExt cx="1967667" cy="1617092"/>
          </a:xfrm>
        </p:grpSpPr>
        <p:pic>
          <p:nvPicPr>
            <p:cNvPr id="11" name="Picture 2" descr="C:\Documents and Settings\yl0075\桌面\PPT\2010082609131758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39"/>
            <a:stretch/>
          </p:blipFill>
          <p:spPr bwMode="auto">
            <a:xfrm>
              <a:off x="5190887" y="993159"/>
              <a:ext cx="1967667" cy="16170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4" name="矩形 13"/>
            <p:cNvSpPr/>
            <p:nvPr/>
          </p:nvSpPr>
          <p:spPr>
            <a:xfrm>
              <a:off x="5988225" y="2253610"/>
              <a:ext cx="1137898" cy="3432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State Grid</a:t>
              </a:r>
              <a:endParaRPr lang="en-US" altLang="zh-CN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032497" y="1003116"/>
            <a:ext cx="1737152" cy="1365554"/>
            <a:chOff x="5311654" y="2823812"/>
            <a:chExt cx="1855692" cy="1630397"/>
          </a:xfrm>
        </p:grpSpPr>
        <p:pic>
          <p:nvPicPr>
            <p:cNvPr id="3076" name="Picture 4" descr="C:\Documents and Settings\yl0075\桌面\PPT\2009921953235692688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" r="10574"/>
            <a:stretch/>
          </p:blipFill>
          <p:spPr bwMode="auto">
            <a:xfrm>
              <a:off x="5311654" y="2823812"/>
              <a:ext cx="1855692" cy="1630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4" name="矩形 23"/>
            <p:cNvSpPr/>
            <p:nvPr/>
          </p:nvSpPr>
          <p:spPr>
            <a:xfrm>
              <a:off x="5582537" y="4086687"/>
              <a:ext cx="1580877" cy="3674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Ping An Group</a:t>
              </a:r>
              <a:endParaRPr lang="en-US" altLang="zh-CN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077" name="Picture 5" descr="C:\Documents and Settings\yl0075\桌面\PPT\Mypsd_13832_201101191730140021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20100" r="18300" b="6214"/>
          <a:stretch/>
        </p:blipFill>
        <p:spPr bwMode="auto">
          <a:xfrm>
            <a:off x="2592074" y="2680090"/>
            <a:ext cx="1807706" cy="139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0" name="组合 29"/>
          <p:cNvGrpSpPr/>
          <p:nvPr/>
        </p:nvGrpSpPr>
        <p:grpSpPr>
          <a:xfrm>
            <a:off x="4812714" y="1041193"/>
            <a:ext cx="1838622" cy="1331362"/>
            <a:chOff x="7778099" y="3262779"/>
            <a:chExt cx="2057650" cy="1543237"/>
          </a:xfrm>
        </p:grpSpPr>
        <p:pic>
          <p:nvPicPr>
            <p:cNvPr id="3078" name="Picture 6" descr="C:\Documents and Settings\yl0075\桌面\PPT\xjpdhyh2-b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099" y="3262779"/>
              <a:ext cx="2057650" cy="15432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9" name="矩形 28"/>
            <p:cNvSpPr/>
            <p:nvPr/>
          </p:nvSpPr>
          <p:spPr>
            <a:xfrm>
              <a:off x="8556328" y="4444702"/>
              <a:ext cx="1214872" cy="3567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UOB Bank</a:t>
              </a:r>
              <a:endParaRPr lang="en-US" altLang="zh-CN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716" y="4434075"/>
            <a:ext cx="1914985" cy="131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" name="矩形 36"/>
          <p:cNvSpPr/>
          <p:nvPr/>
        </p:nvSpPr>
        <p:spPr>
          <a:xfrm>
            <a:off x="3016028" y="3769295"/>
            <a:ext cx="1339948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China Mobile</a:t>
            </a:r>
            <a:endParaRPr lang="zh-CN" altLang="en-US" sz="1400" b="1" dirty="0">
              <a:solidFill>
                <a:schemeClr val="bg1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44153" y="5373216"/>
            <a:ext cx="1323591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Qatar Airline</a:t>
            </a:r>
            <a:endParaRPr lang="zh-CN" altLang="en-US" sz="1400" b="1" dirty="0">
              <a:solidFill>
                <a:schemeClr val="bg1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860032" y="5425479"/>
            <a:ext cx="1872208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Dubai 5-star Hotel</a:t>
            </a:r>
            <a:endParaRPr lang="zh-CN" altLang="en-US" sz="1400" b="1" dirty="0">
              <a:solidFill>
                <a:schemeClr val="bg1"/>
              </a:solidFill>
              <a:latin typeface="Tahoma" pitchFamily="34" charset="0"/>
              <a:ea typeface="微软雅黑" pitchFamily="34" charset="-122"/>
              <a:cs typeface="Tahoma" pitchFamily="34" charset="0"/>
            </a:endParaRPr>
          </a:p>
        </p:txBody>
      </p:sp>
      <p:pic>
        <p:nvPicPr>
          <p:cNvPr id="2" name="Picture 2" descr="C:\Users\yl0073\47403\2005-03-01_22-06-5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38" y="2620154"/>
            <a:ext cx="1885742" cy="1528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6" name="矩形 35"/>
          <p:cNvSpPr/>
          <p:nvPr/>
        </p:nvSpPr>
        <p:spPr>
          <a:xfrm>
            <a:off x="7822975" y="3790790"/>
            <a:ext cx="1035861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Pizza Hut</a:t>
            </a:r>
            <a:endParaRPr lang="en-US" altLang="zh-CN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4FDEC-AA91-4597-9177-15074E1FE496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8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00232" y="307181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Compare To Competitors</a:t>
            </a:r>
            <a:endParaRPr lang="en-US" altLang="zh-CN" sz="36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398" y="3286124"/>
            <a:ext cx="285752" cy="28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矩形 3"/>
          <p:cNvSpPr>
            <a:spLocks noChangeArrowheads="1"/>
          </p:cNvSpPr>
          <p:nvPr/>
        </p:nvSpPr>
        <p:spPr bwMode="auto">
          <a:xfrm>
            <a:off x="214309" y="76200"/>
            <a:ext cx="3857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Yealink Position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8370" name="图片 34" descr="1.jpg"/>
          <p:cNvPicPr>
            <a:picLocks noChangeAspect="1"/>
          </p:cNvPicPr>
          <p:nvPr/>
        </p:nvPicPr>
        <p:blipFill>
          <a:blip r:embed="rId3" cstate="print"/>
          <a:srcRect t="10341"/>
          <a:stretch>
            <a:fillRect/>
          </a:stretch>
        </p:blipFill>
        <p:spPr bwMode="auto">
          <a:xfrm>
            <a:off x="19050" y="1052513"/>
            <a:ext cx="9105900" cy="51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2" descr="E:\市场任务\Partner\原图\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002" y="3656962"/>
            <a:ext cx="1495082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图片 30" descr="Aastra-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2855790"/>
            <a:ext cx="1084113" cy="3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0" descr="E:\市场任务\Partner\原图\sn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410024"/>
            <a:ext cx="1152128" cy="40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yealink logo 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70" y="2428868"/>
            <a:ext cx="2270616" cy="482643"/>
          </a:xfrm>
          <a:prstGeom prst="rect">
            <a:avLst/>
          </a:prstGeom>
        </p:spPr>
      </p:pic>
      <p:pic>
        <p:nvPicPr>
          <p:cNvPr id="14" name="Picture 4" descr="http://www.tukans.com/images/polycom_logo_sm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1571612"/>
            <a:ext cx="1504950" cy="327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2" descr="http://www.techworld.com/cmsdata/news/3258017/Cisc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1357298"/>
            <a:ext cx="1071530" cy="7143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6" name="Picture 12" descr="http://technetcomputing.com/products/images/linksys/LinksysLogo_Black_Taglin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2" y="3133729"/>
            <a:ext cx="1227775" cy="43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2780928"/>
            <a:ext cx="1224136" cy="45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85750" y="71438"/>
            <a:ext cx="48577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SNOM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49160" name="图片 15" descr="Snom 8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5" y="1579011"/>
            <a:ext cx="864096" cy="99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图片 29" descr="snom 3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955275"/>
            <a:ext cx="1231851" cy="89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图片 30" descr="snom 3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55275"/>
            <a:ext cx="1224136" cy="88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图片 32" descr="snom 3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5107403"/>
            <a:ext cx="1584176" cy="105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2" descr="http://www.techfresh.net/wp-content/uploads/2009/07/snom_87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651019"/>
            <a:ext cx="9129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voipcircuit.com/wp-content/uploads/2010/04/Snom-M9-DECT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803147"/>
            <a:ext cx="1232136" cy="924102"/>
          </a:xfrm>
          <a:prstGeom prst="rect">
            <a:avLst/>
          </a:prstGeom>
          <a:noFill/>
        </p:spPr>
      </p:pic>
      <p:pic>
        <p:nvPicPr>
          <p:cNvPr id="82948" name="Picture 4" descr="https://www.quickswitch.com.au/style/snom3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5107403"/>
            <a:ext cx="1656184" cy="1201917"/>
          </a:xfrm>
          <a:prstGeom prst="rect">
            <a:avLst/>
          </a:prstGeom>
          <a:noFill/>
        </p:spPr>
      </p:pic>
      <p:cxnSp>
        <p:nvCxnSpPr>
          <p:cNvPr id="18" name="直接连接符 17"/>
          <p:cNvCxnSpPr/>
          <p:nvPr/>
        </p:nvCxnSpPr>
        <p:spPr>
          <a:xfrm>
            <a:off x="683568" y="26591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1560" y="3809672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5536" y="62595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39552" y="5083597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5400000">
            <a:off x="2051720" y="3811259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Documents and Settings\Dawson\桌面\PNG无底色图\T28P+EXP3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56415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03147"/>
            <a:ext cx="1071562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 descr="SIP-T2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046722" y="4099291"/>
            <a:ext cx="1233487" cy="8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SIP-T2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39552" y="5250849"/>
            <a:ext cx="1214437" cy="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9" descr="SIP-T2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825436" y="5179411"/>
            <a:ext cx="121181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0" descr="SIP-T18P-small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20" y="5250849"/>
            <a:ext cx="1174159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Dawson\桌面\PNG无底色图\T38G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88766" y="1507003"/>
            <a:ext cx="1400826" cy="8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Dawson\桌面\PNG无底色图\T32G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131840" y="1507003"/>
            <a:ext cx="1160463" cy="8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23528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236296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SNOM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4012" y="1700808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Save xx% cost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80928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974012" y="2636912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Rapid technical support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59809"/>
            <a:ext cx="285752" cy="286978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1974012" y="357301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Easy to use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Compare to SNOM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9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615194"/>
            <a:ext cx="285752" cy="28697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974012" y="4428401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Broad</a:t>
            </a: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interoperability</a:t>
            </a:r>
            <a:endParaRPr lang="zh-CN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85750" y="71438"/>
            <a:ext cx="48577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Polycom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83568" y="26591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1560" y="3809672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5536" y="62595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39552" y="5083597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5400000">
            <a:off x="2051720" y="3811259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Documents and Settings\Dawson\桌面\PNG无底色图\T28P+EXP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56415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 descr="SIP-T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6722" y="4099291"/>
            <a:ext cx="1233487" cy="8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SIP-T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552" y="5250849"/>
            <a:ext cx="1214437" cy="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9" descr="SIP-T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25436" y="5179411"/>
            <a:ext cx="121181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0" descr="SIP-T18P-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20" y="5250849"/>
            <a:ext cx="1174159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Dawson\桌面\PNG无底色图\T38G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416758" y="2780928"/>
            <a:ext cx="1400826" cy="8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Dawson\桌面\PNG无底色图\T32G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059832" y="2780928"/>
            <a:ext cx="1160463" cy="8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23528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236296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err="1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Polycom</a:t>
            </a:r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3" name="图片 32" descr="650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3992279"/>
            <a:ext cx="1339756" cy="89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33" descr="450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4005064"/>
            <a:ext cx="1346452" cy="91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4" descr="430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61277" y="5283805"/>
            <a:ext cx="1207067" cy="76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35" descr="330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17345" y="5229200"/>
            <a:ext cx="1140784" cy="96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media.marketwire.com/attachments/200903/TN-517232_Polycom_VVX_1500FrontView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1340768"/>
            <a:ext cx="1152128" cy="1285242"/>
          </a:xfrm>
          <a:prstGeom prst="rect">
            <a:avLst/>
          </a:prstGeom>
          <a:noFill/>
        </p:spPr>
      </p:pic>
      <p:pic>
        <p:nvPicPr>
          <p:cNvPr id="38" name="Picture 4" descr="http://www.switchvox.com/catalog/images/670_expansion_module_w600.jpg?osCsid=s2jd51aa9arlu42ea23975avr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032" y="2852936"/>
            <a:ext cx="2053593" cy="92411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28794" y="1571612"/>
            <a:ext cx="158079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4012" y="1700808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Save xx% cost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80928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974012" y="2636912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Rapid technical support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59809"/>
            <a:ext cx="285752" cy="286978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1974012" y="357301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Easy to use and deploy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Compare to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Polycom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85750" y="71438"/>
            <a:ext cx="48577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Aastra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83568" y="26591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1560" y="3809672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5536" y="62595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39552" y="5083597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5400000">
            <a:off x="2051720" y="3811259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Documents and Settings\Dawson\桌面\PNG无底色图\T28P+EXP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 descr="SIP-T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6722" y="4099291"/>
            <a:ext cx="1233487" cy="8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SIP-T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63688" y="4005064"/>
            <a:ext cx="1214437" cy="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9" descr="SIP-T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63688" y="5179411"/>
            <a:ext cx="121181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0" descr="SIP-T18P-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20" y="5250849"/>
            <a:ext cx="1174159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Dawson\桌面\PNG无底色图\T38G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488766" y="1507003"/>
            <a:ext cx="1400826" cy="8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Dawson\桌面\PNG无底色图\T32G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131840" y="1507003"/>
            <a:ext cx="1160463" cy="8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23528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236296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err="1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Aastra</a:t>
            </a:r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1418970"/>
            <a:ext cx="1152128" cy="110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270892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2708920"/>
            <a:ext cx="1152128" cy="102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2319" y="3949316"/>
            <a:ext cx="1101849" cy="101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3868092"/>
            <a:ext cx="1224136" cy="110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48064" y="5229200"/>
            <a:ext cx="959416" cy="9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4012" y="1700808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Save xx% cost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80928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974012" y="2636912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Rapid technical support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Compare to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Aastra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9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830107"/>
            <a:ext cx="285752" cy="28697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928794" y="364331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Broad</a:t>
            </a: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interoperability</a:t>
            </a:r>
            <a:endParaRPr lang="zh-CN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1736" y="1473746"/>
            <a:ext cx="52087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2M 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CMOS camera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7” 800x480 digital LCD, Touch screen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 one-touch soft DSS keys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Local 3-way video conferencing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TI </a:t>
            </a: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DaVinci dual-core chipset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HD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Voice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H.264/H.263 video codec supported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 VoIP accounts</a:t>
            </a:r>
          </a:p>
          <a:p>
            <a:pPr marL="800100" lvl="1" indent="-342900">
              <a:spcBef>
                <a:spcPts val="12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PoE</a:t>
            </a: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2xRJ45</a:t>
            </a: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1xUSB</a:t>
            </a: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1xSD,Headset</a:t>
            </a:r>
            <a:endParaRPr lang="en-US" altLang="zh-CN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" y="2060848"/>
            <a:ext cx="3456384" cy="207383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77768"/>
            <a:ext cx="3767149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VP530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85750" y="71438"/>
            <a:ext cx="48577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Grandstream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83568" y="26591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1560" y="3809672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5536" y="62595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39552" y="5083597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5400000">
            <a:off x="2051720" y="3811259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Documents and Settings\Dawson\桌面\PNG无底色图\T28P+EXP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56415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 descr="SIP-T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6722" y="4099291"/>
            <a:ext cx="1233487" cy="8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SIP-T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9552" y="5250849"/>
            <a:ext cx="1214437" cy="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9" descr="SIP-T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25436" y="5179411"/>
            <a:ext cx="121181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0" descr="SIP-T18P-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20" y="5250849"/>
            <a:ext cx="1174159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Dawson\桌面\PNG无底色图\T38G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416758" y="2780928"/>
            <a:ext cx="1400826" cy="8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Dawson\桌面\PNG无底色图\T32G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059832" y="2780928"/>
            <a:ext cx="1160463" cy="8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23528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6660232" y="980728"/>
            <a:ext cx="273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err="1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Grandstream</a:t>
            </a:r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9" name="图片 40" descr="VP-2009P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11366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www.itechnews.net/wp-content/uploads/2010/12/Grandstream-GXV3175-7-inch-Touchscreen-IP-Multimedia-Phon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1484784"/>
            <a:ext cx="1366907" cy="1084413"/>
          </a:xfrm>
          <a:prstGeom prst="rect">
            <a:avLst/>
          </a:prstGeom>
          <a:noFill/>
        </p:spPr>
      </p:pic>
      <p:pic>
        <p:nvPicPr>
          <p:cNvPr id="40" name="图片 11" descr="grandstream-GXV3140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2708920"/>
            <a:ext cx="1152128" cy="101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 descr="http://www.ipstore.com/images/P/GXP2120-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4005064"/>
            <a:ext cx="1220736" cy="1009142"/>
          </a:xfrm>
          <a:prstGeom prst="rect">
            <a:avLst/>
          </a:prstGeom>
          <a:noFill/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08122" y="4004523"/>
            <a:ext cx="1248054" cy="98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35583" y="4068702"/>
            <a:ext cx="1348558" cy="9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图片 16" descr="GXP280-LG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5251644"/>
            <a:ext cx="720080" cy="7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图片 18" descr="gxp2000_1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99191" y="5157192"/>
            <a:ext cx="1056985" cy="105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46127" y="5201174"/>
            <a:ext cx="958321" cy="89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85984" y="185736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High quality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001380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937484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2285984" y="2793468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More powerful features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916365"/>
            <a:ext cx="285752" cy="286978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2285984" y="3729572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Rapid technical support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7596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Compare to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Grandstream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85750" y="71438"/>
            <a:ext cx="48577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Cisco/Linksys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83568" y="26591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11560" y="3809672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5536" y="6259531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39552" y="5083597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5400000">
            <a:off x="2051720" y="3811259"/>
            <a:ext cx="4896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Documents and Settings\Dawson\桌面\PNG无底色图\T28P+EXP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 descr="SIP-T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6722" y="4099291"/>
            <a:ext cx="1233487" cy="8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SIP-T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63688" y="4005064"/>
            <a:ext cx="1214437" cy="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9" descr="SIP-T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63688" y="5179411"/>
            <a:ext cx="121181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0" descr="SIP-T18P-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20" y="5250849"/>
            <a:ext cx="1174159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Dawson\桌面\PNG无底色图\T38G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488766" y="1507003"/>
            <a:ext cx="1400826" cy="8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Dawson\桌面\PNG无底色图\T32G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131840" y="1507003"/>
            <a:ext cx="1160463" cy="8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23528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6516216" y="980728"/>
            <a:ext cx="2627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Cisco/Linksys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5684" y="1484784"/>
            <a:ext cx="11284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2708920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048" y="2780928"/>
            <a:ext cx="1008112" cy="98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32380" y="4000828"/>
            <a:ext cx="959297" cy="94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3933056"/>
            <a:ext cx="103627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76056" y="5139407"/>
            <a:ext cx="1066241" cy="102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4208" y="5150442"/>
            <a:ext cx="1008112" cy="108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96336" y="5157192"/>
            <a:ext cx="9334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071670" y="1928802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Save xx% cost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2818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008922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2071670" y="286490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Rapid technical support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Compare to Cisco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9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3510" y="4058101"/>
            <a:ext cx="285752" cy="28697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2097890" y="3871308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Broad</a:t>
            </a: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interoperability</a:t>
            </a:r>
            <a:endParaRPr lang="zh-CN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285750" y="71438"/>
            <a:ext cx="485775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Panasonic</a:t>
            </a:r>
            <a:endParaRPr lang="zh-CN" altLang="en-US" sz="3200" b="1" dirty="0">
              <a:solidFill>
                <a:schemeClr val="bg1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216024" y="3238168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0" y="5688027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44016" y="4512093"/>
            <a:ext cx="8286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rot="5400000">
            <a:off x="2332286" y="3772410"/>
            <a:ext cx="3544911" cy="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Documents and Settings\Dawson\桌面\PNG无底色图\T28P+EXP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64" y="2066548"/>
            <a:ext cx="1498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 descr="SIP-T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51186" y="3384911"/>
            <a:ext cx="1233487" cy="8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SIP-T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68152" y="3290684"/>
            <a:ext cx="1214437" cy="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9" descr="SIP-T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368152" y="4465031"/>
            <a:ext cx="121181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0" descr="SIP-T18P-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84" y="4536469"/>
            <a:ext cx="1174159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23528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Yealink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236296" y="980728"/>
            <a:ext cx="2160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007955"/>
                </a:solidFill>
                <a:latin typeface="Tahoma" pitchFamily="34" charset="0"/>
                <a:cs typeface="Tahoma" pitchFamily="34" charset="0"/>
              </a:rPr>
              <a:t>Panasonic Phone</a:t>
            </a:r>
            <a:endParaRPr lang="en-US" altLang="zh-CN" b="1" dirty="0">
              <a:solidFill>
                <a:srgbClr val="007955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643446"/>
            <a:ext cx="1214446" cy="82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286124"/>
            <a:ext cx="1372034" cy="9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071678"/>
            <a:ext cx="1257308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286124"/>
            <a:ext cx="1214446" cy="8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29322" y="2143116"/>
            <a:ext cx="1143008" cy="81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74012" y="1700808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Save xx% cost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1026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285752" cy="286978"/>
          </a:xfrm>
          <a:prstGeom prst="rect">
            <a:avLst/>
          </a:prstGeom>
          <a:noFill/>
        </p:spPr>
      </p:pic>
      <p:pic>
        <p:nvPicPr>
          <p:cNvPr id="15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80928"/>
            <a:ext cx="285752" cy="2869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974012" y="2636912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Rapid technical support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59809"/>
            <a:ext cx="285752" cy="286978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1974012" y="357301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宋体" charset="-122"/>
                <a:cs typeface="Tahoma" pitchFamily="34" charset="0"/>
              </a:rPr>
              <a:t>Easy to use</a:t>
            </a:r>
            <a:endParaRPr lang="en-US" altLang="zh-CN" sz="32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06" y="-24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ea typeface="宋体" charset="-122"/>
                <a:cs typeface="Tahoma" pitchFamily="34" charset="0"/>
              </a:rPr>
              <a:t>Compare to </a:t>
            </a:r>
            <a:r>
              <a:rPr lang="en-US" altLang="zh-CN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Panasonic</a:t>
            </a:r>
            <a:endParaRPr lang="en-US" altLang="zh-CN" sz="3200" b="1" dirty="0">
              <a:solidFill>
                <a:schemeClr val="bg1"/>
              </a:solidFill>
              <a:latin typeface="Tahoma" pitchFamily="34" charset="0"/>
              <a:ea typeface="宋体" charset="-122"/>
              <a:cs typeface="Tahoma" pitchFamily="34" charset="0"/>
            </a:endParaRPr>
          </a:p>
        </p:txBody>
      </p:sp>
      <p:pic>
        <p:nvPicPr>
          <p:cNvPr id="9" name="Picture 2" descr="C:\Documents and Settings\Administrator\桌面\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615194"/>
            <a:ext cx="285752" cy="286978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974012" y="4428401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Broad</a:t>
            </a:r>
            <a:r>
              <a:rPr lang="en-US" altLang="zh-CN" sz="3200" b="1" dirty="0" smtClean="0">
                <a:latin typeface="Tahoma" pitchFamily="34" charset="0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interoperability</a:t>
            </a:r>
            <a:endParaRPr lang="zh-CN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64" y="271462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Thank you!</a:t>
            </a:r>
            <a:endParaRPr lang="zh-CN" altLang="en-US" sz="4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1736" y="789416"/>
            <a:ext cx="5424760" cy="349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Dual-port Gigabit Ethernet 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4.3” TFT-LCD, 480*272 pixel, 16.7M colors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DSS keys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Expansion module, EHS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TI Aries chipset and TI voice engine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HD </a:t>
            </a: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Voice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6 VoIP accounts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PoE</a:t>
            </a: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Headset</a:t>
            </a:r>
            <a:endParaRPr lang="en-US" altLang="zh-CN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77768"/>
            <a:ext cx="3767149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SIP-T3XG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083992" cy="1959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7" y="3933056"/>
            <a:ext cx="2658120" cy="201185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00400" y="4547161"/>
            <a:ext cx="5436096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Differences VS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T38G:</a:t>
            </a:r>
            <a:endParaRPr lang="en-US" altLang="zh-CN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TFT-LCD, 400*240 pixel, 262K colors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VoIP 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accounts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endParaRPr lang="en-US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436" y="3068960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T38G</a:t>
            </a:r>
            <a:endParaRPr lang="en-US" altLang="zh-CN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8486" y="5877272"/>
            <a:ext cx="1584176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T32G</a:t>
            </a:r>
            <a:endParaRPr lang="en-US" altLang="zh-CN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1736" y="925507"/>
            <a:ext cx="5424760" cy="3495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Dual-port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Ethernet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320*160 graphic LCD 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DSS keys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Expansion module, EHS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TI </a:t>
            </a: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TITAN chipset and TI voice engine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HD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Voice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6 VoIP 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accounts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PoE, Headset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77768"/>
            <a:ext cx="4824536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SIP-T2XP | High-end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" y="1124744"/>
            <a:ext cx="3059263" cy="21159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95638"/>
            <a:ext cx="3007165" cy="196966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35896" y="4620711"/>
            <a:ext cx="550810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Differences VS T28P: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132*64 </a:t>
            </a:r>
            <a:r>
              <a:rPr lang="en-US" altLang="zh-CN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graphic LCD with backlight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en-US" altLang="zh-CN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VoIP accounts</a:t>
            </a:r>
            <a:endParaRPr lang="en-US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436" y="3068960"/>
            <a:ext cx="1584176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T28P</a:t>
            </a:r>
            <a:endParaRPr lang="en-US" altLang="zh-CN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3436" y="6113885"/>
            <a:ext cx="1584176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T26P</a:t>
            </a:r>
            <a:endParaRPr lang="en-US" altLang="zh-CN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11736" y="944091"/>
            <a:ext cx="5424760" cy="2628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Dual-port Ethernet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132*64 graphic LCD with backlight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VoIP accounts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 </a:t>
            </a:r>
            <a:r>
              <a:rPr lang="en-US" altLang="zh-CN" b="1" dirty="0">
                <a:latin typeface="Tahoma" pitchFamily="34" charset="0"/>
                <a:ea typeface="Tahoma" pitchFamily="34" charset="0"/>
                <a:cs typeface="Tahoma" pitchFamily="34" charset="0"/>
              </a:rPr>
              <a:t>TITAN chipset and TI voice engine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HD Voice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PoE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Headset, 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Wall-mountable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77768"/>
            <a:ext cx="4968552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SIP-T2XP | Entry-end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6" y="1268760"/>
            <a:ext cx="3049286" cy="209638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11736" y="4404687"/>
            <a:ext cx="542476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Differences VS </a:t>
            </a: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T22P</a:t>
            </a: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3-line 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LCD (2*15 chars and an icon line)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VoIP accounts</a:t>
            </a:r>
            <a:endParaRPr lang="en-US" altLang="zh-CN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3436" y="3140968"/>
            <a:ext cx="1584176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T22P</a:t>
            </a:r>
            <a:endParaRPr lang="en-US" altLang="zh-CN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06543" y="5805264"/>
            <a:ext cx="1584176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</a:pP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T20P</a:t>
            </a:r>
            <a:endParaRPr lang="en-US" altLang="zh-CN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0" y="3861048"/>
            <a:ext cx="2748478" cy="20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75856" y="2169631"/>
            <a:ext cx="5868144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programmable keys x 2 page views</a:t>
            </a:r>
            <a:endParaRPr lang="en-US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160*320 graphic LCD</a:t>
            </a:r>
          </a:p>
          <a:p>
            <a:pPr marL="800100" lvl="1" indent="-342900" eaLnBrk="0" hangingPunct="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20 physical keys with dual-color LED</a:t>
            </a: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r>
              <a:rPr lang="en-US" altLang="zh-CN" b="1">
                <a:latin typeface="Tahoma" pitchFamily="34" charset="0"/>
                <a:ea typeface="Tahoma" pitchFamily="34" charset="0"/>
                <a:cs typeface="Tahoma" pitchFamily="34" charset="0"/>
              </a:rPr>
              <a:t>Daisy-chain 6 </a:t>
            </a:r>
            <a:r>
              <a:rPr lang="en-US" altLang="zh-CN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modules</a:t>
            </a:r>
            <a:endParaRPr lang="en-US" altLang="zh-CN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500"/>
              </a:spcBef>
              <a:buClr>
                <a:srgbClr val="00B050"/>
              </a:buClr>
              <a:buSzPct val="60000"/>
              <a:buBlip>
                <a:blip r:embed="rId3"/>
              </a:buBlip>
            </a:pPr>
            <a:endParaRPr lang="en-US" altLang="zh-CN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7504" y="77768"/>
            <a:ext cx="6408712" cy="493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  <a:cs typeface="Tahoma" pitchFamily="34" charset="0"/>
              </a:rPr>
              <a:t>EXP39 | Expansion module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黑体" pitchFamily="2" charset="-122"/>
              <a:cs typeface="Tahoma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7" y="1890545"/>
            <a:ext cx="2786731" cy="24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19679</TotalTime>
  <Words>1703</Words>
  <Application>Microsoft Office PowerPoint</Application>
  <PresentationFormat>全屏显示(4:3)</PresentationFormat>
  <Paragraphs>507</Paragraphs>
  <Slides>56</Slides>
  <Notes>55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W52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番茄花园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番茄花园</dc:creator>
  <cp:lastModifiedBy>Cathy</cp:lastModifiedBy>
  <cp:revision>1658</cp:revision>
  <dcterms:created xsi:type="dcterms:W3CDTF">2009-09-16T07:37:35Z</dcterms:created>
  <dcterms:modified xsi:type="dcterms:W3CDTF">2013-02-04T02:15:15Z</dcterms:modified>
</cp:coreProperties>
</file>