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72" r:id="rId3"/>
  </p:sldMasterIdLst>
  <p:notesMasterIdLst>
    <p:notesMasterId r:id="rId65"/>
  </p:notesMasterIdLst>
  <p:sldIdLst>
    <p:sldId id="457" r:id="rId4"/>
    <p:sldId id="440" r:id="rId5"/>
    <p:sldId id="701" r:id="rId6"/>
    <p:sldId id="702" r:id="rId7"/>
    <p:sldId id="703" r:id="rId8"/>
    <p:sldId id="704" r:id="rId9"/>
    <p:sldId id="705" r:id="rId10"/>
    <p:sldId id="706" r:id="rId11"/>
    <p:sldId id="707" r:id="rId12"/>
    <p:sldId id="708" r:id="rId13"/>
    <p:sldId id="709" r:id="rId14"/>
    <p:sldId id="710" r:id="rId15"/>
    <p:sldId id="745" r:id="rId16"/>
    <p:sldId id="728" r:id="rId17"/>
    <p:sldId id="746" r:id="rId18"/>
    <p:sldId id="730" r:id="rId19"/>
    <p:sldId id="737" r:id="rId20"/>
    <p:sldId id="740" r:id="rId21"/>
    <p:sldId id="738" r:id="rId22"/>
    <p:sldId id="739" r:id="rId23"/>
    <p:sldId id="747" r:id="rId24"/>
    <p:sldId id="731" r:id="rId25"/>
    <p:sldId id="777" r:id="rId26"/>
    <p:sldId id="741" r:id="rId27"/>
    <p:sldId id="742" r:id="rId28"/>
    <p:sldId id="743" r:id="rId29"/>
    <p:sldId id="744" r:id="rId30"/>
    <p:sldId id="748" r:id="rId31"/>
    <p:sldId id="749" r:id="rId32"/>
    <p:sldId id="783" r:id="rId33"/>
    <p:sldId id="732" r:id="rId34"/>
    <p:sldId id="750" r:id="rId35"/>
    <p:sldId id="754" r:id="rId36"/>
    <p:sldId id="753" r:id="rId37"/>
    <p:sldId id="755" r:id="rId38"/>
    <p:sldId id="756" r:id="rId39"/>
    <p:sldId id="757" r:id="rId40"/>
    <p:sldId id="734" r:id="rId41"/>
    <p:sldId id="735" r:id="rId42"/>
    <p:sldId id="758" r:id="rId43"/>
    <p:sldId id="759" r:id="rId44"/>
    <p:sldId id="760" r:id="rId45"/>
    <p:sldId id="761" r:id="rId46"/>
    <p:sldId id="762" r:id="rId47"/>
    <p:sldId id="736" r:id="rId48"/>
    <p:sldId id="763" r:id="rId49"/>
    <p:sldId id="768" r:id="rId50"/>
    <p:sldId id="769" r:id="rId51"/>
    <p:sldId id="764" r:id="rId52"/>
    <p:sldId id="751" r:id="rId53"/>
    <p:sldId id="770" r:id="rId54"/>
    <p:sldId id="771" r:id="rId55"/>
    <p:sldId id="766" r:id="rId56"/>
    <p:sldId id="773" r:id="rId57"/>
    <p:sldId id="752" r:id="rId58"/>
    <p:sldId id="767" r:id="rId59"/>
    <p:sldId id="772" r:id="rId60"/>
    <p:sldId id="774" r:id="rId61"/>
    <p:sldId id="784" r:id="rId62"/>
    <p:sldId id="776" r:id="rId63"/>
    <p:sldId id="273" r:id="rId64"/>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Arial" charset="0"/>
        <a:ea typeface="宋体" charset="-122"/>
        <a:cs typeface="+mn-cs"/>
      </a:defRPr>
    </a:lvl1pPr>
    <a:lvl2pPr marL="457200" algn="l" rtl="0" fontAlgn="base">
      <a:spcBef>
        <a:spcPct val="0"/>
      </a:spcBef>
      <a:spcAft>
        <a:spcPct val="0"/>
      </a:spcAft>
      <a:defRPr sz="1600" kern="1200">
        <a:solidFill>
          <a:schemeClr val="tx1"/>
        </a:solidFill>
        <a:latin typeface="Arial" charset="0"/>
        <a:ea typeface="宋体" charset="-122"/>
        <a:cs typeface="+mn-cs"/>
      </a:defRPr>
    </a:lvl2pPr>
    <a:lvl3pPr marL="914400" algn="l" rtl="0" fontAlgn="base">
      <a:spcBef>
        <a:spcPct val="0"/>
      </a:spcBef>
      <a:spcAft>
        <a:spcPct val="0"/>
      </a:spcAft>
      <a:defRPr sz="1600" kern="1200">
        <a:solidFill>
          <a:schemeClr val="tx1"/>
        </a:solidFill>
        <a:latin typeface="Arial" charset="0"/>
        <a:ea typeface="宋体" charset="-122"/>
        <a:cs typeface="+mn-cs"/>
      </a:defRPr>
    </a:lvl3pPr>
    <a:lvl4pPr marL="1371600" algn="l" rtl="0" fontAlgn="base">
      <a:spcBef>
        <a:spcPct val="0"/>
      </a:spcBef>
      <a:spcAft>
        <a:spcPct val="0"/>
      </a:spcAft>
      <a:defRPr sz="1600" kern="1200">
        <a:solidFill>
          <a:schemeClr val="tx1"/>
        </a:solidFill>
        <a:latin typeface="Arial" charset="0"/>
        <a:ea typeface="宋体" charset="-122"/>
        <a:cs typeface="+mn-cs"/>
      </a:defRPr>
    </a:lvl4pPr>
    <a:lvl5pPr marL="1828800" algn="l" rtl="0" fontAlgn="base">
      <a:spcBef>
        <a:spcPct val="0"/>
      </a:spcBef>
      <a:spcAft>
        <a:spcPct val="0"/>
      </a:spcAft>
      <a:defRPr sz="1600" kern="1200">
        <a:solidFill>
          <a:schemeClr val="tx1"/>
        </a:solidFill>
        <a:latin typeface="Arial" charset="0"/>
        <a:ea typeface="宋体" charset="-122"/>
        <a:cs typeface="+mn-cs"/>
      </a:defRPr>
    </a:lvl5pPr>
    <a:lvl6pPr marL="2286000" algn="l" defTabSz="914400" rtl="0" eaLnBrk="1" latinLnBrk="0" hangingPunct="1">
      <a:defRPr sz="1600" kern="1200">
        <a:solidFill>
          <a:schemeClr val="tx1"/>
        </a:solidFill>
        <a:latin typeface="Arial" charset="0"/>
        <a:ea typeface="宋体" charset="-122"/>
        <a:cs typeface="+mn-cs"/>
      </a:defRPr>
    </a:lvl6pPr>
    <a:lvl7pPr marL="2743200" algn="l" defTabSz="914400" rtl="0" eaLnBrk="1" latinLnBrk="0" hangingPunct="1">
      <a:defRPr sz="1600" kern="1200">
        <a:solidFill>
          <a:schemeClr val="tx1"/>
        </a:solidFill>
        <a:latin typeface="Arial" charset="0"/>
        <a:ea typeface="宋体" charset="-122"/>
        <a:cs typeface="+mn-cs"/>
      </a:defRPr>
    </a:lvl7pPr>
    <a:lvl8pPr marL="3200400" algn="l" defTabSz="914400" rtl="0" eaLnBrk="1" latinLnBrk="0" hangingPunct="1">
      <a:defRPr sz="1600" kern="1200">
        <a:solidFill>
          <a:schemeClr val="tx1"/>
        </a:solidFill>
        <a:latin typeface="Arial" charset="0"/>
        <a:ea typeface="宋体" charset="-122"/>
        <a:cs typeface="+mn-cs"/>
      </a:defRPr>
    </a:lvl8pPr>
    <a:lvl9pPr marL="3657600" algn="l" defTabSz="914400" rtl="0" eaLnBrk="1" latinLnBrk="0" hangingPunct="1">
      <a:defRPr sz="1600"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myWang" initials="karm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55"/>
    <a:srgbClr val="64934A"/>
    <a:srgbClr val="79FBEF"/>
    <a:srgbClr val="A0BE7D"/>
    <a:srgbClr val="005A3C"/>
    <a:srgbClr val="FF9900"/>
    <a:srgbClr val="F9E02B"/>
    <a:srgbClr val="FFC905"/>
    <a:srgbClr val="FFBE00"/>
    <a:srgbClr val="407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52" autoAdjust="0"/>
    <p:restoredTop sz="51267" autoAdjust="0"/>
  </p:normalViewPr>
  <p:slideViewPr>
    <p:cSldViewPr>
      <p:cViewPr>
        <p:scale>
          <a:sx n="66" d="100"/>
          <a:sy n="66" d="100"/>
        </p:scale>
        <p:origin x="-1272" y="-60"/>
      </p:cViewPr>
      <p:guideLst>
        <p:guide orient="horz" pos="2160"/>
        <p:guide pos="2880"/>
      </p:guideLst>
    </p:cSldViewPr>
  </p:slideViewPr>
  <p:outlineViewPr>
    <p:cViewPr>
      <p:scale>
        <a:sx n="33" d="100"/>
        <a:sy n="33" d="100"/>
      </p:scale>
      <p:origin x="234" y="9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5773FBE-3B55-4B96-87E2-4BF8EE6FDBC0}" type="datetimeFigureOut">
              <a:rPr lang="zh-CN" altLang="en-US"/>
              <a:pPr>
                <a:defRPr/>
              </a:pPr>
              <a:t>2012/11/23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E39CEB8-CF29-4BE2-83B3-7ECEFC761E11}" type="slidenum">
              <a:rPr lang="zh-CN" altLang="en-US"/>
              <a:pPr>
                <a:defRPr/>
              </a:pPr>
              <a:t>‹#›</a:t>
            </a:fld>
            <a:endParaRPr lang="zh-CN" altLang="en-US"/>
          </a:p>
        </p:txBody>
      </p:sp>
    </p:spTree>
    <p:extLst>
      <p:ext uri="{BB962C8B-B14F-4D97-AF65-F5344CB8AC3E}">
        <p14:creationId xmlns:p14="http://schemas.microsoft.com/office/powerpoint/2010/main" val="3927231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Intercom allows establishing a two-way audio conversation directly.</a:t>
            </a:r>
          </a:p>
          <a:p>
            <a:endParaRPr lang="zh-CN"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When there’s an incoming call, and caller</a:t>
            </a:r>
            <a:r>
              <a:rPr lang="en-US" altLang="zh-CN" baseline="0" dirty="0" smtClean="0"/>
              <a:t> name is stored in your xml phonebook, you want to see his name displayed on the LCD, you can enable this </a:t>
            </a:r>
            <a:r>
              <a:rPr lang="en-US" altLang="zh-CN" baseline="0" dirty="0" err="1" smtClean="0"/>
              <a:t>SRemote</a:t>
            </a:r>
            <a:r>
              <a:rPr lang="en-US" altLang="zh-CN" baseline="0" dirty="0" smtClean="0"/>
              <a:t> name option.</a:t>
            </a:r>
          </a:p>
          <a:p>
            <a:r>
              <a:rPr lang="en-US" altLang="zh-CN" sz="1200" kern="1200" dirty="0" smtClean="0">
                <a:solidFill>
                  <a:schemeClr val="tx1"/>
                </a:solidFill>
                <a:effectLst/>
                <a:latin typeface="+mn-lt"/>
                <a:ea typeface="+mn-ea"/>
                <a:cs typeface="+mn-cs"/>
              </a:rPr>
              <a:t>The </a:t>
            </a:r>
            <a:r>
              <a:rPr lang="en-US" altLang="zh-CN" sz="1200" kern="1200" dirty="0" err="1" smtClean="0">
                <a:solidFill>
                  <a:schemeClr val="tx1"/>
                </a:solidFill>
                <a:effectLst/>
                <a:latin typeface="+mn-lt"/>
                <a:ea typeface="+mn-ea"/>
                <a:cs typeface="+mn-cs"/>
              </a:rPr>
              <a:t>SRemote</a:t>
            </a:r>
            <a:r>
              <a:rPr lang="en-US" altLang="zh-CN" sz="1200" kern="1200" dirty="0" smtClean="0">
                <a:solidFill>
                  <a:schemeClr val="tx1"/>
                </a:solidFill>
                <a:effectLst/>
                <a:latin typeface="+mn-lt"/>
                <a:ea typeface="+mn-ea"/>
                <a:cs typeface="+mn-cs"/>
              </a:rPr>
              <a:t> Name Flash Time feature defines how often the IP phones refresh the local cache of the remote phonebook.</a:t>
            </a:r>
            <a:endParaRPr lang="zh-CN"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baseline="0" dirty="0" smtClean="0"/>
              <a:t>You can just modify the red words.</a:t>
            </a:r>
          </a:p>
          <a:p>
            <a:r>
              <a:rPr lang="en-US" altLang="zh-CN" baseline="0" dirty="0" smtClean="0"/>
              <a:t>You can also set the shortcut key, for example, set “0” as the shortcut keys, if you press “0”, it will go to sales.xml file.</a:t>
            </a:r>
            <a:endParaRPr lang="zh-CN"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About</a:t>
            </a:r>
            <a:r>
              <a:rPr lang="en-US" altLang="zh-CN" baseline="0" dirty="0" smtClean="0"/>
              <a:t> XML phonebook, many customer want to use search feature, and for some large enterprise they need to support more contacts, at this time, XML phonebook can’t meet their requirement. So we can suggest LDAP for them.</a:t>
            </a:r>
            <a:endParaRPr lang="zh-CN"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baseline="0" dirty="0" smtClean="0">
                <a:solidFill>
                  <a:schemeClr val="tx1"/>
                </a:solidFill>
                <a:effectLst/>
                <a:latin typeface="+mn-lt"/>
                <a:ea typeface="+mn-ea"/>
                <a:cs typeface="+mn-cs"/>
              </a:rPr>
              <a:t>There are three main actors in LDAP Phonebook: LDAP Client, LDAP Server and phones.</a:t>
            </a:r>
          </a:p>
          <a:p>
            <a:r>
              <a:rPr lang="en-US" altLang="zh-CN" sz="1200" kern="1200" baseline="0" dirty="0" smtClean="0">
                <a:solidFill>
                  <a:schemeClr val="tx1"/>
                </a:solidFill>
                <a:effectLst/>
                <a:latin typeface="+mn-lt"/>
                <a:ea typeface="+mn-ea"/>
                <a:cs typeface="+mn-cs"/>
              </a:rPr>
              <a:t>The client is used to remotely control the data of the server. It can add, delete or modify the contacts data.</a:t>
            </a:r>
          </a:p>
          <a:p>
            <a:r>
              <a:rPr lang="en-US" altLang="zh-CN" sz="1200" kern="1200" baseline="0" dirty="0" smtClean="0">
                <a:solidFill>
                  <a:schemeClr val="tx1"/>
                </a:solidFill>
                <a:effectLst/>
                <a:latin typeface="+mn-lt"/>
                <a:ea typeface="+mn-ea"/>
                <a:cs typeface="+mn-cs"/>
              </a:rPr>
              <a:t>The server stores all the contacts data and when the phone requests, it can search the right data and returns them to the phone.</a:t>
            </a:r>
          </a:p>
          <a:p>
            <a:r>
              <a:rPr lang="en-US" altLang="zh-CN" sz="1200" kern="1200" baseline="0" dirty="0" smtClean="0">
                <a:solidFill>
                  <a:schemeClr val="tx1"/>
                </a:solidFill>
                <a:effectLst/>
                <a:latin typeface="+mn-lt"/>
                <a:ea typeface="+mn-ea"/>
                <a:cs typeface="+mn-cs"/>
              </a:rPr>
              <a:t>The phone provides the search conditions/information the user enters for the server to search and it will display the data returned from the server.</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23</a:t>
            </a:fld>
            <a:endParaRPr lang="zh-CN" altLang="en-US"/>
          </a:p>
        </p:txBody>
      </p:sp>
    </p:spTree>
    <p:extLst>
      <p:ext uri="{BB962C8B-B14F-4D97-AF65-F5344CB8AC3E}">
        <p14:creationId xmlns:p14="http://schemas.microsoft.com/office/powerpoint/2010/main" val="2171557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b="0" dirty="0" smtClean="0">
                <a:solidFill>
                  <a:srgbClr val="FF0000"/>
                </a:solidFill>
                <a:latin typeface="微软雅黑" pitchFamily="34" charset="-122"/>
                <a:ea typeface="微软雅黑" pitchFamily="34" charset="-122"/>
              </a:rPr>
              <a:t>Faster Searching: </a:t>
            </a:r>
          </a:p>
          <a:p>
            <a:r>
              <a:rPr lang="en-US" altLang="zh-CN" sz="1200" b="0" dirty="0" smtClean="0">
                <a:latin typeface="微软雅黑" pitchFamily="34" charset="-122"/>
                <a:ea typeface="微软雅黑" pitchFamily="34" charset="-122"/>
              </a:rPr>
              <a:t>The phone doesn’t need to download all the contact </a:t>
            </a:r>
            <a:r>
              <a:rPr lang="en-US" altLang="zh-CN" sz="1200" b="0" dirty="0" smtClean="0">
                <a:latin typeface="微软雅黑" pitchFamily="34" charset="-122"/>
                <a:ea typeface="微软雅黑" pitchFamily="34" charset="-122"/>
              </a:rPr>
              <a:t>data </a:t>
            </a:r>
            <a:r>
              <a:rPr lang="en-US" altLang="zh-CN" sz="1200" b="0" dirty="0" smtClean="0">
                <a:latin typeface="微软雅黑" pitchFamily="34" charset="-122"/>
                <a:ea typeface="微软雅黑" pitchFamily="34" charset="-122"/>
              </a:rPr>
              <a:t>to local and the </a:t>
            </a:r>
            <a:r>
              <a:rPr lang="en-US" altLang="zh-CN" sz="1200" b="0" dirty="0" smtClean="0">
                <a:latin typeface="微软雅黑" pitchFamily="34" charset="-122"/>
                <a:ea typeface="微软雅黑" pitchFamily="34" charset="-122"/>
              </a:rPr>
              <a:t>server </a:t>
            </a:r>
            <a:r>
              <a:rPr lang="en-US" altLang="zh-CN" sz="1200" b="0" dirty="0" smtClean="0">
                <a:latin typeface="微软雅黑" pitchFamily="34" charset="-122"/>
                <a:ea typeface="微软雅黑" pitchFamily="34" charset="-122"/>
              </a:rPr>
              <a:t>would return the right </a:t>
            </a:r>
            <a:r>
              <a:rPr lang="en-US" altLang="zh-CN" sz="1200" b="0" dirty="0" smtClean="0">
                <a:latin typeface="微软雅黑" pitchFamily="34" charset="-122"/>
                <a:ea typeface="微软雅黑" pitchFamily="34" charset="-122"/>
              </a:rPr>
              <a:t>data </a:t>
            </a:r>
            <a:r>
              <a:rPr lang="en-US" altLang="zh-CN" sz="1200" b="0" dirty="0" smtClean="0">
                <a:latin typeface="微软雅黑" pitchFamily="34" charset="-122"/>
                <a:ea typeface="微软雅黑" pitchFamily="34" charset="-122"/>
              </a:rPr>
              <a:t>to the phone directly one by one.</a:t>
            </a:r>
          </a:p>
          <a:p>
            <a:r>
              <a:rPr lang="en-US" altLang="zh-CN" sz="1200" b="0" dirty="0" smtClean="0">
                <a:solidFill>
                  <a:srgbClr val="FF0000"/>
                </a:solidFill>
                <a:latin typeface="微软雅黑" pitchFamily="34" charset="-122"/>
                <a:ea typeface="微软雅黑" pitchFamily="34" charset="-122"/>
              </a:rPr>
              <a:t>No limitation:</a:t>
            </a:r>
          </a:p>
          <a:p>
            <a:r>
              <a:rPr lang="en-US" altLang="zh-CN" sz="1200" b="0" dirty="0" smtClean="0">
                <a:latin typeface="微软雅黑" pitchFamily="34" charset="-122"/>
                <a:ea typeface="微软雅黑" pitchFamily="34" charset="-122"/>
              </a:rPr>
              <a:t>There is no limitation in LDAP Phonebook, but the size of XML Phonebook should be not more than 500K. </a:t>
            </a:r>
            <a:endParaRPr lang="zh-CN" altLang="en-US" sz="1200" b="0" dirty="0" smtClean="0">
              <a:latin typeface="微软雅黑" pitchFamily="34" charset="-122"/>
              <a:ea typeface="微软雅黑" pitchFamily="34" charset="-122"/>
            </a:endParaRPr>
          </a:p>
          <a:p>
            <a:r>
              <a:rPr lang="en-US" altLang="zh-CN" sz="1200" b="0" dirty="0" smtClean="0">
                <a:solidFill>
                  <a:srgbClr val="FF0000"/>
                </a:solidFill>
                <a:latin typeface="微软雅黑" pitchFamily="34" charset="-122"/>
                <a:ea typeface="微软雅黑" pitchFamily="34" charset="-122"/>
              </a:rPr>
              <a:t>Easy to manage:</a:t>
            </a:r>
          </a:p>
          <a:p>
            <a:r>
              <a:rPr lang="en-US" altLang="zh-CN" sz="1200" b="0" dirty="0" smtClean="0">
                <a:latin typeface="微软雅黑" pitchFamily="34" charset="-122"/>
                <a:ea typeface="微软雅黑" pitchFamily="34" charset="-122"/>
              </a:rPr>
              <a:t>If you need to </a:t>
            </a:r>
            <a:r>
              <a:rPr lang="en-US" altLang="zh-CN" sz="1200" b="0" dirty="0" smtClean="0">
                <a:latin typeface="微软雅黑" pitchFamily="34" charset="-122"/>
                <a:ea typeface="微软雅黑" pitchFamily="34" charset="-122"/>
              </a:rPr>
              <a:t>add, delete</a:t>
            </a:r>
            <a:r>
              <a:rPr lang="zh-CN" altLang="en-US" sz="1200" b="0" dirty="0" smtClean="0">
                <a:latin typeface="微软雅黑" pitchFamily="34" charset="-122"/>
                <a:ea typeface="微软雅黑" pitchFamily="34" charset="-122"/>
              </a:rPr>
              <a:t> </a:t>
            </a:r>
            <a:r>
              <a:rPr lang="en-US" altLang="zh-CN" sz="1200" b="0" dirty="0" smtClean="0">
                <a:latin typeface="微软雅黑" pitchFamily="34" charset="-122"/>
                <a:ea typeface="微软雅黑" pitchFamily="34" charset="-122"/>
              </a:rPr>
              <a:t>or modify </a:t>
            </a:r>
            <a:r>
              <a:rPr lang="en-US" altLang="zh-CN" sz="1200" b="0" dirty="0" smtClean="0">
                <a:latin typeface="微软雅黑" pitchFamily="34" charset="-122"/>
                <a:ea typeface="微软雅黑" pitchFamily="34" charset="-122"/>
              </a:rPr>
              <a:t>data, </a:t>
            </a:r>
            <a:r>
              <a:rPr lang="en-US" altLang="zh-CN" sz="1200" b="0" dirty="0" smtClean="0">
                <a:latin typeface="微软雅黑" pitchFamily="34" charset="-122"/>
                <a:ea typeface="微软雅黑" pitchFamily="34" charset="-122"/>
              </a:rPr>
              <a:t>you just need to edit in the server and there is no need to do any changes on the phone.</a:t>
            </a:r>
            <a:endParaRPr lang="zh-CN" altLang="en-US" sz="1200" b="0" dirty="0" smtClean="0">
              <a:latin typeface="微软雅黑" pitchFamily="34" charset="-122"/>
              <a:ea typeface="微软雅黑" pitchFamily="3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LDAP Sorting Results</a:t>
            </a:r>
            <a:endParaRPr lang="en-US" altLang="zh-CN" sz="1200" kern="100" dirty="0" smtClean="0">
              <a:effectLst/>
              <a:latin typeface="Times New Roman"/>
              <a:ea typeface="+mn-ea"/>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This setting is for sorting the search results, if make this option “Enabled”, it will arrange in the first alphabetical of the name order if return the name display; if only has the number return, it will list in numerical order.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LDAP Lookup for </a:t>
            </a:r>
            <a:r>
              <a:rPr lang="en-US" altLang="zh-CN" sz="1200" kern="100" dirty="0" err="1" smtClean="0">
                <a:effectLst/>
              </a:rPr>
              <a:t>PreDial</a:t>
            </a:r>
            <a:r>
              <a:rPr lang="en-US" altLang="zh-CN" sz="1200" kern="100" dirty="0" smtClean="0">
                <a:effectLst/>
              </a:rPr>
              <a:t>/Dial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This setting can be used to enable call out line identification using LDAP. When the setting is turned “Enabled”, the phone performs an LDAP number search for </a:t>
            </a:r>
            <a:r>
              <a:rPr lang="en-US" altLang="zh-CN" sz="1200" kern="100" dirty="0" err="1" smtClean="0">
                <a:effectLst/>
              </a:rPr>
              <a:t>PreDial</a:t>
            </a:r>
            <a:r>
              <a:rPr lang="en-US" altLang="zh-CN" sz="1200" kern="100" dirty="0" smtClean="0">
                <a:effectLst/>
              </a:rPr>
              <a:t> or Dial status.</a:t>
            </a:r>
            <a:endParaRPr lang="en-US" altLang="zh-CN" sz="1200" kern="100" dirty="0" smtClean="0">
              <a:effectLst/>
              <a:latin typeface="Times New Roman"/>
              <a:ea typeface="+mn-ea"/>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kern="100" dirty="0" smtClean="0">
              <a:effectLst/>
              <a:latin typeface="Times New Roman"/>
              <a:ea typeface="+mn-ea"/>
              <a:cs typeface="Times New Roman"/>
            </a:endParaRPr>
          </a:p>
          <a:p>
            <a:endParaRPr lang="zh-CN"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attached picture</a:t>
            </a:r>
            <a:r>
              <a:rPr lang="en-US" sz="1200" kern="1200" baseline="0" dirty="0" smtClean="0">
                <a:solidFill>
                  <a:schemeClr val="tx1"/>
                </a:solidFill>
                <a:latin typeface="+mn-lt"/>
                <a:ea typeface="+mn-ea"/>
                <a:cs typeface="+mn-cs"/>
              </a:rPr>
              <a:t> shows that the work flow for XML browser </a:t>
            </a:r>
            <a:r>
              <a:rPr lang="en-US" altLang="zh-CN" sz="1200" kern="1200" baseline="0" dirty="0" smtClean="0">
                <a:solidFill>
                  <a:schemeClr val="tx1"/>
                </a:solidFill>
                <a:latin typeface="+mn-lt"/>
                <a:ea typeface="+mn-ea"/>
                <a:cs typeface="+mn-cs"/>
              </a:rPr>
              <a:t>.it is the phone-initiated application ,and use the HTTP or HTTPS transport protocol .Phone can request the data from server on it own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can press the predefined key on</a:t>
            </a:r>
            <a:r>
              <a:rPr lang="en-US" sz="1200" kern="1200" baseline="0" dirty="0" smtClean="0">
                <a:solidFill>
                  <a:schemeClr val="tx1"/>
                </a:solidFill>
                <a:latin typeface="+mn-lt"/>
                <a:ea typeface="+mn-ea"/>
                <a:cs typeface="+mn-cs"/>
              </a:rPr>
              <a:t> phone</a:t>
            </a:r>
            <a:r>
              <a:rPr lang="en-US" sz="1200" kern="1200" dirty="0" smtClean="0">
                <a:solidFill>
                  <a:schemeClr val="tx1"/>
                </a:solidFill>
                <a:latin typeface="+mn-lt"/>
                <a:ea typeface="+mn-ea"/>
                <a:cs typeface="+mn-cs"/>
              </a:rPr>
              <a:t> to trigger the phone initiated application of XML browser. After pressing the key, the IP phone issues an HTTP</a:t>
            </a:r>
            <a:r>
              <a:rPr lang="en-US" sz="1200" kern="1200" baseline="0" dirty="0" smtClean="0">
                <a:solidFill>
                  <a:schemeClr val="tx1"/>
                </a:solidFill>
                <a:latin typeface="+mn-lt"/>
                <a:ea typeface="+mn-ea"/>
                <a:cs typeface="+mn-cs"/>
              </a:rPr>
              <a:t> or HTTPs</a:t>
            </a:r>
            <a:r>
              <a:rPr lang="en-US" sz="1200" kern="1200" dirty="0" smtClean="0">
                <a:solidFill>
                  <a:schemeClr val="tx1"/>
                </a:solidFill>
                <a:latin typeface="+mn-lt"/>
                <a:ea typeface="+mn-ea"/>
                <a:cs typeface="+mn-cs"/>
              </a:rPr>
              <a:t> GET command to the server</a:t>
            </a:r>
            <a:r>
              <a:rPr lang="en-US" sz="1200" kern="120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waits for the 200</a:t>
            </a:r>
            <a:r>
              <a:rPr lang="en-US" sz="1200" kern="1200" baseline="0" dirty="0" smtClean="0">
                <a:solidFill>
                  <a:schemeClr val="tx1"/>
                </a:solidFill>
                <a:latin typeface="+mn-lt"/>
                <a:ea typeface="+mn-ea"/>
                <a:cs typeface="+mn-cs"/>
              </a:rPr>
              <a:t> OK answer with XML document in message body </a:t>
            </a:r>
            <a:r>
              <a:rPr lang="en-US" sz="1200" kern="1200" dirty="0" smtClean="0">
                <a:solidFill>
                  <a:schemeClr val="tx1"/>
                </a:solidFill>
                <a:latin typeface="+mn-lt"/>
                <a:ea typeface="+mn-ea"/>
                <a:cs typeface="+mn-cs"/>
              </a:rPr>
              <a:t>,phone can decodes and displays the xml document on the LCD screen such as Microsoft Internet Explorer or Firefox would do as a web client.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Push XML also use</a:t>
            </a:r>
            <a:r>
              <a:rPr lang="en-US" sz="1200" kern="1200" baseline="0" dirty="0" smtClean="0">
                <a:solidFill>
                  <a:schemeClr val="tx1"/>
                </a:solidFill>
                <a:latin typeface="+mn-lt"/>
                <a:ea typeface="+mn-ea"/>
                <a:cs typeface="+mn-cs"/>
              </a:rPr>
              <a:t> the HTTP and HTTPs transport protocol </a:t>
            </a:r>
            <a:r>
              <a:rPr lang="en-US" altLang="zh-CN" sz="1200" kern="1200" baseline="0" dirty="0" smtClean="0">
                <a:solidFill>
                  <a:schemeClr val="tx1"/>
                </a:solidFill>
                <a:latin typeface="+mn-lt"/>
                <a:ea typeface="+mn-ea"/>
                <a:cs typeface="+mn-cs"/>
              </a:rPr>
              <a:t>,but is the server-initiated application .</a:t>
            </a: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end users do not need to do any additional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operate. The server alters the XML application by posting an HTTP</a:t>
            </a:r>
            <a:r>
              <a:rPr lang="en-US" sz="1200" kern="1200" baseline="0" dirty="0" smtClean="0">
                <a:solidFill>
                  <a:schemeClr val="tx1"/>
                </a:solidFill>
                <a:latin typeface="+mn-lt"/>
                <a:ea typeface="+mn-ea"/>
                <a:cs typeface="+mn-cs"/>
              </a:rPr>
              <a:t> or HTTPs</a:t>
            </a:r>
            <a:r>
              <a:rPr lang="en-US" sz="1200" kern="1200" dirty="0" smtClean="0">
                <a:solidFill>
                  <a:schemeClr val="tx1"/>
                </a:solidFill>
                <a:latin typeface="+mn-lt"/>
                <a:ea typeface="+mn-ea"/>
                <a:cs typeface="+mn-cs"/>
              </a:rPr>
              <a:t> message to the phone. when phone receives request, it will determine whether to display corresponding content on the phone which sent by the specified server or not.</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600" dirty="0" smtClean="0"/>
              <a:t>Action URL &amp;</a:t>
            </a:r>
            <a:r>
              <a:rPr lang="en-US" altLang="zh-CN" sz="1600" baseline="0" dirty="0" smtClean="0"/>
              <a:t> Active </a:t>
            </a:r>
            <a:r>
              <a:rPr lang="en-US" altLang="zh-CN" sz="1600" dirty="0" smtClean="0"/>
              <a:t>URI is</a:t>
            </a:r>
            <a:r>
              <a:rPr lang="en-US" altLang="zh-CN" sz="1600" baseline="0" dirty="0" smtClean="0"/>
              <a:t> a kind of </a:t>
            </a:r>
            <a:r>
              <a:rPr lang="en-US" altLang="zh-CN" sz="1600" dirty="0" smtClean="0">
                <a:latin typeface="Tahoma" pitchFamily="34" charset="0"/>
                <a:ea typeface="Tahoma" pitchFamily="34" charset="0"/>
                <a:cs typeface="Tahoma" pitchFamily="34" charset="0"/>
              </a:rPr>
              <a:t>CTI</a:t>
            </a:r>
            <a:r>
              <a:rPr lang="en-US" altLang="zh-CN" sz="1200" dirty="0" smtClean="0">
                <a:latin typeface="Tahoma" pitchFamily="34" charset="0"/>
                <a:ea typeface="Tahoma" pitchFamily="34" charset="0"/>
                <a:cs typeface="Tahoma" pitchFamily="34" charset="0"/>
              </a:rPr>
              <a:t>(Computer Telephony Integration) application, allow interactions on a phone and a computer to be integrated.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Action URL is an HTTP GET request allowing the IP phone to interact with web server applications. You can specify a URL that triggers a GET request when certain events occur.</a:t>
            </a:r>
            <a:endParaRPr lang="zh-CN"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Opposite to Action URL, Action URI allows the IP phone to interact with web server application by receiving and handling HTTP GET requests. When receiving a URI, the IP phone will perform the specified action and respond with a 200 OK message.</a:t>
            </a:r>
            <a:endParaRPr lang="zh-CN"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Hot </a:t>
            </a:r>
            <a:r>
              <a:rPr lang="en-US" altLang="zh-CN" sz="1200" kern="1200" dirty="0" err="1" smtClean="0">
                <a:solidFill>
                  <a:schemeClr val="tx1"/>
                </a:solidFill>
                <a:effectLst/>
                <a:latin typeface="+mn-lt"/>
                <a:ea typeface="+mn-ea"/>
                <a:cs typeface="+mn-cs"/>
              </a:rPr>
              <a:t>desking</a:t>
            </a:r>
            <a:r>
              <a:rPr lang="en-US" altLang="zh-CN" sz="1200" kern="1200" dirty="0" smtClean="0">
                <a:solidFill>
                  <a:schemeClr val="tx1"/>
                </a:solidFill>
                <a:effectLst/>
                <a:latin typeface="+mn-lt"/>
                <a:ea typeface="+mn-ea"/>
                <a:cs typeface="+mn-cs"/>
              </a:rPr>
              <a:t> is regularly used in places where not all the employees are in the office at the same time, or not in the office for long periods at a time, which means actual personal offices would often be vacant, consuming valuable space and resources.</a:t>
            </a:r>
          </a:p>
          <a:p>
            <a:r>
              <a:rPr lang="en-US" altLang="zh-CN" sz="1200" kern="1200" dirty="0" smtClean="0">
                <a:solidFill>
                  <a:schemeClr val="tx1"/>
                </a:solidFill>
                <a:effectLst/>
                <a:latin typeface="+mn-lt"/>
                <a:ea typeface="+mn-ea"/>
                <a:cs typeface="+mn-cs"/>
              </a:rPr>
              <a:t>The hot </a:t>
            </a:r>
            <a:r>
              <a:rPr lang="en-US" altLang="zh-CN" sz="1200" kern="1200" dirty="0" err="1" smtClean="0">
                <a:solidFill>
                  <a:schemeClr val="tx1"/>
                </a:solidFill>
                <a:effectLst/>
                <a:latin typeface="+mn-lt"/>
                <a:ea typeface="+mn-ea"/>
                <a:cs typeface="+mn-cs"/>
              </a:rPr>
              <a:t>desking</a:t>
            </a:r>
            <a:r>
              <a:rPr lang="en-US" altLang="zh-CN" sz="1200" kern="1200" dirty="0" smtClean="0">
                <a:solidFill>
                  <a:schemeClr val="tx1"/>
                </a:solidFill>
                <a:effectLst/>
                <a:latin typeface="+mn-lt"/>
                <a:ea typeface="+mn-ea"/>
                <a:cs typeface="+mn-cs"/>
              </a:rPr>
              <a:t> feature allows a user to delete all accounts on the IP phone, register his account on line 1. In order to use this feature, you need to assign a hot </a:t>
            </a:r>
            <a:r>
              <a:rPr lang="en-US" altLang="zh-CN" sz="1200" kern="1200" dirty="0" err="1" smtClean="0">
                <a:solidFill>
                  <a:schemeClr val="tx1"/>
                </a:solidFill>
                <a:effectLst/>
                <a:latin typeface="+mn-lt"/>
                <a:ea typeface="+mn-ea"/>
                <a:cs typeface="+mn-cs"/>
              </a:rPr>
              <a:t>desking</a:t>
            </a:r>
            <a:r>
              <a:rPr lang="en-US" altLang="zh-CN" sz="1200" kern="1200" dirty="0" smtClean="0">
                <a:solidFill>
                  <a:schemeClr val="tx1"/>
                </a:solidFill>
                <a:effectLst/>
                <a:latin typeface="+mn-lt"/>
                <a:ea typeface="+mn-ea"/>
                <a:cs typeface="+mn-cs"/>
              </a:rPr>
              <a:t> DSS key.</a:t>
            </a:r>
            <a:endParaRPr lang="zh-CN"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solidFill>
                  <a:srgbClr val="FF0000"/>
                </a:solidFill>
              </a:rPr>
              <a:t>Dial plan is a plan for dialing numbers</a:t>
            </a:r>
            <a:r>
              <a:rPr lang="en-US" altLang="zh-CN" baseline="0" dirty="0" smtClean="0">
                <a:solidFill>
                  <a:srgbClr val="FF0000"/>
                </a:solidFill>
              </a:rPr>
              <a:t> aimed at making dialing intelligent, convenient and fast. Yealink provide four solution to make dial plan useful</a:t>
            </a:r>
            <a:endParaRPr lang="zh-CN"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baseline="0" dirty="0" smtClean="0"/>
              <a:t>For some old people, it is very difficult for them to remember some complex numbers. Replace Rule is a plan that allows you to replace complex number with simple number. so Replace Rule can solve this issue.   </a:t>
            </a:r>
            <a:r>
              <a:rPr lang="en-US" altLang="zh-CN" baseline="0" dirty="0" smtClean="0"/>
              <a:t>bracket</a:t>
            </a:r>
            <a:endParaRPr lang="en-US" altLang="zh-CN" sz="120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baseline="0" dirty="0" smtClean="0"/>
              <a:t>Dial-now is a solution to make you send a call without press send/OK button after you input the number.</a:t>
            </a:r>
            <a:endParaRPr lang="en-US" altLang="zh-CN" sz="120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zh-CN" sz="120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zh-CN" sz="120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VPN (Virtual Private Network) is a secured private network connection built on top of public telecommunication infrastructure, such as the Internet. </a:t>
            </a:r>
            <a:endParaRPr lang="zh-CN"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It is designed to work with the TUN/TAP virtual networking interface. </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TUN and TAP are virtual network kernel devices. </a:t>
            </a:r>
          </a:p>
          <a:p>
            <a:r>
              <a:rPr lang="en-US" altLang="zh-CN" sz="1200" kern="1200" dirty="0" smtClean="0">
                <a:solidFill>
                  <a:schemeClr val="tx1"/>
                </a:solidFill>
                <a:effectLst/>
                <a:latin typeface="+mn-lt"/>
                <a:ea typeface="+mn-ea"/>
                <a:cs typeface="+mn-cs"/>
              </a:rPr>
              <a:t>TAP simulates a link layer device and provides a virtual point-to-point connection. </a:t>
            </a:r>
          </a:p>
          <a:p>
            <a:r>
              <a:rPr lang="en-US" altLang="zh-CN" sz="1200" kern="1200" dirty="0" smtClean="0">
                <a:solidFill>
                  <a:schemeClr val="tx1"/>
                </a:solidFill>
                <a:effectLst/>
                <a:latin typeface="+mn-lt"/>
                <a:ea typeface="+mn-ea"/>
                <a:cs typeface="+mn-cs"/>
              </a:rPr>
              <a:t>TUN simulates a network layer device and provides a virtual network segment. </a:t>
            </a:r>
            <a:endParaRPr lang="zh-CN"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With </a:t>
            </a:r>
            <a:r>
              <a:rPr lang="en-US" altLang="zh-CN" sz="1200" b="1" kern="1200" dirty="0" smtClean="0">
                <a:solidFill>
                  <a:schemeClr val="tx1"/>
                </a:solidFill>
                <a:effectLst/>
                <a:latin typeface="+mn-lt"/>
                <a:ea typeface="+mn-ea"/>
                <a:cs typeface="+mn-cs"/>
              </a:rPr>
              <a:t>Admin</a:t>
            </a:r>
            <a:r>
              <a:rPr lang="en-US" altLang="zh-CN" sz="1200" kern="1200" dirty="0" smtClean="0">
                <a:solidFill>
                  <a:schemeClr val="tx1"/>
                </a:solidFill>
                <a:effectLst/>
                <a:latin typeface="+mn-lt"/>
                <a:ea typeface="+mn-ea"/>
                <a:cs typeface="+mn-cs"/>
              </a:rPr>
              <a:t> access level, Hosted PBX can manage all configurations for </a:t>
            </a:r>
            <a:r>
              <a:rPr lang="en-US" altLang="zh-CN" sz="1200" kern="1200" dirty="0" err="1" smtClean="0">
                <a:solidFill>
                  <a:schemeClr val="tx1"/>
                </a:solidFill>
                <a:effectLst/>
                <a:latin typeface="+mn-lt"/>
                <a:ea typeface="+mn-ea"/>
                <a:cs typeface="+mn-cs"/>
              </a:rPr>
              <a:t>var</a:t>
            </a:r>
            <a:r>
              <a:rPr lang="en-US" altLang="zh-CN" sz="1200" kern="1200" dirty="0" smtClean="0">
                <a:solidFill>
                  <a:schemeClr val="tx1"/>
                </a:solidFill>
                <a:effectLst/>
                <a:latin typeface="+mn-lt"/>
                <a:ea typeface="+mn-ea"/>
                <a:cs typeface="+mn-cs"/>
              </a:rPr>
              <a:t> and user, enable or disable some features. </a:t>
            </a:r>
            <a:endParaRPr lang="zh-CN" altLang="zh-CN" sz="1200" kern="1200" dirty="0" smtClean="0">
              <a:solidFill>
                <a:schemeClr val="tx1"/>
              </a:solidFill>
              <a:effectLst/>
              <a:latin typeface="+mn-lt"/>
              <a:ea typeface="+mn-ea"/>
              <a:cs typeface="+mn-cs"/>
            </a:endParaRPr>
          </a:p>
          <a:p>
            <a:r>
              <a:rPr lang="en-US" altLang="zh-CN" sz="1200" b="1" kern="1200" dirty="0" err="1" smtClean="0">
                <a:solidFill>
                  <a:schemeClr val="tx1"/>
                </a:solidFill>
                <a:effectLst/>
                <a:latin typeface="+mn-lt"/>
                <a:ea typeface="+mn-ea"/>
                <a:cs typeface="+mn-cs"/>
              </a:rPr>
              <a:t>Var</a:t>
            </a:r>
            <a:r>
              <a:rPr lang="en-US" altLang="zh-CN" sz="1200" kern="1200" dirty="0" smtClean="0">
                <a:solidFill>
                  <a:schemeClr val="tx1"/>
                </a:solidFill>
                <a:effectLst/>
                <a:latin typeface="+mn-lt"/>
                <a:ea typeface="+mn-ea"/>
                <a:cs typeface="+mn-cs"/>
              </a:rPr>
              <a:t> is for the value-added reseller who has higher access level than user, </a:t>
            </a:r>
            <a:r>
              <a:rPr lang="en-US" altLang="zh-CN" sz="1200" kern="1200" dirty="0" err="1" smtClean="0">
                <a:solidFill>
                  <a:schemeClr val="tx1"/>
                </a:solidFill>
                <a:effectLst/>
                <a:latin typeface="+mn-lt"/>
                <a:ea typeface="+mn-ea"/>
                <a:cs typeface="+mn-cs"/>
              </a:rPr>
              <a:t>var</a:t>
            </a:r>
            <a:r>
              <a:rPr lang="en-US" altLang="zh-CN" sz="1200" kern="1200" dirty="0" smtClean="0">
                <a:solidFill>
                  <a:schemeClr val="tx1"/>
                </a:solidFill>
                <a:effectLst/>
                <a:latin typeface="+mn-lt"/>
                <a:ea typeface="+mn-ea"/>
                <a:cs typeface="+mn-cs"/>
              </a:rPr>
              <a:t> can change some certain configuration and can maintain the device of users.</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User</a:t>
            </a:r>
            <a:r>
              <a:rPr lang="en-US" altLang="zh-CN" sz="1200" kern="1200" dirty="0" smtClean="0">
                <a:solidFill>
                  <a:schemeClr val="tx1"/>
                </a:solidFill>
                <a:effectLst/>
                <a:latin typeface="+mn-lt"/>
                <a:ea typeface="+mn-ea"/>
                <a:cs typeface="+mn-cs"/>
              </a:rPr>
              <a:t> is usually for the end users, in order to prevent the phone from going wrong with some incorrect configurations, the end users are limited with only some features, if the end users want to use some value-added features, they have to contact the hosted PBX for help.</a:t>
            </a:r>
            <a:endParaRPr lang="zh-CN" altLang="zh-CN" sz="1200" kern="1200" dirty="0" smtClean="0">
              <a:solidFill>
                <a:schemeClr val="tx1"/>
              </a:solidFill>
              <a:effectLst/>
              <a:latin typeface="+mn-lt"/>
              <a:ea typeface="+mn-ea"/>
              <a:cs typeface="+mn-cs"/>
            </a:endParaRPr>
          </a:p>
          <a:p>
            <a:endParaRPr lang="zh-CN"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Customer Premises</a:t>
            </a:r>
            <a:r>
              <a:rPr lang="en-US" altLang="zh-CN" baseline="0" dirty="0" smtClean="0"/>
              <a:t> Equipment</a:t>
            </a:r>
            <a:endParaRPr lang="zh-CN"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a:lstStyle/>
          <a:p>
            <a:endParaRPr lang="zh-CN"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59</a:t>
            </a:fld>
            <a:endParaRPr lang="zh-CN" altLang="en-US"/>
          </a:p>
        </p:txBody>
      </p:sp>
    </p:spTree>
    <p:extLst>
      <p:ext uri="{BB962C8B-B14F-4D97-AF65-F5344CB8AC3E}">
        <p14:creationId xmlns:p14="http://schemas.microsoft.com/office/powerpoint/2010/main" val="507920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BLF allows one or more specific users to be monitored for status changes. For example, you can configure BLF on a supervisor’s phone for monitoring the status of a user’s phone,</a:t>
            </a:r>
            <a:r>
              <a:rPr lang="en-US" altLang="zh-CN" sz="1200" kern="1200" baseline="0" dirty="0" smtClean="0">
                <a:solidFill>
                  <a:schemeClr val="tx1"/>
                </a:solidFill>
                <a:effectLst/>
                <a:latin typeface="+mn-lt"/>
                <a:ea typeface="+mn-ea"/>
                <a:cs typeface="+mn-cs"/>
              </a:rPr>
              <a:t> to check whether he is busy or idle.</a:t>
            </a:r>
          </a:p>
          <a:p>
            <a:r>
              <a:rPr lang="en-US" altLang="zh-CN" sz="1200" kern="1200" baseline="0" dirty="0" smtClean="0">
                <a:solidFill>
                  <a:schemeClr val="tx1"/>
                </a:solidFill>
                <a:effectLst/>
                <a:latin typeface="+mn-lt"/>
                <a:ea typeface="+mn-ea"/>
                <a:cs typeface="+mn-cs"/>
              </a:rPr>
              <a:t>But with this method, when you press DSS key to pick up the call, you only can see the number 100, but can’t see who make the call.</a:t>
            </a:r>
          </a:p>
          <a:p>
            <a:r>
              <a:rPr lang="en-US" altLang="zh-CN" sz="1200" kern="1200" baseline="0" dirty="0" smtClean="0">
                <a:solidFill>
                  <a:schemeClr val="tx1"/>
                </a:solidFill>
                <a:effectLst/>
                <a:latin typeface="+mn-lt"/>
                <a:ea typeface="+mn-ea"/>
                <a:cs typeface="+mn-cs"/>
              </a:rPr>
              <a:t>So our V70 firmware improve this feature.</a:t>
            </a:r>
            <a:endParaRPr lang="zh-CN"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People can walk back to the warehouse to check on inventory or shipping status while keeping the customer on the line</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60</a:t>
            </a:fld>
            <a:endParaRPr lang="zh-CN" altLang="en-US"/>
          </a:p>
        </p:txBody>
      </p:sp>
    </p:spTree>
    <p:extLst>
      <p:ext uri="{BB962C8B-B14F-4D97-AF65-F5344CB8AC3E}">
        <p14:creationId xmlns:p14="http://schemas.microsoft.com/office/powerpoint/2010/main" val="24916667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When</a:t>
            </a:r>
            <a:r>
              <a:rPr lang="en-US" altLang="zh-CN" baseline="0" dirty="0" smtClean="0"/>
              <a:t> there’s an incoming call on your monitor account, you will see in your LCD, that who make the call, and call who, then you can decide whether pickup it or not. This is just a simulated LCD to make you understand better.</a:t>
            </a:r>
            <a:endParaRPr lang="zh-CN"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We also improve</a:t>
            </a:r>
            <a:r>
              <a:rPr lang="en-US" altLang="zh-CN" baseline="0" dirty="0" smtClean="0"/>
              <a:t> pick up feature.</a:t>
            </a:r>
          </a:p>
          <a:p>
            <a:r>
              <a:rPr lang="en-US" altLang="zh-CN" sz="1200" kern="1200" dirty="0" smtClean="0">
                <a:solidFill>
                  <a:schemeClr val="tx1"/>
                </a:solidFill>
                <a:effectLst/>
                <a:latin typeface="+mn-lt"/>
                <a:ea typeface="+mn-ea"/>
                <a:cs typeface="+mn-cs"/>
              </a:rPr>
              <a:t>Direct pickup is used for picking up an incoming call on a specific extension. A user can pick up the incoming call by pressing a pickup DSS key directly </a:t>
            </a:r>
            <a:r>
              <a:rPr lang="en-US" altLang="zh-CN" sz="1200" kern="1200" smtClean="0">
                <a:solidFill>
                  <a:schemeClr val="tx1"/>
                </a:solidFill>
                <a:effectLst/>
                <a:latin typeface="+mn-lt"/>
                <a:ea typeface="+mn-ea"/>
                <a:cs typeface="+mn-cs"/>
              </a:rPr>
              <a:t>or </a:t>
            </a:r>
            <a:r>
              <a:rPr lang="en-US" altLang="zh-CN" sz="1200" kern="1200" smtClean="0">
                <a:solidFill>
                  <a:schemeClr val="tx1"/>
                </a:solidFill>
                <a:effectLst/>
                <a:latin typeface="+mn-lt"/>
                <a:ea typeface="+mn-ea"/>
                <a:cs typeface="+mn-cs"/>
              </a:rPr>
              <a:t>off hook</a:t>
            </a:r>
            <a:r>
              <a:rPr lang="en-US" altLang="zh-CN" sz="1200" kern="1200" baseline="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 </a:t>
            </a:r>
            <a:r>
              <a:rPr lang="en-US" altLang="zh-CN" sz="1200" kern="1200" dirty="0" smtClean="0">
                <a:solidFill>
                  <a:schemeClr val="tx1"/>
                </a:solidFill>
                <a:effectLst/>
                <a:latin typeface="+mn-lt"/>
                <a:ea typeface="+mn-ea"/>
                <a:cs typeface="+mn-cs"/>
              </a:rPr>
              <a:t>press</a:t>
            </a:r>
            <a:r>
              <a:rPr lang="en-US" altLang="zh-CN" sz="1200" kern="1200" baseline="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DPickup</a:t>
            </a:r>
            <a:r>
              <a:rPr lang="en-US" altLang="zh-CN" sz="1200" kern="1200" dirty="0" smtClean="0">
                <a:solidFill>
                  <a:schemeClr val="tx1"/>
                </a:solidFill>
                <a:effectLst/>
                <a:latin typeface="+mn-lt"/>
                <a:ea typeface="+mn-ea"/>
                <a:cs typeface="+mn-cs"/>
              </a:rPr>
              <a:t> soft key, then</a:t>
            </a:r>
            <a:r>
              <a:rPr lang="en-US" altLang="zh-CN" sz="1200" kern="1200" baseline="0" dirty="0" smtClean="0">
                <a:solidFill>
                  <a:schemeClr val="tx1"/>
                </a:solidFill>
                <a:effectLst/>
                <a:latin typeface="+mn-lt"/>
                <a:ea typeface="+mn-ea"/>
                <a:cs typeface="+mn-cs"/>
              </a:rPr>
              <a:t> input </a:t>
            </a:r>
            <a:r>
              <a:rPr lang="en-US" altLang="zh-CN" sz="1200" kern="1200" dirty="0" smtClean="0">
                <a:solidFill>
                  <a:schemeClr val="tx1"/>
                </a:solidFill>
                <a:effectLst/>
                <a:latin typeface="+mn-lt"/>
                <a:ea typeface="+mn-ea"/>
                <a:cs typeface="+mn-cs"/>
              </a:rPr>
              <a:t>the extension of the ringing phone and then pressing </a:t>
            </a:r>
            <a:r>
              <a:rPr lang="en-US" altLang="zh-CN" sz="1200" kern="1200" dirty="0" err="1" smtClean="0">
                <a:solidFill>
                  <a:schemeClr val="tx1"/>
                </a:solidFill>
                <a:effectLst/>
                <a:latin typeface="+mn-lt"/>
                <a:ea typeface="+mn-ea"/>
                <a:cs typeface="+mn-cs"/>
              </a:rPr>
              <a:t>DPickup</a:t>
            </a:r>
            <a:r>
              <a:rPr lang="en-US" altLang="zh-CN" sz="1200" kern="1200" dirty="0" smtClean="0">
                <a:solidFill>
                  <a:schemeClr val="tx1"/>
                </a:solidFill>
                <a:effectLst/>
                <a:latin typeface="+mn-lt"/>
                <a:ea typeface="+mn-ea"/>
                <a:cs typeface="+mn-cs"/>
              </a:rPr>
              <a:t> soft key again.</a:t>
            </a:r>
          </a:p>
          <a:p>
            <a:endParaRPr lang="en-US" altLang="zh-CN" baseline="0" dirty="0" smtClean="0"/>
          </a:p>
          <a:p>
            <a:r>
              <a:rPr lang="en-US" altLang="zh-CN" sz="1200" kern="1200" dirty="0" smtClean="0">
                <a:solidFill>
                  <a:schemeClr val="tx1"/>
                </a:solidFill>
                <a:effectLst/>
                <a:latin typeface="+mn-lt"/>
                <a:ea typeface="+mn-ea"/>
                <a:cs typeface="+mn-cs"/>
              </a:rPr>
              <a:t>Group pickup is used for picking up incoming calls within a pre-defined group. If the group receives multiple incoming calls, a user picks up the first incoming call. </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This feature is for some people</a:t>
            </a:r>
            <a:r>
              <a:rPr lang="en-US" altLang="zh-CN" sz="1200" kern="1200" baseline="0" dirty="0" smtClean="0">
                <a:solidFill>
                  <a:schemeClr val="tx1"/>
                </a:solidFill>
                <a:effectLst/>
                <a:latin typeface="+mn-lt"/>
                <a:ea typeface="+mn-ea"/>
                <a:cs typeface="+mn-cs"/>
              </a:rPr>
              <a:t> who is used to the traditional phone, they pick up after off hook.</a:t>
            </a:r>
            <a:endParaRPr lang="zh-CN"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Call park allows a user to park a call at a special extension and then retrieve it on any other phone in the system.</a:t>
            </a:r>
          </a:p>
          <a:p>
            <a:r>
              <a:rPr lang="en-US" altLang="zh-CN" sz="1200" kern="1200" dirty="0" smtClean="0">
                <a:solidFill>
                  <a:schemeClr val="tx1"/>
                </a:solidFill>
                <a:effectLst/>
                <a:latin typeface="+mn-lt"/>
                <a:ea typeface="+mn-ea"/>
                <a:cs typeface="+mn-cs"/>
              </a:rPr>
              <a:t>This</a:t>
            </a:r>
            <a:r>
              <a:rPr lang="en-US" altLang="zh-CN" sz="1200" kern="1200" baseline="0" dirty="0" smtClean="0">
                <a:solidFill>
                  <a:schemeClr val="tx1"/>
                </a:solidFill>
                <a:effectLst/>
                <a:latin typeface="+mn-lt"/>
                <a:ea typeface="+mn-ea"/>
                <a:cs typeface="+mn-cs"/>
              </a:rPr>
              <a:t> feature is different from hold feature, for example, you receive a call, and you need to check something in another office, then you can press call park DSS key, and go to another office, after you check, you press retrieve code and continue to talk with him. If you hold the call, after you check the information, you still need to back to </a:t>
            </a:r>
            <a:r>
              <a:rPr lang="en-US" altLang="zh-CN" sz="1200" kern="1200" baseline="0" dirty="0" err="1" smtClean="0">
                <a:solidFill>
                  <a:schemeClr val="tx1"/>
                </a:solidFill>
                <a:effectLst/>
                <a:latin typeface="+mn-lt"/>
                <a:ea typeface="+mn-ea"/>
                <a:cs typeface="+mn-cs"/>
              </a:rPr>
              <a:t>unhold</a:t>
            </a:r>
            <a:r>
              <a:rPr lang="en-US" altLang="zh-CN" sz="1200" kern="1200" baseline="0" dirty="0" smtClean="0">
                <a:solidFill>
                  <a:schemeClr val="tx1"/>
                </a:solidFill>
                <a:effectLst/>
                <a:latin typeface="+mn-lt"/>
                <a:ea typeface="+mn-ea"/>
                <a:cs typeface="+mn-cs"/>
              </a:rPr>
              <a:t> the call.</a:t>
            </a:r>
            <a:endParaRPr lang="zh-CN"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0AC2186B-3760-4C95-8BBF-B4E1B33824F0}" type="datetime1">
              <a:rPr lang="zh-CN" altLang="en-US" smtClean="0"/>
              <a:t>2012/11/23</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697FED9D-2B1C-4C7D-8258-53708B199F59}" type="slidenum">
              <a:rPr lang="zh-CN" altLang="en-US" smtClean="0"/>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8CADB162-4CEC-4B8A-9FA2-E0DCB4A307E3}" type="datetime1">
              <a:rPr lang="zh-CN" altLang="en-US" smtClean="0"/>
              <a:t>2012/11/23</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CE5F599C-13AF-4A74-9F80-701BACA7FABB}" type="slidenum">
              <a:rPr lang="zh-CN" altLang="en-US" smtClean="0"/>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DE982156-555A-4ACA-AD68-475105EF5833}" type="datetime1">
              <a:rPr lang="zh-CN" altLang="en-US" smtClean="0"/>
              <a:t>2012/11/23</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24F66339-96B6-4DB8-BA25-66F1E3924FD7}" type="slidenum">
              <a:rPr lang="zh-CN" altLang="en-US" smtClean="0"/>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F8D6886-7D57-44F2-B61F-A1B6FF452713}" type="datetime1">
              <a:rPr lang="zh-CN" altLang="en-US" smtClean="0"/>
              <a:t>2012/11/23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975773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03DB14-3CA3-45B4-94E3-1FB35ED21FE3}" type="datetime1">
              <a:rPr lang="zh-CN" altLang="en-US" smtClean="0"/>
              <a:t>2012/11/23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6037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3E09704-D8EB-4174-86B6-F5A77D70A3E0}" type="datetime1">
              <a:rPr lang="zh-CN" altLang="en-US" smtClean="0"/>
              <a:t>2012/11/23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746846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DDFFFE3-07A3-4FA7-ACD1-10FC5A4901F1}" type="datetime1">
              <a:rPr lang="zh-CN" altLang="en-US" smtClean="0"/>
              <a:t>2012/11/23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3277072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95AFACB-FD1B-4717-B9CE-BD9DA3F79780}" type="datetime1">
              <a:rPr lang="zh-CN" altLang="en-US" smtClean="0"/>
              <a:t>2012/11/23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3718430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6EE5DA6-DB87-4BA6-B911-04BBB20D0962}" type="datetime1">
              <a:rPr lang="zh-CN" altLang="en-US" smtClean="0"/>
              <a:t>2012/11/23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3609672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C5E99A-76FF-43C9-AD1B-CAF6C6F6D63B}" type="datetime1">
              <a:rPr lang="zh-CN" altLang="en-US" smtClean="0"/>
              <a:t>2012/11/23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495095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A95EE00-FB59-4730-8867-0589D337C419}" type="datetime1">
              <a:rPr lang="zh-CN" altLang="en-US" smtClean="0"/>
              <a:t>2012/11/23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136138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C25A3F3C-067E-495E-88F9-7B85C53DB00F}" type="datetime1">
              <a:rPr lang="zh-CN" altLang="en-US" smtClean="0"/>
              <a:t>2012/11/23</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FBA9683-CC7E-4507-9A46-165B672B5D49}" type="datetime1">
              <a:rPr lang="zh-CN" altLang="en-US" smtClean="0"/>
              <a:t>2012/11/23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96770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2030B18-FAE5-4A53-9204-3BE09F98D914}" type="datetime1">
              <a:rPr lang="zh-CN" altLang="en-US" smtClean="0"/>
              <a:t>2012/11/23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745033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2FC9DF-E821-4148-9281-0C48E2483489}" type="datetime1">
              <a:rPr lang="zh-CN" altLang="en-US" smtClean="0"/>
              <a:t>2012/11/23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380007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525AA5E-A072-4572-BEF9-BDE006A7037C}" type="datetime1">
              <a:rPr lang="zh-CN" altLang="en-US" smtClean="0"/>
              <a:t>2012/11/23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1640830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9FBAB5-FEDA-4418-8623-5C0093A5EE45}" type="datetime1">
              <a:rPr lang="zh-CN" altLang="en-US" smtClean="0"/>
              <a:t>2012/11/23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3453123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10CA898-0DC9-47A5-A706-809E1E7FC3F8}" type="datetime1">
              <a:rPr lang="zh-CN" altLang="en-US" smtClean="0"/>
              <a:t>2012/11/23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3307055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58A9B50-507E-4D20-823F-802826B9D11A}" type="datetime1">
              <a:rPr lang="zh-CN" altLang="en-US" smtClean="0"/>
              <a:t>2012/11/23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2234934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0851DE1-4941-4EC9-9E1F-800BABD97AA6}" type="datetime1">
              <a:rPr lang="zh-CN" altLang="en-US" smtClean="0"/>
              <a:t>2012/11/23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4024177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D52E67A-3987-4E99-A403-7E80104E87BC}" type="datetime1">
              <a:rPr lang="zh-CN" altLang="en-US" smtClean="0"/>
              <a:t>2012/11/23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2671362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9A77B6-3CC9-4411-90BA-E1194C0EE5E7}" type="datetime1">
              <a:rPr lang="zh-CN" altLang="en-US" smtClean="0"/>
              <a:t>2012/11/23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217313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37C1289D-D6DD-43ED-A5DF-8C2C750AAA16}" type="datetime1">
              <a:rPr lang="zh-CN" altLang="en-US" smtClean="0"/>
              <a:t>2012/11/23</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09388CC7-CA06-4F5C-8C5A-17635BDC344A}" type="slidenum">
              <a:rPr lang="zh-CN" altLang="en-US" smtClean="0"/>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0FA8DA8-AF66-429E-842F-7E7FB6CB2893}" type="datetime1">
              <a:rPr lang="zh-CN" altLang="en-US" smtClean="0"/>
              <a:t>2012/11/23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3889722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600DA8E-1822-4192-9E26-325A0C76AFC0}" type="datetime1">
              <a:rPr lang="zh-CN" altLang="en-US" smtClean="0"/>
              <a:t>2012/11/23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10389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4DA4A4-815E-48A5-857E-9A0A17AFBAB9}" type="datetime1">
              <a:rPr lang="zh-CN" altLang="en-US" smtClean="0"/>
              <a:t>2012/11/23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1151128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2E6599-16D9-4E4B-BA2D-83FB3EBC9FB0}" type="datetime1">
              <a:rPr lang="zh-CN" altLang="en-US" smtClean="0"/>
              <a:t>2012/11/23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238785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3CAC402A-BB35-4C8E-BF0F-1A5069BD80DA}" type="datetime1">
              <a:rPr lang="zh-CN" altLang="en-US" smtClean="0"/>
              <a:t>2012/11/23</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5D1802C0-5951-4E62-AE81-1A300FEE3294}" type="slidenum">
              <a:rPr lang="zh-CN" altLang="en-US" smtClean="0"/>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D05FAC79-44FA-4AD7-96A4-26BD496B62CE}" type="datetime1">
              <a:rPr lang="zh-CN" altLang="en-US" smtClean="0"/>
              <a:t>2012/11/23</a:t>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564DB3C6-7E0F-456C-B470-AB1A8CF67CAC}" type="slidenum">
              <a:rPr lang="zh-CN" altLang="en-US" smtClean="0"/>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EA609973-B1CA-4233-BB31-5F2A30B27F47}" type="datetime1">
              <a:rPr lang="zh-CN" altLang="en-US" smtClean="0"/>
              <a:t>2012/11/23</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F0A7492C-5981-42D0-B7AC-AA5E3521B7AD}" type="slidenum">
              <a:rPr lang="zh-CN" altLang="en-US" smtClean="0"/>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7987BF62-C42D-4625-85AE-3EFBDB202768}" type="datetime1">
              <a:rPr lang="zh-CN" altLang="en-US" smtClean="0"/>
              <a:t>2012/11/23</a:t>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C969294E-F92E-41FB-8141-E67457EBD0D9}" type="datetime1">
              <a:rPr lang="zh-CN" altLang="en-US" smtClean="0"/>
              <a:t>2012/11/23</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F357044B-8113-4537-A75C-F68D24F344EE}" type="slidenum">
              <a:rPr lang="zh-CN" altLang="en-US" smtClean="0"/>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653EB63E-C468-4FAA-8E0E-072264136866}" type="datetime1">
              <a:rPr lang="zh-CN" altLang="en-US" smtClean="0"/>
              <a:t>2012/11/23</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A9CF808A-80A5-4481-9F18-8B5D8319BE57}" type="slidenum">
              <a:rPr lang="zh-CN" altLang="en-US" smtClean="0"/>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CE41F4-1E54-40F0-9973-16A8FF5DBEF0}" type="datetime1">
              <a:rPr lang="zh-CN" altLang="en-US" smtClean="0"/>
              <a:t>2012/11/23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7010400" y="8993"/>
            <a:ext cx="2133600" cy="365125"/>
          </a:xfrm>
          <a:prstGeom prst="rect">
            <a:avLst/>
          </a:prstGeom>
        </p:spPr>
        <p:txBody>
          <a:bodyPr vert="horz" lIns="91440" tIns="45720" rIns="91440" bIns="45720" rtlCol="0" anchor="ctr"/>
          <a:lstStyle>
            <a:lvl1pPr algn="r">
              <a:defRPr sz="1800">
                <a:solidFill>
                  <a:srgbClr val="FF0000"/>
                </a:solidFill>
              </a:defRPr>
            </a:lvl1pPr>
          </a:lstStyle>
          <a:p>
            <a:pPr>
              <a:defRPr/>
            </a:pPr>
            <a:fld id="{A3B68DF2-A387-461D-A4BA-9646E5DFDE4C}"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FFD4A-C0F0-4805-9B29-DDEF040932BD}" type="datetime1">
              <a:rPr lang="zh-CN" altLang="en-US" smtClean="0"/>
              <a:t>2012/11/23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42626804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956FD-503A-4A32-A47F-C39AC359363F}" type="datetime1">
              <a:rPr lang="zh-CN" altLang="en-US" smtClean="0"/>
              <a:t>2012/11/23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1964269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ftp://yealinkftp:yealinkftp@ftp.yealink.com/Training/AdvancedFeature/LDA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ftp://yealinkftp:yealinkftp@ftp.yealink.com/Training/AdvancedFeature/"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hyperlink" Target="http://10.2.4.234/cgi-bin/ConfigManApp.com?key=OK"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10.2.4.224/cgi-bin/cgiServer.exx?number=765432&amp;outgoing_uri=123123123@10.2.1.199"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10.2.4.114:8080/T2X/WebItemsLevel.cf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hyperlink" Target="ftp://yealinkftp:yealinkftp@ftp.yealink.com/Training/AdvancedFeature/TR069/"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70266" y="2158245"/>
            <a:ext cx="5365830" cy="1323439"/>
          </a:xfrm>
          <a:prstGeom prst="rect">
            <a:avLst/>
          </a:prstGeom>
        </p:spPr>
        <p:txBody>
          <a:bodyPr wrap="square">
            <a:spAutoFit/>
          </a:bodyPr>
          <a:lstStyle/>
          <a:p>
            <a:pPr algn="ctr"/>
            <a:r>
              <a:rPr lang="en-US" altLang="zh-CN" sz="4000" b="1" dirty="0" smtClean="0">
                <a:solidFill>
                  <a:schemeClr val="bg1"/>
                </a:solidFill>
                <a:latin typeface="Tahoma" pitchFamily="34" charset="0"/>
                <a:cs typeface="Tahoma" pitchFamily="34" charset="0"/>
              </a:rPr>
              <a:t>Yealink Phone Features</a:t>
            </a:r>
          </a:p>
        </p:txBody>
      </p:sp>
      <p:sp>
        <p:nvSpPr>
          <p:cNvPr id="2" name="灯片编号占位符 1"/>
          <p:cNvSpPr>
            <a:spLocks noGrp="1"/>
          </p:cNvSpPr>
          <p:nvPr>
            <p:ph type="sldNum" sz="quarter" idx="12"/>
          </p:nvPr>
        </p:nvSpPr>
        <p:spPr/>
        <p:txBody>
          <a:bodyPr/>
          <a:lstStyle/>
          <a:p>
            <a:pPr>
              <a:defRPr/>
            </a:pPr>
            <a:fld id="{4B1F1D32-E798-4FFB-8D0D-5F8E53C0BDA9}" type="slidenum">
              <a:rPr lang="zh-CN" altLang="en-US" smtClean="0"/>
              <a:pPr>
                <a:defRPr/>
              </a:pPr>
              <a:t>1</a:t>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rPr>
              <a:t>Intercom</a:t>
            </a: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sym typeface="Wingdings" pitchFamily="2" charset="2"/>
              </a:rPr>
              <a:t>Intercom: </a:t>
            </a:r>
            <a:r>
              <a:rPr lang="en-US" altLang="zh-CN" dirty="0" smtClean="0">
                <a:solidFill>
                  <a:srgbClr val="FF0000"/>
                </a:solidFill>
                <a:sym typeface="Wingdings" pitchFamily="2" charset="2"/>
              </a:rPr>
              <a:t>*9</a:t>
            </a:r>
          </a:p>
          <a:p>
            <a:pPr marL="0" indent="0">
              <a:buNone/>
            </a:pPr>
            <a:endParaRPr lang="en-US" altLang="zh-CN" dirty="0">
              <a:solidFill>
                <a:srgbClr val="FF0000"/>
              </a:solidFill>
              <a:sym typeface="Wingdings" pitchFamily="2" charset="2"/>
            </a:endParaRPr>
          </a:p>
          <a:p>
            <a:pPr marL="0" indent="0">
              <a:buNone/>
            </a:pPr>
            <a:endParaRPr lang="en-US" altLang="zh-CN" dirty="0" smtClean="0">
              <a:solidFill>
                <a:srgbClr val="FF0000"/>
              </a:solidFill>
              <a:sym typeface="Wingdings" pitchFamily="2" charset="2"/>
            </a:endParaRPr>
          </a:p>
          <a:p>
            <a:pPr marL="0" indent="0">
              <a:buNone/>
            </a:pPr>
            <a:r>
              <a:rPr lang="en-US" altLang="zh-CN" sz="2800" dirty="0" smtClean="0">
                <a:sym typeface="Wingdings" pitchFamily="2" charset="2"/>
              </a:rPr>
              <a:t>Phone Features Intercom Settings</a:t>
            </a: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853694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07" y="3323704"/>
            <a:ext cx="728163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10</a:t>
            </a:fld>
            <a:endParaRPr lang="zh-CN" altLang="en-US"/>
          </a:p>
        </p:txBody>
      </p:sp>
    </p:spTree>
    <p:extLst>
      <p:ext uri="{BB962C8B-B14F-4D97-AF65-F5344CB8AC3E}">
        <p14:creationId xmlns:p14="http://schemas.microsoft.com/office/powerpoint/2010/main" val="2021246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Tahoma" pitchFamily="34" charset="0"/>
                <a:ea typeface="黑体" pitchFamily="2" charset="-122"/>
                <a:cs typeface="Tahoma" pitchFamily="34" charset="0"/>
              </a:rPr>
              <a:t>Call Completion</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856984" cy="5760640"/>
          </a:xfrm>
        </p:spPr>
        <p:txBody>
          <a:bodyPr>
            <a:normAutofit/>
          </a:bodyPr>
          <a:lstStyle/>
          <a:p>
            <a:pPr marL="0" indent="0">
              <a:buNone/>
            </a:pPr>
            <a:r>
              <a:rPr lang="en-US" altLang="zh-CN" sz="2800" dirty="0" smtClean="0">
                <a:solidFill>
                  <a:srgbClr val="00B050"/>
                </a:solidFill>
              </a:rPr>
              <a:t>When </a:t>
            </a:r>
            <a:r>
              <a:rPr lang="en-US" altLang="zh-CN" sz="2800" dirty="0">
                <a:solidFill>
                  <a:srgbClr val="00B050"/>
                </a:solidFill>
              </a:rPr>
              <a:t>a call fails, the call completion feature allows notifying the caller when the </a:t>
            </a:r>
            <a:r>
              <a:rPr lang="en-US" altLang="zh-CN" sz="2800" dirty="0" err="1">
                <a:solidFill>
                  <a:srgbClr val="00B050"/>
                </a:solidFill>
              </a:rPr>
              <a:t>callee</a:t>
            </a:r>
            <a:r>
              <a:rPr lang="en-US" altLang="zh-CN" sz="2800" dirty="0">
                <a:solidFill>
                  <a:srgbClr val="00B050"/>
                </a:solidFill>
              </a:rPr>
              <a:t> becomes available to receive a </a:t>
            </a:r>
            <a:r>
              <a:rPr lang="en-US" altLang="zh-CN" sz="2800" dirty="0" smtClean="0">
                <a:solidFill>
                  <a:srgbClr val="00B050"/>
                </a:solidFill>
              </a:rPr>
              <a:t>call</a:t>
            </a:r>
            <a:r>
              <a:rPr lang="en-US" altLang="zh-CN" sz="2800" dirty="0" smtClean="0">
                <a:solidFill>
                  <a:srgbClr val="00B050"/>
                </a:solidFill>
                <a:sym typeface="Wingdings" pitchFamily="2" charset="2"/>
              </a:rPr>
              <a:t> </a:t>
            </a:r>
            <a:r>
              <a:rPr lang="en-US" altLang="zh-CN" sz="2800" dirty="0" smtClean="0">
                <a:solidFill>
                  <a:srgbClr val="FF0000"/>
                </a:solidFill>
                <a:sym typeface="Wingdings" pitchFamily="2" charset="2"/>
              </a:rPr>
              <a:t>Need </a:t>
            </a:r>
            <a:r>
              <a:rPr lang="en-US" altLang="zh-CN" sz="2800" dirty="0">
                <a:solidFill>
                  <a:srgbClr val="FF0000"/>
                </a:solidFill>
                <a:sym typeface="Wingdings" pitchFamily="2" charset="2"/>
              </a:rPr>
              <a:t>server </a:t>
            </a:r>
            <a:r>
              <a:rPr lang="en-US" altLang="zh-CN" sz="2800" dirty="0" smtClean="0">
                <a:solidFill>
                  <a:srgbClr val="FF0000"/>
                </a:solidFill>
                <a:sym typeface="Wingdings" pitchFamily="2" charset="2"/>
              </a:rPr>
              <a:t>support</a:t>
            </a:r>
            <a:endParaRPr lang="en-US" altLang="zh-CN" sz="2800" dirty="0" smtClean="0">
              <a:solidFill>
                <a:srgbClr val="00B050"/>
              </a:solidFill>
              <a:sym typeface="Wingdings" pitchFamily="2" charset="2"/>
            </a:endParaRPr>
          </a:p>
          <a:p>
            <a:pPr lvl="0"/>
            <a:r>
              <a:rPr lang="en-US" altLang="zh-CN" sz="2800" dirty="0" smtClean="0"/>
              <a:t>Not answer</a:t>
            </a:r>
          </a:p>
          <a:p>
            <a:pPr lvl="0"/>
            <a:r>
              <a:rPr lang="en-US" altLang="zh-CN" sz="2800" dirty="0" smtClean="0"/>
              <a:t>Busy</a:t>
            </a:r>
          </a:p>
          <a:p>
            <a:pPr lvl="0"/>
            <a:r>
              <a:rPr lang="en-US" altLang="zh-CN" sz="2800" dirty="0" smtClean="0"/>
              <a:t>Reject the call</a:t>
            </a:r>
          </a:p>
          <a:p>
            <a:pPr lvl="0"/>
            <a:endParaRPr lang="en-US" altLang="zh-CN" sz="2800" dirty="0" smtClean="0">
              <a:sym typeface="Wingdings" pitchFamily="2" charset="2"/>
            </a:endParaRPr>
          </a:p>
          <a:p>
            <a:pPr marL="0" indent="0">
              <a:buNone/>
            </a:pPr>
            <a:r>
              <a:rPr lang="en-US" altLang="zh-CN" sz="2800" dirty="0" smtClean="0">
                <a:sym typeface="Wingdings" pitchFamily="2" charset="2"/>
              </a:rPr>
              <a:t>Phone Features General Information</a:t>
            </a:r>
          </a:p>
          <a:p>
            <a:pPr marL="0" indent="0">
              <a:buNone/>
            </a:pPr>
            <a:endParaRPr lang="en-US" altLang="zh-CN" dirty="0" smtClean="0">
              <a:sym typeface="Wingdings" pitchFamily="2" charset="2"/>
            </a:endParaRPr>
          </a:p>
          <a:p>
            <a:pPr marL="0" indent="0">
              <a:buNone/>
            </a:pPr>
            <a:r>
              <a:rPr lang="en-US" altLang="zh-CN" b="1" dirty="0">
                <a:solidFill>
                  <a:srgbClr val="00B050"/>
                </a:solidFill>
                <a:sym typeface="Wingdings" pitchFamily="2" charset="2"/>
              </a:rPr>
              <a:t> </a:t>
            </a:r>
            <a:r>
              <a:rPr lang="en-US" altLang="zh-CN" sz="2600" dirty="0" smtClean="0">
                <a:solidFill>
                  <a:srgbClr val="00B050"/>
                </a:solidFill>
                <a:sym typeface="Wingdings" pitchFamily="2" charset="2"/>
              </a:rPr>
              <a:t>Wait </a:t>
            </a:r>
            <a:r>
              <a:rPr lang="en-US" altLang="zh-CN" sz="2600" dirty="0">
                <a:solidFill>
                  <a:srgbClr val="00B050"/>
                </a:solidFill>
                <a:sym typeface="Wingdings" pitchFamily="2" charset="2"/>
              </a:rPr>
              <a:t>for 100?   </a:t>
            </a:r>
            <a:r>
              <a:rPr lang="en-US" altLang="zh-CN" sz="2600" dirty="0" smtClean="0">
                <a:solidFill>
                  <a:srgbClr val="00B050"/>
                </a:solidFill>
                <a:sym typeface="Wingdings" pitchFamily="2" charset="2"/>
              </a:rPr>
              <a:t>Ok/Cancel</a:t>
            </a:r>
          </a:p>
          <a:p>
            <a:pPr marL="0" indent="0">
              <a:buNone/>
            </a:pPr>
            <a:r>
              <a:rPr lang="en-US" altLang="zh-CN" sz="2600" dirty="0" smtClean="0">
                <a:solidFill>
                  <a:srgbClr val="00B050"/>
                </a:solidFill>
                <a:sym typeface="Wingdings" pitchFamily="2" charset="2"/>
              </a:rPr>
              <a:t> Dial 100? Ok/Cancel</a:t>
            </a: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ym typeface="Wingdings" pitchFamily="2" charset="2"/>
            </a:endParaRPr>
          </a:p>
          <a:p>
            <a:pPr marL="0" indent="0">
              <a:buNone/>
            </a:pPr>
            <a:endParaRPr lang="en-US" altLang="zh-CN"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61" y="4765800"/>
            <a:ext cx="7560841" cy="616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11</a:t>
            </a:fld>
            <a:endParaRPr lang="zh-CN" altLang="en-US"/>
          </a:p>
        </p:txBody>
      </p:sp>
    </p:spTree>
    <p:extLst>
      <p:ext uri="{BB962C8B-B14F-4D97-AF65-F5344CB8AC3E}">
        <p14:creationId xmlns:p14="http://schemas.microsoft.com/office/powerpoint/2010/main" val="561278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Tahoma" pitchFamily="34" charset="0"/>
                <a:ea typeface="黑体" pitchFamily="2" charset="-122"/>
                <a:cs typeface="Tahoma" pitchFamily="34" charset="0"/>
              </a:rPr>
              <a:t>Music on Hold</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fontScale="77500" lnSpcReduction="20000"/>
          </a:bodyPr>
          <a:lstStyle/>
          <a:p>
            <a:pPr marL="0" indent="0">
              <a:buNone/>
            </a:pPr>
            <a:r>
              <a:rPr lang="en-US" altLang="zh-CN" sz="3600" dirty="0">
                <a:solidFill>
                  <a:srgbClr val="00B050"/>
                </a:solidFill>
              </a:rPr>
              <a:t>Music on hold (</a:t>
            </a:r>
            <a:r>
              <a:rPr lang="en-US" altLang="zh-CN" sz="3600" dirty="0" err="1">
                <a:solidFill>
                  <a:srgbClr val="00B050"/>
                </a:solidFill>
              </a:rPr>
              <a:t>MoH</a:t>
            </a:r>
            <a:r>
              <a:rPr lang="en-US" altLang="zh-CN" sz="3600" dirty="0">
                <a:solidFill>
                  <a:srgbClr val="00B050"/>
                </a:solidFill>
              </a:rPr>
              <a:t>) is the business practice of playing recorded music to fill the silence that would be heard by the party who has been placed on </a:t>
            </a:r>
            <a:r>
              <a:rPr lang="en-US" altLang="zh-CN" sz="3600" dirty="0" smtClean="0">
                <a:solidFill>
                  <a:srgbClr val="00B050"/>
                </a:solidFill>
              </a:rPr>
              <a:t>hold.</a:t>
            </a:r>
          </a:p>
          <a:p>
            <a:pPr marL="0" indent="0">
              <a:buNone/>
            </a:pPr>
            <a:endParaRPr lang="en-US" altLang="zh-CN" sz="2800" dirty="0">
              <a:solidFill>
                <a:srgbClr val="00B050"/>
              </a:solidFill>
              <a:sym typeface="Wingdings" pitchFamily="2" charset="2"/>
            </a:endParaRPr>
          </a:p>
          <a:p>
            <a:pPr marL="0" indent="0">
              <a:buNone/>
            </a:pPr>
            <a:r>
              <a:rPr lang="en-US" altLang="zh-CN" sz="2800" dirty="0" smtClean="0">
                <a:sym typeface="Wingdings" pitchFamily="2" charset="2"/>
              </a:rPr>
              <a:t>Account Advanced Music on Hold Server</a:t>
            </a:r>
          </a:p>
          <a:p>
            <a:pPr marL="0" indent="0">
              <a:buNone/>
            </a:pPr>
            <a:endParaRPr lang="en-US" altLang="zh-CN" sz="2800" dirty="0" smtClean="0">
              <a:sym typeface="Wingdings" pitchFamily="2" charset="2"/>
            </a:endParaRPr>
          </a:p>
          <a:p>
            <a:pPr marL="0" indent="0">
              <a:buNone/>
            </a:pPr>
            <a:endParaRPr lang="en-US" altLang="zh-CN" sz="2800" dirty="0" smtClean="0">
              <a:sym typeface="Wingdings" pitchFamily="2" charset="2"/>
            </a:endParaRPr>
          </a:p>
          <a:p>
            <a:pPr marL="0" indent="0">
              <a:buNone/>
            </a:pPr>
            <a:endParaRPr lang="en-US" altLang="zh-CN" sz="2800" dirty="0" smtClean="0">
              <a:sym typeface="Wingdings" pitchFamily="2" charset="2"/>
            </a:endParaRPr>
          </a:p>
          <a:p>
            <a:pPr marL="0" indent="0">
              <a:buNone/>
            </a:pPr>
            <a:r>
              <a:rPr lang="en-US" altLang="zh-CN" sz="2800" dirty="0" smtClean="0">
                <a:sym typeface="Wingdings" pitchFamily="2" charset="2"/>
              </a:rPr>
              <a:t>Format:</a:t>
            </a:r>
          </a:p>
          <a:p>
            <a:r>
              <a:rPr lang="en-US" altLang="zh-CN" sz="2900" dirty="0">
                <a:solidFill>
                  <a:srgbClr val="00B050"/>
                </a:solidFill>
              </a:rPr>
              <a:t>&lt;10.1.3.165&gt;</a:t>
            </a:r>
          </a:p>
          <a:p>
            <a:r>
              <a:rPr lang="en-US" altLang="zh-CN" sz="2900" dirty="0">
                <a:solidFill>
                  <a:srgbClr val="00B050"/>
                </a:solidFill>
              </a:rPr>
              <a:t>10.1.3.165</a:t>
            </a:r>
          </a:p>
          <a:p>
            <a:r>
              <a:rPr lang="en-US" altLang="zh-CN" sz="2900" dirty="0">
                <a:solidFill>
                  <a:srgbClr val="00B050"/>
                </a:solidFill>
              </a:rPr>
              <a:t>&lt;</a:t>
            </a:r>
            <a:r>
              <a:rPr lang="en-US" altLang="zh-CN" sz="2900" dirty="0" err="1">
                <a:solidFill>
                  <a:srgbClr val="00B050"/>
                </a:solidFill>
              </a:rPr>
              <a:t>sip:moh@ucap.com</a:t>
            </a:r>
            <a:r>
              <a:rPr lang="en-US" altLang="zh-CN" sz="2900" dirty="0">
                <a:solidFill>
                  <a:srgbClr val="00B050"/>
                </a:solidFill>
              </a:rPr>
              <a:t>&gt;</a:t>
            </a:r>
            <a:endParaRPr lang="en-US" altLang="zh-CN" sz="2900" dirty="0">
              <a:solidFill>
                <a:srgbClr val="00B050"/>
              </a:solidFill>
              <a:sym typeface="Wingdings" pitchFamily="2" charset="2"/>
            </a:endParaRPr>
          </a:p>
          <a:p>
            <a:r>
              <a:rPr lang="en-US" altLang="zh-CN" sz="2900" dirty="0" err="1">
                <a:solidFill>
                  <a:srgbClr val="00B050"/>
                </a:solidFill>
              </a:rPr>
              <a:t>sip:moh@ucap.com</a:t>
            </a:r>
            <a:endParaRPr lang="en-US" altLang="zh-CN" sz="2900" dirty="0">
              <a:solidFill>
                <a:srgbClr val="00B050"/>
              </a:solidFill>
              <a:sym typeface="Wingdings" pitchFamily="2" charset="2"/>
            </a:endParaRPr>
          </a:p>
          <a:p>
            <a:r>
              <a:rPr lang="en-US" altLang="zh-CN" sz="2900" dirty="0">
                <a:solidFill>
                  <a:srgbClr val="00B050"/>
                </a:solidFill>
              </a:rPr>
              <a:t>&lt;yealink.com&gt;</a:t>
            </a:r>
          </a:p>
          <a:p>
            <a:r>
              <a:rPr lang="en-US" altLang="zh-CN" sz="2900" dirty="0">
                <a:solidFill>
                  <a:srgbClr val="00B050"/>
                </a:solidFill>
              </a:rPr>
              <a:t>yealink.com</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73543"/>
            <a:ext cx="7627374" cy="57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12</a:t>
            </a:fld>
            <a:endParaRPr lang="zh-CN" altLang="en-US"/>
          </a:p>
        </p:txBody>
      </p:sp>
    </p:spTree>
    <p:extLst>
      <p:ext uri="{BB962C8B-B14F-4D97-AF65-F5344CB8AC3E}">
        <p14:creationId xmlns:p14="http://schemas.microsoft.com/office/powerpoint/2010/main" val="4284994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2142536" y="787082"/>
            <a:ext cx="5040560" cy="1015663"/>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Tahoma" pitchFamily="34" charset="0"/>
                <a:cs typeface="Tahoma" pitchFamily="34" charset="0"/>
              </a:rPr>
              <a:t>Advanced Features</a:t>
            </a:r>
            <a:endParaRPr lang="en-US" altLang="zh-CN" sz="4000" b="1" dirty="0">
              <a:solidFill>
                <a:srgbClr val="00B050"/>
              </a:solidFill>
              <a:latin typeface="Tahoma" pitchFamily="34" charset="0"/>
              <a:ea typeface="Tahoma" pitchFamily="34" charset="0"/>
              <a:cs typeface="Tahoma" pitchFamily="34" charset="0"/>
            </a:endParaRPr>
          </a:p>
        </p:txBody>
      </p:sp>
      <p:pic>
        <p:nvPicPr>
          <p:cNvPr id="1026" name="Picture 2" descr="C:\Users\yl0055\Desktop\桌面\PPT常用图标\3D小人\2531170_080029483958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556" y="1634682"/>
            <a:ext cx="4680520" cy="4680521"/>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13</a:t>
            </a:fld>
            <a:endParaRPr lang="zh-CN" altLang="en-US"/>
          </a:p>
        </p:txBody>
      </p:sp>
    </p:spTree>
    <p:extLst>
      <p:ext uri="{BB962C8B-B14F-4D97-AF65-F5344CB8AC3E}">
        <p14:creationId xmlns:p14="http://schemas.microsoft.com/office/powerpoint/2010/main" val="3411540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4968552"/>
          </a:xfrm>
        </p:spPr>
        <p:txBody>
          <a:bodyPr>
            <a:normAutofit/>
          </a:bodyPr>
          <a:lstStyle/>
          <a:p>
            <a:r>
              <a:rPr lang="en-US" altLang="zh-CN" sz="2400" b="1" dirty="0">
                <a:solidFill>
                  <a:srgbClr val="00B050"/>
                </a:solidFill>
                <a:latin typeface="Tahoma" pitchFamily="34" charset="0"/>
                <a:ea typeface="Tahoma" pitchFamily="34" charset="0"/>
                <a:cs typeface="Tahoma" pitchFamily="34" charset="0"/>
              </a:rPr>
              <a:t>Remote Phonebook</a:t>
            </a:r>
          </a:p>
          <a:p>
            <a:r>
              <a:rPr lang="en-US" altLang="zh-CN" sz="2400" b="1" dirty="0" smtClean="0">
                <a:solidFill>
                  <a:srgbClr val="00B050"/>
                </a:solidFill>
                <a:latin typeface="Tahoma" pitchFamily="34" charset="0"/>
                <a:ea typeface="Tahoma" pitchFamily="34" charset="0"/>
                <a:cs typeface="Tahoma" pitchFamily="34" charset="0"/>
              </a:rPr>
              <a:t>LDAP</a:t>
            </a:r>
          </a:p>
          <a:p>
            <a:r>
              <a:rPr lang="en-US" altLang="zh-CN" sz="2400" b="1" dirty="0" smtClean="0">
                <a:solidFill>
                  <a:srgbClr val="00B050"/>
                </a:solidFill>
                <a:latin typeface="Tahoma" pitchFamily="34" charset="0"/>
                <a:ea typeface="Tahoma" pitchFamily="34" charset="0"/>
                <a:cs typeface="Tahoma" pitchFamily="34" charset="0"/>
              </a:rPr>
              <a:t>XML Browser/Push XML</a:t>
            </a:r>
            <a:endParaRPr lang="en-US" altLang="zh-CN" sz="2400" b="1" dirty="0">
              <a:solidFill>
                <a:srgbClr val="00B050"/>
              </a:solidFill>
              <a:latin typeface="Tahoma" pitchFamily="34" charset="0"/>
              <a:ea typeface="Tahoma" pitchFamily="34" charset="0"/>
              <a:cs typeface="Tahoma" pitchFamily="34" charset="0"/>
            </a:endParaRPr>
          </a:p>
          <a:p>
            <a:r>
              <a:rPr lang="en-US" altLang="zh-CN" sz="2400" b="1" dirty="0" smtClean="0">
                <a:solidFill>
                  <a:srgbClr val="00B050"/>
                </a:solidFill>
                <a:latin typeface="Tahoma" pitchFamily="34" charset="0"/>
                <a:ea typeface="Tahoma" pitchFamily="34" charset="0"/>
                <a:cs typeface="Tahoma" pitchFamily="34" charset="0"/>
              </a:rPr>
              <a:t>Action URI/URL</a:t>
            </a:r>
          </a:p>
          <a:p>
            <a:r>
              <a:rPr lang="en-US" altLang="zh-CN" sz="2400" b="1" dirty="0">
                <a:solidFill>
                  <a:srgbClr val="00B050"/>
                </a:solidFill>
                <a:latin typeface="Tahoma" pitchFamily="34" charset="0"/>
                <a:ea typeface="Tahoma" pitchFamily="34" charset="0"/>
                <a:cs typeface="Tahoma" pitchFamily="34" charset="0"/>
              </a:rPr>
              <a:t>Hot </a:t>
            </a:r>
            <a:r>
              <a:rPr lang="en-US" altLang="zh-CN" sz="2400" b="1" dirty="0" err="1" smtClean="0">
                <a:solidFill>
                  <a:srgbClr val="00B050"/>
                </a:solidFill>
                <a:latin typeface="Tahoma" pitchFamily="34" charset="0"/>
                <a:ea typeface="Tahoma" pitchFamily="34" charset="0"/>
                <a:cs typeface="Tahoma" pitchFamily="34" charset="0"/>
              </a:rPr>
              <a:t>Desking</a:t>
            </a:r>
            <a:endParaRPr lang="en-US" altLang="zh-CN" sz="2400" b="1" dirty="0" smtClean="0">
              <a:solidFill>
                <a:srgbClr val="00B050"/>
              </a:solidFill>
              <a:latin typeface="Tahoma" pitchFamily="34" charset="0"/>
              <a:ea typeface="Tahoma" pitchFamily="34" charset="0"/>
              <a:cs typeface="Tahoma" pitchFamily="34" charset="0"/>
            </a:endParaRPr>
          </a:p>
          <a:p>
            <a:r>
              <a:rPr lang="en-US" altLang="zh-CN" sz="2400" b="1" dirty="0" smtClean="0">
                <a:solidFill>
                  <a:srgbClr val="00B050"/>
                </a:solidFill>
                <a:latin typeface="Tahoma" pitchFamily="34" charset="0"/>
                <a:ea typeface="Tahoma" pitchFamily="34" charset="0"/>
                <a:cs typeface="Tahoma" pitchFamily="34" charset="0"/>
              </a:rPr>
              <a:t>Dial Plan</a:t>
            </a:r>
          </a:p>
          <a:p>
            <a:r>
              <a:rPr lang="en-US" altLang="zh-CN" sz="2400" b="1" dirty="0" smtClean="0">
                <a:solidFill>
                  <a:srgbClr val="00B050"/>
                </a:solidFill>
                <a:latin typeface="Tahoma" pitchFamily="34" charset="0"/>
                <a:ea typeface="Tahoma" pitchFamily="34" charset="0"/>
                <a:cs typeface="Tahoma" pitchFamily="34" charset="0"/>
              </a:rPr>
              <a:t>Open VPN</a:t>
            </a:r>
          </a:p>
          <a:p>
            <a:r>
              <a:rPr lang="en-US" altLang="zh-CN" sz="2400" b="1" dirty="0" smtClean="0">
                <a:solidFill>
                  <a:srgbClr val="00B050"/>
                </a:solidFill>
                <a:latin typeface="Tahoma" pitchFamily="34" charset="0"/>
                <a:ea typeface="Tahoma" pitchFamily="34" charset="0"/>
                <a:cs typeface="Tahoma" pitchFamily="34" charset="0"/>
              </a:rPr>
              <a:t>User Access Level</a:t>
            </a:r>
          </a:p>
          <a:p>
            <a:r>
              <a:rPr lang="en-US" altLang="zh-CN" sz="2400" b="1" dirty="0" smtClean="0">
                <a:solidFill>
                  <a:srgbClr val="00B050"/>
                </a:solidFill>
                <a:latin typeface="Tahoma" pitchFamily="34" charset="0"/>
                <a:ea typeface="Tahoma" pitchFamily="34" charset="0"/>
                <a:cs typeface="Tahoma" pitchFamily="34" charset="0"/>
              </a:rPr>
              <a:t>TR069</a:t>
            </a:r>
          </a:p>
          <a:p>
            <a:pPr marL="0" indent="0">
              <a:buNone/>
            </a:pPr>
            <a:r>
              <a:rPr lang="en-US" altLang="zh-CN" sz="2400" b="1" dirty="0" smtClean="0">
                <a:solidFill>
                  <a:srgbClr val="00B050"/>
                </a:solidFill>
                <a:latin typeface="Tahoma" pitchFamily="34" charset="0"/>
                <a:ea typeface="Tahoma" pitchFamily="34" charset="0"/>
                <a:cs typeface="Tahoma" pitchFamily="34" charset="0"/>
              </a:rPr>
              <a:t>…</a:t>
            </a: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b="1" dirty="0" smtClean="0">
              <a:solidFill>
                <a:srgbClr val="00B050"/>
              </a:solidFill>
              <a:latin typeface="Tahoma" pitchFamily="34" charset="0"/>
              <a:ea typeface="Tahoma" pitchFamily="34" charset="0"/>
              <a:cs typeface="Tahoma" pitchFamily="34" charset="0"/>
            </a:endParaRPr>
          </a:p>
        </p:txBody>
      </p:sp>
      <p:sp>
        <p:nvSpPr>
          <p:cNvPr id="2" name="标题 1"/>
          <p:cNvSpPr>
            <a:spLocks noGrp="1"/>
          </p:cNvSpPr>
          <p:nvPr>
            <p:ph type="title"/>
          </p:nvPr>
        </p:nvSpPr>
        <p:spPr>
          <a:xfrm>
            <a:off x="125670" y="11605"/>
            <a:ext cx="4878378" cy="709510"/>
          </a:xfrm>
        </p:spPr>
        <p:txBody>
          <a:bodyPr>
            <a:normAutofit/>
          </a:bodyPr>
          <a:lstStyle/>
          <a:p>
            <a:pPr algn="l"/>
            <a:r>
              <a:rPr lang="en-US" altLang="zh-CN" sz="3000" b="1" dirty="0">
                <a:solidFill>
                  <a:schemeClr val="bg1"/>
                </a:solidFill>
                <a:latin typeface="Tahoma" pitchFamily="34" charset="0"/>
                <a:ea typeface="黑体" pitchFamily="2" charset="-122"/>
                <a:cs typeface="Tahoma" pitchFamily="34" charset="0"/>
              </a:rPr>
              <a:t>Advanced Features</a:t>
            </a:r>
            <a:endParaRPr lang="zh-CN" altLang="en-US" sz="3000" b="1" dirty="0">
              <a:solidFill>
                <a:schemeClr val="bg1"/>
              </a:solidFill>
              <a:latin typeface="Tahoma" pitchFamily="34" charset="0"/>
              <a:ea typeface="黑体" pitchFamily="2" charset="-122"/>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14</a:t>
            </a:fld>
            <a:endParaRPr lang="zh-CN" altLang="en-US"/>
          </a:p>
        </p:txBody>
      </p:sp>
    </p:spTree>
    <p:extLst>
      <p:ext uri="{BB962C8B-B14F-4D97-AF65-F5344CB8AC3E}">
        <p14:creationId xmlns:p14="http://schemas.microsoft.com/office/powerpoint/2010/main" val="505974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1259632" y="2731569"/>
            <a:ext cx="6984776" cy="1015663"/>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a:solidFill>
                  <a:srgbClr val="00B050"/>
                </a:solidFill>
                <a:latin typeface="Tahoma" pitchFamily="34" charset="0"/>
                <a:ea typeface="黑体" pitchFamily="2" charset="-122"/>
                <a:cs typeface="Tahoma" pitchFamily="34" charset="0"/>
              </a:rPr>
              <a:t>Remote(XML) Phonebook</a:t>
            </a:r>
            <a:endParaRPr lang="en-US" altLang="zh-CN" sz="4000" b="1" dirty="0">
              <a:solidFill>
                <a:srgbClr val="00B050"/>
              </a:solidFill>
              <a:latin typeface="Tahoma" pitchFamily="34" charset="0"/>
              <a:ea typeface="Tahoma" pitchFamily="34" charset="0"/>
              <a:cs typeface="Tahoma" pitchFamily="34" charset="0"/>
            </a:endParaRPr>
          </a:p>
        </p:txBody>
      </p:sp>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15</a:t>
            </a:fld>
            <a:endParaRPr lang="zh-CN" altLang="en-US"/>
          </a:p>
        </p:txBody>
      </p:sp>
    </p:spTree>
    <p:extLst>
      <p:ext uri="{BB962C8B-B14F-4D97-AF65-F5344CB8AC3E}">
        <p14:creationId xmlns:p14="http://schemas.microsoft.com/office/powerpoint/2010/main" val="4041399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Remote(XML) Phonebook</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395536" y="1268760"/>
            <a:ext cx="8136904" cy="5328592"/>
          </a:xfrm>
        </p:spPr>
        <p:txBody>
          <a:bodyPr>
            <a:normAutofit/>
          </a:bodyPr>
          <a:lstStyle/>
          <a:p>
            <a:pPr marL="0" indent="0">
              <a:buNone/>
            </a:pPr>
            <a:r>
              <a:rPr lang="en-US" altLang="zh-CN" sz="2800" dirty="0"/>
              <a:t>Remote phonebook is the IP phone book maintained centrally, which is stored on the remote server. The IP phone can establish a connection with the remote server and download the entries, and then display the entries on the phone user interface. </a:t>
            </a: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r>
              <a:rPr lang="en-US" altLang="zh-CN" sz="2800" dirty="0" smtClean="0"/>
              <a:t>User manual </a:t>
            </a:r>
            <a:r>
              <a:rPr lang="en-US" altLang="zh-CN" sz="2800" dirty="0"/>
              <a:t>download:</a:t>
            </a:r>
          </a:p>
          <a:p>
            <a:pPr marL="0" indent="0">
              <a:buNone/>
            </a:pPr>
            <a:r>
              <a:rPr lang="en-US" altLang="zh-CN" sz="2000" dirty="0">
                <a:hlinkClick r:id="rId3" invalidUrl="ftp://yealinkftp:yealinkftp@ftp.yealink.com/Training/AdvancedFeature/XML Phonebook/"/>
              </a:rPr>
              <a:t>ftp</a:t>
            </a:r>
            <a:r>
              <a:rPr lang="en-US" altLang="zh-CN" sz="2000" dirty="0">
                <a:hlinkClick r:id="rId4" invalidUrl="ftp://yealinkftp:yealinkftp@ftp.yealink.com/Training/AdvancedFeature/XML Phonebook/"/>
              </a:rPr>
              <a:t>://</a:t>
            </a:r>
            <a:r>
              <a:rPr lang="en-US" altLang="zh-CN" sz="2000" dirty="0">
                <a:hlinkClick r:id="rId5" invalidUrl="ftp://yealinkftp:yealinkftp@ftp.yealink.com/Training/AdvancedFeature/XML Phonebook/"/>
              </a:rPr>
              <a:t>yealinkftp:yealinkftp@ftp.yealink.com/Training/AdvancedFeature/XML%20Phonebook</a:t>
            </a:r>
            <a:r>
              <a:rPr lang="en-US" altLang="zh-CN" sz="2000" dirty="0" smtClean="0">
                <a:hlinkClick r:id="rId6" invalidUrl="ftp://yealinkftp:yealinkftp@ftp.yealink.com/Training/AdvancedFeature/XML Phonebook/"/>
              </a:rPr>
              <a:t>/</a:t>
            </a:r>
            <a:r>
              <a:rPr lang="en-US" altLang="zh-CN" sz="2000" dirty="0" smtClean="0"/>
              <a:t> </a:t>
            </a:r>
          </a:p>
          <a:p>
            <a:pPr marL="0" indent="0">
              <a:buNone/>
            </a:pPr>
            <a:endParaRPr lang="en-US" altLang="zh-CN" sz="2800" dirty="0"/>
          </a:p>
          <a:p>
            <a:endParaRPr lang="en-US" altLang="zh-CN"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16</a:t>
            </a:fld>
            <a:endParaRPr lang="zh-CN" altLang="en-US"/>
          </a:p>
        </p:txBody>
      </p:sp>
    </p:spTree>
    <p:extLst>
      <p:ext uri="{BB962C8B-B14F-4D97-AF65-F5344CB8AC3E}">
        <p14:creationId xmlns:p14="http://schemas.microsoft.com/office/powerpoint/2010/main" val="1367805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74" y="3861048"/>
            <a:ext cx="8147528" cy="227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Remote(XML) Phonebook</a:t>
            </a:r>
            <a:endParaRPr lang="zh-CN" altLang="en-US" sz="3000" b="1" dirty="0">
              <a:solidFill>
                <a:schemeClr val="bg1"/>
              </a:solidFill>
              <a:latin typeface="Tahoma" pitchFamily="34" charset="0"/>
              <a:ea typeface="黑体" pitchFamily="2" charset="-122"/>
              <a:cs typeface="Tahoma" pitchFamily="34" charset="0"/>
            </a:endParaRPr>
          </a:p>
        </p:txBody>
      </p:sp>
      <p:sp>
        <p:nvSpPr>
          <p:cNvPr id="7" name="内容占位符 6"/>
          <p:cNvSpPr>
            <a:spLocks noGrp="1"/>
          </p:cNvSpPr>
          <p:nvPr>
            <p:ph idx="1"/>
          </p:nvPr>
        </p:nvSpPr>
        <p:spPr>
          <a:xfrm>
            <a:off x="457200" y="980728"/>
            <a:ext cx="8229600" cy="5145435"/>
          </a:xfrm>
        </p:spPr>
        <p:txBody>
          <a:bodyPr/>
          <a:lstStyle/>
          <a:p>
            <a:r>
              <a:rPr lang="en-US" altLang="zh-CN" dirty="0">
                <a:latin typeface="Trebuchet MS" pitchFamily="34" charset="0"/>
              </a:rPr>
              <a:t>&lt;500kb </a:t>
            </a:r>
          </a:p>
          <a:p>
            <a:endParaRPr lang="zh-CN" alt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074" y="1772816"/>
            <a:ext cx="8147528" cy="165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17</a:t>
            </a:fld>
            <a:endParaRPr lang="zh-CN" altLang="en-US"/>
          </a:p>
        </p:txBody>
      </p:sp>
    </p:spTree>
    <p:extLst>
      <p:ext uri="{BB962C8B-B14F-4D97-AF65-F5344CB8AC3E}">
        <p14:creationId xmlns:p14="http://schemas.microsoft.com/office/powerpoint/2010/main" val="1559605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8"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Remote(XML) Phonebook</a:t>
            </a:r>
            <a:endParaRPr lang="zh-CN" altLang="en-US" sz="3000" b="1" dirty="0">
              <a:solidFill>
                <a:schemeClr val="bg1"/>
              </a:solidFill>
              <a:latin typeface="Tahoma" pitchFamily="34" charset="0"/>
              <a:ea typeface="黑体" pitchFamily="2" charset="-122"/>
              <a:cs typeface="Tahoma" pitchFamily="34" charset="0"/>
            </a:endParaRPr>
          </a:p>
        </p:txBody>
      </p:sp>
      <p:sp>
        <p:nvSpPr>
          <p:cNvPr id="7" name="内容占位符 6"/>
          <p:cNvSpPr>
            <a:spLocks noGrp="1"/>
          </p:cNvSpPr>
          <p:nvPr>
            <p:ph idx="1"/>
          </p:nvPr>
        </p:nvSpPr>
        <p:spPr>
          <a:xfrm>
            <a:off x="457200" y="980728"/>
            <a:ext cx="8229600" cy="5145435"/>
          </a:xfrm>
        </p:spPr>
        <p:txBody>
          <a:bodyPr/>
          <a:lstStyle/>
          <a:p>
            <a:r>
              <a:rPr lang="en-US" altLang="zh-CN" dirty="0" smtClean="0"/>
              <a:t>Phone</a:t>
            </a:r>
            <a:r>
              <a:rPr lang="en-US" altLang="zh-CN" dirty="0" smtClean="0">
                <a:sym typeface="Wingdings" pitchFamily="2" charset="2"/>
              </a:rPr>
              <a:t> Features General Information</a:t>
            </a:r>
          </a:p>
          <a:p>
            <a:endParaRPr lang="en-US" altLang="zh-CN" dirty="0">
              <a:sym typeface="Wingdings" pitchFamily="2" charset="2"/>
            </a:endParaRPr>
          </a:p>
          <a:p>
            <a:endParaRPr lang="en-US" altLang="zh-CN" dirty="0" smtClean="0">
              <a:sym typeface="Wingdings" pitchFamily="2" charset="2"/>
            </a:endParaRPr>
          </a:p>
          <a:p>
            <a:endParaRPr lang="en-US" altLang="zh-CN" dirty="0" smtClean="0"/>
          </a:p>
          <a:p>
            <a:r>
              <a:rPr lang="en-US" altLang="zh-CN" dirty="0" smtClean="0"/>
              <a:t>Can display the name of remote phonebook contacts</a:t>
            </a:r>
          </a:p>
          <a:p>
            <a:endParaRPr lang="en-US" altLang="zh-CN" dirty="0"/>
          </a:p>
          <a:p>
            <a:r>
              <a:rPr lang="en-US" altLang="zh-CN" dirty="0" smtClean="0"/>
              <a:t>Only VP530 support search </a:t>
            </a:r>
            <a:endParaRPr lang="zh-CN"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00808"/>
            <a:ext cx="7992888" cy="131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18</a:t>
            </a:fld>
            <a:endParaRPr lang="zh-CN" altLang="en-US"/>
          </a:p>
        </p:txBody>
      </p:sp>
    </p:spTree>
    <p:extLst>
      <p:ext uri="{BB962C8B-B14F-4D97-AF65-F5344CB8AC3E}">
        <p14:creationId xmlns:p14="http://schemas.microsoft.com/office/powerpoint/2010/main" val="2835615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8"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Remote(XML) Phonebook</a:t>
            </a:r>
            <a:endParaRPr lang="zh-CN" altLang="en-US" sz="3000" b="1" dirty="0">
              <a:solidFill>
                <a:schemeClr val="bg1"/>
              </a:solidFill>
              <a:latin typeface="Tahoma" pitchFamily="34" charset="0"/>
              <a:ea typeface="黑体" pitchFamily="2" charset="-122"/>
              <a:cs typeface="Tahoma" pitchFamily="34" charset="0"/>
            </a:endParaRPr>
          </a:p>
        </p:txBody>
      </p:sp>
      <p:sp>
        <p:nvSpPr>
          <p:cNvPr id="9" name="矩形 8"/>
          <p:cNvSpPr/>
          <p:nvPr/>
        </p:nvSpPr>
        <p:spPr>
          <a:xfrm>
            <a:off x="498533" y="980728"/>
            <a:ext cx="7961537" cy="5262979"/>
          </a:xfrm>
          <a:prstGeom prst="rect">
            <a:avLst/>
          </a:prstGeom>
        </p:spPr>
        <p:txBody>
          <a:bodyPr wrap="square">
            <a:spAutoFit/>
          </a:bodyPr>
          <a:lstStyle/>
          <a:p>
            <a:r>
              <a:rPr lang="en-US" altLang="zh-CN" sz="2800" b="1" dirty="0">
                <a:solidFill>
                  <a:srgbClr val="00B050"/>
                </a:solidFill>
                <a:latin typeface="Trebuchet MS" pitchFamily="34" charset="0"/>
              </a:rPr>
              <a:t>S</a:t>
            </a:r>
            <a:r>
              <a:rPr lang="en-US" altLang="zh-CN" sz="2800" b="1" dirty="0" smtClean="0">
                <a:solidFill>
                  <a:srgbClr val="00B050"/>
                </a:solidFill>
                <a:latin typeface="Trebuchet MS" pitchFamily="34" charset="0"/>
              </a:rPr>
              <a:t>ales.xml- Direct Contacts</a:t>
            </a:r>
          </a:p>
          <a:p>
            <a:endParaRPr lang="en-US" altLang="zh-CN" dirty="0">
              <a:latin typeface="Trebuchet MS" pitchFamily="34" charset="0"/>
            </a:endParaRPr>
          </a:p>
          <a:p>
            <a:r>
              <a:rPr lang="en-US" altLang="zh-CN" dirty="0" smtClean="0">
                <a:latin typeface="Trebuchet MS" pitchFamily="34" charset="0"/>
              </a:rPr>
              <a:t>&lt;</a:t>
            </a:r>
            <a:r>
              <a:rPr lang="en-US" altLang="zh-CN" dirty="0" err="1">
                <a:solidFill>
                  <a:srgbClr val="FF0000"/>
                </a:solidFill>
                <a:latin typeface="Trebuchet MS" pitchFamily="34" charset="0"/>
              </a:rPr>
              <a:t>Yealink</a:t>
            </a:r>
            <a:r>
              <a:rPr lang="en-US" altLang="zh-CN" dirty="0" err="1">
                <a:latin typeface="Trebuchet MS" pitchFamily="34" charset="0"/>
              </a:rPr>
              <a:t>IPPhoneDirectory</a:t>
            </a:r>
            <a:r>
              <a:rPr lang="en-US" altLang="zh-CN" dirty="0" smtClean="0">
                <a:latin typeface="Trebuchet MS" pitchFamily="34" charset="0"/>
              </a:rPr>
              <a:t>&gt;                                 \\Change Company Name </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DirectoryEntry</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&lt;</a:t>
            </a:r>
            <a:r>
              <a:rPr lang="en-US" altLang="zh-CN" dirty="0" smtClean="0">
                <a:latin typeface="Trebuchet MS" pitchFamily="34" charset="0"/>
              </a:rPr>
              <a:t>Name&gt;</a:t>
            </a:r>
            <a:r>
              <a:rPr lang="en-US" altLang="zh-CN" dirty="0" smtClean="0">
                <a:solidFill>
                  <a:srgbClr val="FF0000"/>
                </a:solidFill>
                <a:latin typeface="Trebuchet MS" pitchFamily="34" charset="0"/>
              </a:rPr>
              <a:t>Jack</a:t>
            </a:r>
            <a:r>
              <a:rPr lang="en-US" altLang="zh-CN" dirty="0" smtClean="0">
                <a:latin typeface="Trebuchet MS" pitchFamily="34" charset="0"/>
              </a:rPr>
              <a:t>&lt;/</a:t>
            </a:r>
            <a:r>
              <a:rPr lang="en-US" altLang="zh-CN" dirty="0">
                <a:latin typeface="Trebuchet MS" pitchFamily="34" charset="0"/>
              </a:rPr>
              <a:t>Name</a:t>
            </a:r>
            <a:r>
              <a:rPr lang="en-US" altLang="zh-CN" dirty="0" smtClean="0">
                <a:latin typeface="Trebuchet MS" pitchFamily="34" charset="0"/>
              </a:rPr>
              <a:t>&gt;                                        \\Change Name</a:t>
            </a:r>
            <a:endParaRPr lang="zh-CN" altLang="zh-CN" dirty="0">
              <a:latin typeface="Trebuchet MS" pitchFamily="34" charset="0"/>
            </a:endParaRPr>
          </a:p>
          <a:p>
            <a:r>
              <a:rPr lang="en-US" altLang="zh-CN" dirty="0">
                <a:latin typeface="Trebuchet MS" pitchFamily="34" charset="0"/>
              </a:rPr>
              <a:t>&lt;Telephone&gt;</a:t>
            </a:r>
            <a:r>
              <a:rPr lang="en-US" altLang="zh-CN" dirty="0">
                <a:solidFill>
                  <a:srgbClr val="FF0000"/>
                </a:solidFill>
                <a:latin typeface="Trebuchet MS" pitchFamily="34" charset="0"/>
              </a:rPr>
              <a:t>1110</a:t>
            </a:r>
            <a:r>
              <a:rPr lang="en-US" altLang="zh-CN" dirty="0">
                <a:latin typeface="Trebuchet MS" pitchFamily="34" charset="0"/>
              </a:rPr>
              <a:t>&lt;/Telephone</a:t>
            </a:r>
            <a:r>
              <a:rPr lang="en-US" altLang="zh-CN" dirty="0" smtClean="0">
                <a:latin typeface="Trebuchet MS" pitchFamily="34" charset="0"/>
              </a:rPr>
              <a:t>&gt;                           \\Extension number</a:t>
            </a:r>
            <a:endParaRPr lang="zh-CN" altLang="zh-CN" dirty="0">
              <a:latin typeface="Trebuchet MS" pitchFamily="34" charset="0"/>
            </a:endParaRPr>
          </a:p>
          <a:p>
            <a:r>
              <a:rPr lang="en-US" altLang="zh-CN" dirty="0">
                <a:latin typeface="Trebuchet MS" pitchFamily="34" charset="0"/>
              </a:rPr>
              <a:t>&lt;Telephone&gt;</a:t>
            </a:r>
            <a:r>
              <a:rPr lang="en-US" altLang="zh-CN" dirty="0">
                <a:solidFill>
                  <a:srgbClr val="FF0000"/>
                </a:solidFill>
                <a:latin typeface="Trebuchet MS" pitchFamily="34" charset="0"/>
              </a:rPr>
              <a:t>18676762325</a:t>
            </a:r>
            <a:r>
              <a:rPr lang="en-US" altLang="zh-CN" dirty="0">
                <a:latin typeface="Trebuchet MS" pitchFamily="34" charset="0"/>
              </a:rPr>
              <a:t>&lt;/Telephone</a:t>
            </a:r>
            <a:r>
              <a:rPr lang="en-US" altLang="zh-CN" dirty="0" smtClean="0">
                <a:latin typeface="Trebuchet MS" pitchFamily="34" charset="0"/>
              </a:rPr>
              <a:t>&gt;               \\Telephone number</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DirectoryEntry</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DirectoryEntry</a:t>
            </a:r>
            <a:r>
              <a:rPr lang="en-US" altLang="zh-CN" dirty="0" smtClean="0">
                <a:latin typeface="Trebuchet MS" pitchFamily="34" charset="0"/>
              </a:rPr>
              <a:t>&gt;</a:t>
            </a:r>
          </a:p>
          <a:p>
            <a:r>
              <a:rPr lang="en-US" altLang="zh-CN" dirty="0" smtClean="0">
                <a:latin typeface="Trebuchet MS" pitchFamily="34" charset="0"/>
              </a:rPr>
              <a:t>……</a:t>
            </a:r>
            <a:endParaRPr lang="zh-CN" altLang="zh-CN" dirty="0">
              <a:latin typeface="Trebuchet MS" pitchFamily="34" charset="0"/>
            </a:endParaRPr>
          </a:p>
          <a:p>
            <a:r>
              <a:rPr lang="en-US" altLang="zh-CN" dirty="0" smtClean="0">
                <a:latin typeface="Trebuchet MS" pitchFamily="34" charset="0"/>
              </a:rPr>
              <a:t>&lt;/</a:t>
            </a:r>
            <a:r>
              <a:rPr lang="en-US" altLang="zh-CN" dirty="0" err="1">
                <a:latin typeface="Trebuchet MS" pitchFamily="34" charset="0"/>
              </a:rPr>
              <a:t>DirectoryEntry</a:t>
            </a:r>
            <a:r>
              <a:rPr lang="en-US" altLang="zh-CN" dirty="0" smtClean="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SoftKeyItem</a:t>
            </a:r>
            <a:r>
              <a:rPr lang="en-US" altLang="zh-CN" dirty="0" smtClean="0">
                <a:latin typeface="Trebuchet MS" pitchFamily="34" charset="0"/>
              </a:rPr>
              <a:t>&gt;                                                    \\Shortcut Keys</a:t>
            </a:r>
            <a:endParaRPr lang="zh-CN" altLang="zh-CN" dirty="0">
              <a:latin typeface="Trebuchet MS" pitchFamily="34" charset="0"/>
            </a:endParaRPr>
          </a:p>
          <a:p>
            <a:r>
              <a:rPr lang="en-US" altLang="zh-CN" dirty="0">
                <a:latin typeface="Trebuchet MS" pitchFamily="34" charset="0"/>
              </a:rPr>
              <a:t>&lt;Name&gt;</a:t>
            </a:r>
            <a:r>
              <a:rPr lang="en-US" altLang="zh-CN" dirty="0">
                <a:solidFill>
                  <a:srgbClr val="FF0000"/>
                </a:solidFill>
                <a:latin typeface="Trebuchet MS" pitchFamily="34" charset="0"/>
              </a:rPr>
              <a:t>0</a:t>
            </a:r>
            <a:r>
              <a:rPr lang="en-US" altLang="zh-CN" dirty="0">
                <a:latin typeface="Trebuchet MS" pitchFamily="34" charset="0"/>
              </a:rPr>
              <a:t>&lt;/Name</a:t>
            </a:r>
            <a:r>
              <a:rPr lang="en-US" altLang="zh-CN" dirty="0" smtClean="0">
                <a:latin typeface="Trebuchet MS" pitchFamily="34" charset="0"/>
              </a:rPr>
              <a:t>&gt;                                               \\Keys Number  </a:t>
            </a:r>
            <a:endParaRPr lang="zh-CN" altLang="zh-CN" dirty="0">
              <a:latin typeface="Trebuchet MS" pitchFamily="34" charset="0"/>
            </a:endParaRPr>
          </a:p>
          <a:p>
            <a:r>
              <a:rPr lang="en-US" altLang="zh-CN" dirty="0">
                <a:latin typeface="Trebuchet MS" pitchFamily="34" charset="0"/>
              </a:rPr>
              <a:t>&lt;URL&gt; </a:t>
            </a:r>
            <a:r>
              <a:rPr lang="en-US" altLang="zh-CN" dirty="0">
                <a:solidFill>
                  <a:srgbClr val="FF0000"/>
                </a:solidFill>
                <a:latin typeface="Trebuchet MS" pitchFamily="34" charset="0"/>
              </a:rPr>
              <a:t>http://</a:t>
            </a:r>
            <a:r>
              <a:rPr lang="en-US" altLang="zh-CN" dirty="0" smtClean="0">
                <a:solidFill>
                  <a:srgbClr val="FF0000"/>
                </a:solidFill>
                <a:latin typeface="Trebuchet MS" pitchFamily="34" charset="0"/>
              </a:rPr>
              <a:t>10.2.4.121:8080/sales.xml </a:t>
            </a:r>
            <a:r>
              <a:rPr lang="en-US" altLang="zh-CN" dirty="0">
                <a:latin typeface="Trebuchet MS" pitchFamily="34" charset="0"/>
              </a:rPr>
              <a:t>&lt;/URL</a:t>
            </a:r>
            <a:r>
              <a:rPr lang="en-US" altLang="zh-CN" dirty="0" smtClean="0">
                <a:latin typeface="Trebuchet MS" pitchFamily="34" charset="0"/>
              </a:rPr>
              <a:t>&gt;   \\Server Address</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SoftKeyItem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solidFill>
                  <a:srgbClr val="FF0000"/>
                </a:solidFill>
                <a:latin typeface="Trebuchet MS" pitchFamily="34" charset="0"/>
              </a:rPr>
              <a:t>Yealink</a:t>
            </a:r>
            <a:r>
              <a:rPr lang="en-US" altLang="zh-CN" dirty="0" err="1">
                <a:latin typeface="Trebuchet MS" pitchFamily="34" charset="0"/>
              </a:rPr>
              <a:t>IPPhoneDirectory</a:t>
            </a:r>
            <a:r>
              <a:rPr lang="en-US" altLang="zh-CN" dirty="0" smtClean="0">
                <a:latin typeface="Trebuchet MS" pitchFamily="34" charset="0"/>
              </a:rPr>
              <a:t>&gt;</a:t>
            </a:r>
            <a:endParaRPr lang="zh-CN" altLang="zh-CN" sz="2000" b="1" dirty="0">
              <a:solidFill>
                <a:srgbClr val="FF0000"/>
              </a:solidFill>
              <a:latin typeface="Trebuchet MS" pitchFamily="34" charset="0"/>
            </a:endParaRP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19</a:t>
            </a:fld>
            <a:endParaRPr lang="zh-CN" altLang="en-US"/>
          </a:p>
        </p:txBody>
      </p:sp>
    </p:spTree>
    <p:extLst>
      <p:ext uri="{BB962C8B-B14F-4D97-AF65-F5344CB8AC3E}">
        <p14:creationId xmlns:p14="http://schemas.microsoft.com/office/powerpoint/2010/main" val="3272756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4000" b="1" dirty="0" smtClean="0">
                <a:solidFill>
                  <a:schemeClr val="bg1"/>
                </a:solidFill>
                <a:latin typeface="Tahoma" pitchFamily="34" charset="0"/>
                <a:ea typeface="黑体" pitchFamily="2" charset="-122"/>
                <a:cs typeface="Tahoma" pitchFamily="34" charset="0"/>
              </a:rPr>
              <a:t>Agenda</a:t>
            </a: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17" name="矩形 16"/>
          <p:cNvSpPr/>
          <p:nvPr/>
        </p:nvSpPr>
        <p:spPr>
          <a:xfrm>
            <a:off x="2211528" y="1484784"/>
            <a:ext cx="5905394" cy="730585"/>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Tahoma" pitchFamily="34" charset="0"/>
                <a:ea typeface="Tahoma" pitchFamily="34" charset="0"/>
                <a:cs typeface="Tahoma" pitchFamily="34" charset="0"/>
              </a:rPr>
              <a:t>Basic Features</a:t>
            </a:r>
            <a:endParaRPr lang="en-US" altLang="zh-CN" sz="3200" b="1" dirty="0">
              <a:latin typeface="Tahoma" pitchFamily="34" charset="0"/>
              <a:ea typeface="Tahoma" pitchFamily="34" charset="0"/>
              <a:cs typeface="Tahoma" pitchFamily="34" charset="0"/>
            </a:endParaRPr>
          </a:p>
        </p:txBody>
      </p:sp>
      <p:pic>
        <p:nvPicPr>
          <p:cNvPr id="18" name="Picture 2" descr="C:\Documents and Settings\Administrator\桌面\Y.png"/>
          <p:cNvPicPr>
            <a:picLocks noChangeAspect="1" noChangeArrowheads="1"/>
          </p:cNvPicPr>
          <p:nvPr/>
        </p:nvPicPr>
        <p:blipFill>
          <a:blip r:embed="rId3" cstate="print"/>
          <a:srcRect/>
          <a:stretch>
            <a:fillRect/>
          </a:stretch>
        </p:blipFill>
        <p:spPr bwMode="auto">
          <a:xfrm>
            <a:off x="1799430" y="1814167"/>
            <a:ext cx="285752" cy="286978"/>
          </a:xfrm>
          <a:prstGeom prst="rect">
            <a:avLst/>
          </a:prstGeom>
          <a:noFill/>
        </p:spPr>
      </p:pic>
      <p:sp>
        <p:nvSpPr>
          <p:cNvPr id="19" name="矩形 18"/>
          <p:cNvSpPr/>
          <p:nvPr/>
        </p:nvSpPr>
        <p:spPr>
          <a:xfrm>
            <a:off x="2228424" y="2516906"/>
            <a:ext cx="5905394" cy="730585"/>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Tahoma" pitchFamily="34" charset="0"/>
                <a:ea typeface="Tahoma" pitchFamily="34" charset="0"/>
                <a:cs typeface="Tahoma" pitchFamily="34" charset="0"/>
              </a:rPr>
              <a:t>Advanced Features</a:t>
            </a:r>
            <a:endParaRPr lang="en-US" altLang="zh-CN" sz="3200" b="1" dirty="0">
              <a:latin typeface="Tahoma" pitchFamily="34" charset="0"/>
              <a:ea typeface="Tahoma" pitchFamily="34" charset="0"/>
              <a:cs typeface="Tahoma" pitchFamily="34" charset="0"/>
            </a:endParaRPr>
          </a:p>
        </p:txBody>
      </p:sp>
      <p:pic>
        <p:nvPicPr>
          <p:cNvPr id="20" name="Picture 2" descr="C:\Documents and Settings\Administrator\桌面\Y.png"/>
          <p:cNvPicPr>
            <a:picLocks noChangeAspect="1" noChangeArrowheads="1"/>
          </p:cNvPicPr>
          <p:nvPr/>
        </p:nvPicPr>
        <p:blipFill>
          <a:blip r:embed="rId3" cstate="print"/>
          <a:srcRect/>
          <a:stretch>
            <a:fillRect/>
          </a:stretch>
        </p:blipFill>
        <p:spPr bwMode="auto">
          <a:xfrm>
            <a:off x="1816326" y="2846289"/>
            <a:ext cx="285752" cy="286978"/>
          </a:xfrm>
          <a:prstGeom prst="rect">
            <a:avLst/>
          </a:prstGeom>
          <a:noFill/>
        </p:spPr>
      </p:pic>
      <p:sp>
        <p:nvSpPr>
          <p:cNvPr id="7" name="矩形 6"/>
          <p:cNvSpPr/>
          <p:nvPr/>
        </p:nvSpPr>
        <p:spPr>
          <a:xfrm>
            <a:off x="2241818" y="3573016"/>
            <a:ext cx="5905394" cy="730585"/>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Tahoma" pitchFamily="34" charset="0"/>
                <a:ea typeface="Tahoma" pitchFamily="34" charset="0"/>
                <a:cs typeface="Tahoma" pitchFamily="34" charset="0"/>
              </a:rPr>
              <a:t>New Products</a:t>
            </a:r>
            <a:endParaRPr lang="en-US" altLang="zh-CN" sz="3200" b="1" dirty="0">
              <a:latin typeface="Tahoma" pitchFamily="34" charset="0"/>
              <a:ea typeface="Tahoma" pitchFamily="34" charset="0"/>
              <a:cs typeface="Tahoma" pitchFamily="34" charset="0"/>
            </a:endParaRPr>
          </a:p>
        </p:txBody>
      </p:sp>
      <p:pic>
        <p:nvPicPr>
          <p:cNvPr id="8" name="Picture 2" descr="C:\Documents and Settings\Administrator\桌面\Y.png"/>
          <p:cNvPicPr>
            <a:picLocks noChangeAspect="1" noChangeArrowheads="1"/>
          </p:cNvPicPr>
          <p:nvPr/>
        </p:nvPicPr>
        <p:blipFill>
          <a:blip r:embed="rId3" cstate="print"/>
          <a:srcRect/>
          <a:stretch>
            <a:fillRect/>
          </a:stretch>
        </p:blipFill>
        <p:spPr bwMode="auto">
          <a:xfrm>
            <a:off x="1829720" y="3902399"/>
            <a:ext cx="285752" cy="286978"/>
          </a:xfrm>
          <a:prstGeom prst="rect">
            <a:avLst/>
          </a:prstGeom>
          <a:noFill/>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8"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Remote(XML) Phonebook</a:t>
            </a:r>
            <a:endParaRPr lang="zh-CN" altLang="en-US" sz="3000" b="1" dirty="0">
              <a:solidFill>
                <a:schemeClr val="bg1"/>
              </a:solidFill>
              <a:latin typeface="Tahoma" pitchFamily="34" charset="0"/>
              <a:ea typeface="黑体" pitchFamily="2" charset="-122"/>
              <a:cs typeface="Tahoma" pitchFamily="34" charset="0"/>
            </a:endParaRPr>
          </a:p>
        </p:txBody>
      </p:sp>
      <p:sp>
        <p:nvSpPr>
          <p:cNvPr id="9" name="矩形 8"/>
          <p:cNvSpPr/>
          <p:nvPr/>
        </p:nvSpPr>
        <p:spPr>
          <a:xfrm>
            <a:off x="498533" y="980728"/>
            <a:ext cx="7961537" cy="5724644"/>
          </a:xfrm>
          <a:prstGeom prst="rect">
            <a:avLst/>
          </a:prstGeom>
        </p:spPr>
        <p:txBody>
          <a:bodyPr wrap="square">
            <a:spAutoFit/>
          </a:bodyPr>
          <a:lstStyle/>
          <a:p>
            <a:r>
              <a:rPr lang="en-US" altLang="zh-CN" sz="2800" b="1" dirty="0" smtClean="0">
                <a:solidFill>
                  <a:srgbClr val="00B050"/>
                </a:solidFill>
                <a:latin typeface="Trebuchet MS" pitchFamily="34" charset="0"/>
              </a:rPr>
              <a:t>Yealink.xml-Group Contacts</a:t>
            </a:r>
          </a:p>
          <a:p>
            <a:endParaRPr lang="en-US" altLang="zh-CN" dirty="0">
              <a:latin typeface="Trebuchet MS" pitchFamily="34" charset="0"/>
            </a:endParaRPr>
          </a:p>
          <a:p>
            <a:r>
              <a:rPr lang="en-US" altLang="zh-CN" dirty="0">
                <a:latin typeface="Trebuchet MS" pitchFamily="34" charset="0"/>
              </a:rPr>
              <a:t>&lt;</a:t>
            </a:r>
            <a:r>
              <a:rPr lang="en-US" altLang="zh-CN" dirty="0" err="1">
                <a:solidFill>
                  <a:srgbClr val="FF0000"/>
                </a:solidFill>
                <a:latin typeface="Trebuchet MS" pitchFamily="34" charset="0"/>
              </a:rPr>
              <a:t>Yealink</a:t>
            </a:r>
            <a:r>
              <a:rPr lang="en-US" altLang="zh-CN" dirty="0" err="1">
                <a:latin typeface="Trebuchet MS" pitchFamily="34" charset="0"/>
              </a:rPr>
              <a:t>IPPhoneMenu</a:t>
            </a:r>
            <a:r>
              <a:rPr lang="en-US" altLang="zh-CN" dirty="0">
                <a:latin typeface="Trebuchet MS" pitchFamily="34" charset="0"/>
              </a:rPr>
              <a:t>&gt;                                            \\Change Company Name </a:t>
            </a:r>
            <a:endParaRPr lang="zh-CN" altLang="zh-CN" dirty="0">
              <a:latin typeface="Trebuchet MS" pitchFamily="34" charset="0"/>
            </a:endParaRPr>
          </a:p>
          <a:p>
            <a:r>
              <a:rPr lang="en-US" altLang="zh-CN" dirty="0">
                <a:latin typeface="Trebuchet MS" pitchFamily="34" charset="0"/>
              </a:rPr>
              <a:t>&lt;Title&gt;</a:t>
            </a:r>
            <a:r>
              <a:rPr lang="en-US" altLang="zh-CN" dirty="0">
                <a:solidFill>
                  <a:srgbClr val="FF0000"/>
                </a:solidFill>
                <a:latin typeface="Trebuchet MS" pitchFamily="34" charset="0"/>
              </a:rPr>
              <a:t>Yealink</a:t>
            </a:r>
            <a:r>
              <a:rPr lang="en-US" altLang="zh-CN" dirty="0">
                <a:latin typeface="Trebuchet MS" pitchFamily="34" charset="0"/>
              </a:rPr>
              <a:t>&lt;/Title&gt;                                             \\Company Name                                      </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MenuItem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&lt;Name&gt;</a:t>
            </a:r>
            <a:r>
              <a:rPr lang="en-US" altLang="zh-CN" dirty="0">
                <a:solidFill>
                  <a:srgbClr val="FF0000"/>
                </a:solidFill>
                <a:latin typeface="Trebuchet MS" pitchFamily="34" charset="0"/>
              </a:rPr>
              <a:t>Sales</a:t>
            </a:r>
            <a:r>
              <a:rPr lang="en-US" altLang="zh-CN" dirty="0">
                <a:latin typeface="Trebuchet MS" pitchFamily="34" charset="0"/>
              </a:rPr>
              <a:t>&lt;/Name&gt;                                              \\Group Name</a:t>
            </a:r>
            <a:endParaRPr lang="zh-CN" altLang="zh-CN" dirty="0">
              <a:latin typeface="Trebuchet MS" pitchFamily="34" charset="0"/>
            </a:endParaRPr>
          </a:p>
          <a:p>
            <a:r>
              <a:rPr lang="en-US" altLang="zh-CN" dirty="0">
                <a:latin typeface="Trebuchet MS" pitchFamily="34" charset="0"/>
              </a:rPr>
              <a:t>&lt;URL&gt; </a:t>
            </a:r>
            <a:r>
              <a:rPr lang="en-US" altLang="zh-CN" dirty="0">
                <a:solidFill>
                  <a:srgbClr val="FF0000"/>
                </a:solidFill>
                <a:latin typeface="Trebuchet MS" pitchFamily="34" charset="0"/>
              </a:rPr>
              <a:t>http</a:t>
            </a:r>
            <a:r>
              <a:rPr lang="en-US" altLang="zh-CN" dirty="0" smtClean="0">
                <a:solidFill>
                  <a:srgbClr val="FF0000"/>
                </a:solidFill>
                <a:latin typeface="Trebuchet MS" pitchFamily="34" charset="0"/>
              </a:rPr>
              <a:t>://10.2.4.121:8080/Sales.xml </a:t>
            </a:r>
            <a:r>
              <a:rPr lang="en-US" altLang="zh-CN" dirty="0">
                <a:latin typeface="Trebuchet MS" pitchFamily="34" charset="0"/>
              </a:rPr>
              <a:t>&lt;/URL&gt;        </a:t>
            </a:r>
            <a:r>
              <a:rPr lang="en-US" altLang="zh-CN" dirty="0" smtClean="0">
                <a:latin typeface="Trebuchet MS" pitchFamily="34" charset="0"/>
              </a:rPr>
              <a:t>\\</a:t>
            </a:r>
            <a:r>
              <a:rPr lang="en-US" altLang="zh-CN" dirty="0">
                <a:latin typeface="Trebuchet MS" pitchFamily="34" charset="0"/>
              </a:rPr>
              <a:t>Server Address</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MenuItem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en-US" altLang="zh-CN" dirty="0" smtClean="0">
              <a:latin typeface="Trebuchet MS" pitchFamily="34" charset="0"/>
            </a:endParaRPr>
          </a:p>
          <a:p>
            <a:r>
              <a:rPr lang="en-US" altLang="zh-CN" dirty="0">
                <a:latin typeface="Trebuchet MS" pitchFamily="34" charset="0"/>
              </a:rPr>
              <a:t>&lt;</a:t>
            </a:r>
            <a:r>
              <a:rPr lang="en-US" altLang="zh-CN" dirty="0" err="1">
                <a:latin typeface="Trebuchet MS" pitchFamily="34" charset="0"/>
              </a:rPr>
              <a:t>MenuItem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&lt;</a:t>
            </a:r>
            <a:r>
              <a:rPr lang="en-US" altLang="zh-CN" dirty="0" smtClean="0">
                <a:latin typeface="Trebuchet MS" pitchFamily="34" charset="0"/>
              </a:rPr>
              <a:t>Name&gt;</a:t>
            </a:r>
            <a:r>
              <a:rPr lang="en-US" altLang="zh-CN" dirty="0" smtClean="0">
                <a:solidFill>
                  <a:srgbClr val="FF0000"/>
                </a:solidFill>
                <a:latin typeface="Trebuchet MS" pitchFamily="34" charset="0"/>
              </a:rPr>
              <a:t>Marketing</a:t>
            </a:r>
            <a:r>
              <a:rPr lang="en-US" altLang="zh-CN" dirty="0" smtClean="0">
                <a:latin typeface="Trebuchet MS" pitchFamily="34" charset="0"/>
              </a:rPr>
              <a:t>&lt;/</a:t>
            </a:r>
            <a:r>
              <a:rPr lang="en-US" altLang="zh-CN" dirty="0">
                <a:latin typeface="Trebuchet MS" pitchFamily="34" charset="0"/>
              </a:rPr>
              <a:t>Name&gt;                                         </a:t>
            </a:r>
            <a:r>
              <a:rPr lang="en-US" altLang="zh-CN" dirty="0" smtClean="0">
                <a:latin typeface="Trebuchet MS" pitchFamily="34" charset="0"/>
              </a:rPr>
              <a:t>\\</a:t>
            </a:r>
            <a:r>
              <a:rPr lang="en-US" altLang="zh-CN" dirty="0">
                <a:latin typeface="Trebuchet MS" pitchFamily="34" charset="0"/>
              </a:rPr>
              <a:t>Group Name</a:t>
            </a:r>
            <a:endParaRPr lang="zh-CN" altLang="zh-CN" dirty="0">
              <a:latin typeface="Trebuchet MS" pitchFamily="34" charset="0"/>
            </a:endParaRPr>
          </a:p>
          <a:p>
            <a:r>
              <a:rPr lang="en-US" altLang="zh-CN" dirty="0">
                <a:latin typeface="Trebuchet MS" pitchFamily="34" charset="0"/>
              </a:rPr>
              <a:t>&lt;URL&gt; </a:t>
            </a:r>
            <a:r>
              <a:rPr lang="en-US" altLang="zh-CN" dirty="0">
                <a:solidFill>
                  <a:srgbClr val="FF0000"/>
                </a:solidFill>
                <a:latin typeface="Trebuchet MS" pitchFamily="34" charset="0"/>
              </a:rPr>
              <a:t>http://</a:t>
            </a:r>
            <a:r>
              <a:rPr lang="en-US" altLang="zh-CN" dirty="0" smtClean="0">
                <a:solidFill>
                  <a:srgbClr val="FF0000"/>
                </a:solidFill>
                <a:latin typeface="Trebuchet MS" pitchFamily="34" charset="0"/>
              </a:rPr>
              <a:t>10.2.4.121:8080/Marketing.xml </a:t>
            </a:r>
            <a:r>
              <a:rPr lang="en-US" altLang="zh-CN" dirty="0">
                <a:latin typeface="Trebuchet MS" pitchFamily="34" charset="0"/>
              </a:rPr>
              <a:t>&lt;/URL&gt; </a:t>
            </a:r>
            <a:r>
              <a:rPr lang="en-US" altLang="zh-CN" dirty="0" smtClean="0">
                <a:latin typeface="Trebuchet MS" pitchFamily="34" charset="0"/>
              </a:rPr>
              <a:t> \\</a:t>
            </a:r>
            <a:r>
              <a:rPr lang="en-US" altLang="zh-CN" dirty="0">
                <a:latin typeface="Trebuchet MS" pitchFamily="34" charset="0"/>
              </a:rPr>
              <a:t>Server Address</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MenuItem</a:t>
            </a:r>
            <a:r>
              <a:rPr lang="en-US" altLang="zh-CN" dirty="0">
                <a:latin typeface="Trebuchet MS" pitchFamily="34" charset="0"/>
              </a:rPr>
              <a:t>&gt;</a:t>
            </a:r>
            <a:endParaRPr lang="zh-CN" altLang="zh-CN" dirty="0">
              <a:latin typeface="Trebuchet MS" pitchFamily="34" charset="0"/>
            </a:endParaRPr>
          </a:p>
          <a:p>
            <a:r>
              <a:rPr lang="en-US" altLang="zh-CN" dirty="0" smtClean="0">
                <a:latin typeface="Trebuchet MS" pitchFamily="34" charset="0"/>
              </a:rPr>
              <a: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SoftKeyItem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&lt;Name&gt;</a:t>
            </a:r>
            <a:r>
              <a:rPr lang="en-US" altLang="zh-CN" dirty="0">
                <a:solidFill>
                  <a:srgbClr val="FF0000"/>
                </a:solidFill>
                <a:latin typeface="Trebuchet MS" pitchFamily="34" charset="0"/>
              </a:rPr>
              <a:t>0</a:t>
            </a:r>
            <a:r>
              <a:rPr lang="en-US" altLang="zh-CN" dirty="0">
                <a:latin typeface="Trebuchet MS" pitchFamily="34" charset="0"/>
              </a:rPr>
              <a:t>&lt;/Name&gt;</a:t>
            </a:r>
            <a:endParaRPr lang="zh-CN" altLang="zh-CN" dirty="0">
              <a:latin typeface="Trebuchet MS" pitchFamily="34" charset="0"/>
            </a:endParaRPr>
          </a:p>
          <a:p>
            <a:r>
              <a:rPr lang="en-US" altLang="zh-CN" dirty="0">
                <a:latin typeface="Trebuchet MS" pitchFamily="34" charset="0"/>
              </a:rPr>
              <a:t>&lt;URL&gt; </a:t>
            </a:r>
            <a:r>
              <a:rPr lang="en-US" altLang="zh-CN" dirty="0">
                <a:solidFill>
                  <a:srgbClr val="FF0000"/>
                </a:solidFill>
                <a:latin typeface="Trebuchet MS" pitchFamily="34" charset="0"/>
              </a:rPr>
              <a:t>http://10.2.4.40:9/sales.xml </a:t>
            </a:r>
            <a:r>
              <a:rPr lang="en-US" altLang="zh-CN" dirty="0">
                <a:latin typeface="Trebuchet MS" pitchFamily="34" charset="0"/>
              </a:rPr>
              <a:t>&lt;/URL&gt;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SoftKeyItem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solidFill>
                  <a:srgbClr val="FF0000"/>
                </a:solidFill>
                <a:latin typeface="Trebuchet MS" pitchFamily="34" charset="0"/>
              </a:rPr>
              <a:t>Yealink</a:t>
            </a:r>
            <a:r>
              <a:rPr lang="en-US" altLang="zh-CN" dirty="0" err="1">
                <a:latin typeface="Trebuchet MS" pitchFamily="34" charset="0"/>
              </a:rPr>
              <a:t>IPPhoneMenu</a:t>
            </a:r>
            <a:r>
              <a:rPr lang="en-US" altLang="zh-CN" dirty="0">
                <a:latin typeface="Trebuchet MS" pitchFamily="34" charset="0"/>
              </a:rPr>
              <a:t>&gt;                                          </a:t>
            </a:r>
            <a:endParaRPr lang="zh-CN" altLang="zh-CN" sz="1800" b="1" dirty="0">
              <a:latin typeface="Trebuchet MS" pitchFamily="34" charset="0"/>
            </a:endParaRP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20</a:t>
            </a:fld>
            <a:endParaRPr lang="zh-CN" altLang="en-US"/>
          </a:p>
        </p:txBody>
      </p:sp>
    </p:spTree>
    <p:extLst>
      <p:ext uri="{BB962C8B-B14F-4D97-AF65-F5344CB8AC3E}">
        <p14:creationId xmlns:p14="http://schemas.microsoft.com/office/powerpoint/2010/main" val="2577841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3635896" y="2731568"/>
            <a:ext cx="3600400" cy="1015663"/>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黑体" pitchFamily="2" charset="-122"/>
                <a:cs typeface="Tahoma" pitchFamily="34" charset="0"/>
              </a:rPr>
              <a:t>LDAP</a:t>
            </a:r>
            <a:endParaRPr lang="en-US" altLang="zh-CN" sz="4000" b="1" dirty="0">
              <a:solidFill>
                <a:srgbClr val="00B050"/>
              </a:solidFill>
              <a:latin typeface="Tahoma" pitchFamily="34" charset="0"/>
              <a:ea typeface="Tahoma" pitchFamily="34" charset="0"/>
              <a:cs typeface="Tahoma" pitchFamily="34" charset="0"/>
            </a:endParaRPr>
          </a:p>
        </p:txBody>
      </p:sp>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21</a:t>
            </a:fld>
            <a:endParaRPr lang="zh-CN" altLang="en-US"/>
          </a:p>
        </p:txBody>
      </p:sp>
    </p:spTree>
    <p:extLst>
      <p:ext uri="{BB962C8B-B14F-4D97-AF65-F5344CB8AC3E}">
        <p14:creationId xmlns:p14="http://schemas.microsoft.com/office/powerpoint/2010/main" val="1225582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LDAP</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67544" y="908720"/>
            <a:ext cx="8136904" cy="5256584"/>
          </a:xfrm>
        </p:spPr>
        <p:txBody>
          <a:bodyPr>
            <a:normAutofit lnSpcReduction="10000"/>
          </a:bodyPr>
          <a:lstStyle/>
          <a:p>
            <a:pPr marL="0" indent="0">
              <a:buNone/>
            </a:pPr>
            <a:r>
              <a:rPr lang="en-US" altLang="zh-CN" sz="2400" b="1" dirty="0">
                <a:solidFill>
                  <a:srgbClr val="00B050"/>
                </a:solidFill>
                <a:latin typeface="微软雅黑" pitchFamily="34" charset="-122"/>
                <a:ea typeface="微软雅黑" pitchFamily="34" charset="-122"/>
              </a:rPr>
              <a:t>Lightweight Directory Access Protocol</a:t>
            </a:r>
          </a:p>
          <a:p>
            <a:pPr marL="0" indent="0">
              <a:buNone/>
            </a:pPr>
            <a:endParaRPr lang="en-US" altLang="zh-CN" sz="2800" dirty="0"/>
          </a:p>
          <a:p>
            <a:pPr marL="0" indent="0">
              <a:buNone/>
            </a:pPr>
            <a:r>
              <a:rPr lang="en-US" altLang="zh-CN" sz="2800" dirty="0" smtClean="0"/>
              <a:t>An application </a:t>
            </a:r>
            <a:r>
              <a:rPr lang="en-US" altLang="zh-CN" sz="2800" dirty="0"/>
              <a:t>protocol </a:t>
            </a:r>
            <a:r>
              <a:rPr lang="en-US" altLang="zh-CN" sz="2800" dirty="0" smtClean="0"/>
              <a:t>for accessing </a:t>
            </a:r>
            <a:r>
              <a:rPr lang="en-US" altLang="zh-CN" sz="2800" dirty="0"/>
              <a:t>and maintaining distributed directory information services over an Internet Protocol (IP) network</a:t>
            </a:r>
            <a:r>
              <a:rPr lang="en-US" altLang="zh-CN" sz="2800" dirty="0" smtClean="0"/>
              <a:t>.</a:t>
            </a:r>
            <a:r>
              <a:rPr lang="en-US" altLang="zh-CN" sz="2800" dirty="0"/>
              <a:t> </a:t>
            </a:r>
            <a:endParaRPr lang="en-US" altLang="zh-CN" sz="2800" dirty="0" smtClean="0"/>
          </a:p>
          <a:p>
            <a:pPr marL="0" indent="0">
              <a:buNone/>
            </a:pPr>
            <a:endParaRPr lang="en-US" altLang="zh-CN" sz="2800" dirty="0" smtClean="0"/>
          </a:p>
          <a:p>
            <a:pPr marL="0" indent="0">
              <a:buNone/>
            </a:pPr>
            <a:r>
              <a:rPr lang="en-US" altLang="zh-CN" sz="2600" dirty="0" smtClean="0">
                <a:latin typeface="Tahoma" pitchFamily="34" charset="0"/>
                <a:ea typeface="Tahoma" pitchFamily="34" charset="0"/>
                <a:cs typeface="Tahoma" pitchFamily="34" charset="0"/>
              </a:rPr>
              <a:t>● Support </a:t>
            </a:r>
            <a:r>
              <a:rPr lang="en-US" altLang="zh-CN" sz="2600" dirty="0">
                <a:latin typeface="Tahoma" pitchFamily="34" charset="0"/>
                <a:ea typeface="Tahoma" pitchFamily="34" charset="0"/>
                <a:cs typeface="Tahoma" pitchFamily="34" charset="0"/>
              </a:rPr>
              <a:t>LDAP version 2 or 3 </a:t>
            </a:r>
          </a:p>
          <a:p>
            <a:pPr marL="0" indent="0">
              <a:buNone/>
            </a:pPr>
            <a:r>
              <a:rPr lang="en-US" altLang="zh-CN" sz="2600" dirty="0">
                <a:latin typeface="Tahoma" pitchFamily="34" charset="0"/>
                <a:ea typeface="Tahoma" pitchFamily="34" charset="0"/>
                <a:cs typeface="Tahoma" pitchFamily="34" charset="0"/>
              </a:rPr>
              <a:t>● </a:t>
            </a:r>
            <a:r>
              <a:rPr lang="en-US" altLang="zh-CN" sz="2600" dirty="0" smtClean="0">
                <a:latin typeface="Tahoma" pitchFamily="34" charset="0"/>
                <a:ea typeface="Tahoma" pitchFamily="34" charset="0"/>
                <a:cs typeface="Tahoma" pitchFamily="34" charset="0"/>
              </a:rPr>
              <a:t>Support </a:t>
            </a:r>
            <a:r>
              <a:rPr lang="en-US" altLang="zh-CN" sz="2600" dirty="0">
                <a:latin typeface="Tahoma" pitchFamily="34" charset="0"/>
                <a:ea typeface="Tahoma" pitchFamily="34" charset="0"/>
                <a:cs typeface="Tahoma" pitchFamily="34" charset="0"/>
              </a:rPr>
              <a:t>Microsoft’s Active Directory</a:t>
            </a: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r>
              <a:rPr lang="en-US" altLang="zh-CN" sz="2800" dirty="0" smtClean="0"/>
              <a:t>User manual </a:t>
            </a:r>
            <a:r>
              <a:rPr lang="en-US" altLang="zh-CN" sz="2800" dirty="0"/>
              <a:t>download:</a:t>
            </a:r>
          </a:p>
          <a:p>
            <a:pPr marL="0" indent="0">
              <a:buNone/>
            </a:pPr>
            <a:r>
              <a:rPr lang="en-US" altLang="zh-CN" sz="2000" dirty="0">
                <a:hlinkClick r:id="rId3"/>
              </a:rPr>
              <a:t>ftp://</a:t>
            </a:r>
            <a:r>
              <a:rPr lang="en-US" altLang="zh-CN" sz="2000" dirty="0" smtClean="0">
                <a:hlinkClick r:id="rId3"/>
              </a:rPr>
              <a:t>yealinkftp:yealinkftp@ftp.yealink.com/Training/AdvancedFeature/LDAP/</a:t>
            </a:r>
            <a:r>
              <a:rPr lang="en-US" altLang="zh-CN" sz="2000" dirty="0" smtClean="0"/>
              <a:t>   </a:t>
            </a:r>
            <a:endParaRPr lang="en-US" altLang="zh-CN" sz="2800" dirty="0"/>
          </a:p>
          <a:p>
            <a:endParaRPr lang="en-US" altLang="zh-CN"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22</a:t>
            </a:fld>
            <a:endParaRPr lang="zh-CN" altLang="en-US"/>
          </a:p>
        </p:txBody>
      </p:sp>
    </p:spTree>
    <p:extLst>
      <p:ext uri="{BB962C8B-B14F-4D97-AF65-F5344CB8AC3E}">
        <p14:creationId xmlns:p14="http://schemas.microsoft.com/office/powerpoint/2010/main" val="3146568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357422" y="2857496"/>
            <a:ext cx="4214842" cy="2643206"/>
            <a:chOff x="2786050" y="2428868"/>
            <a:chExt cx="4214842" cy="2643206"/>
          </a:xfrm>
        </p:grpSpPr>
        <p:grpSp>
          <p:nvGrpSpPr>
            <p:cNvPr id="10" name="组合 9"/>
            <p:cNvGrpSpPr/>
            <p:nvPr/>
          </p:nvGrpSpPr>
          <p:grpSpPr>
            <a:xfrm>
              <a:off x="2786050" y="4071942"/>
              <a:ext cx="1857388" cy="1000132"/>
              <a:chOff x="1500166" y="4214818"/>
              <a:chExt cx="1857388" cy="1000132"/>
            </a:xfrm>
          </p:grpSpPr>
          <p:sp>
            <p:nvSpPr>
              <p:cNvPr id="2" name="椭圆 1"/>
              <p:cNvSpPr/>
              <p:nvPr/>
            </p:nvSpPr>
            <p:spPr>
              <a:xfrm>
                <a:off x="1500166" y="4214818"/>
                <a:ext cx="1785950" cy="10001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 name="TextBox 4"/>
              <p:cNvSpPr txBox="1"/>
              <p:nvPr/>
            </p:nvSpPr>
            <p:spPr>
              <a:xfrm>
                <a:off x="1857356" y="4500570"/>
                <a:ext cx="1500198" cy="523220"/>
              </a:xfrm>
              <a:prstGeom prst="rect">
                <a:avLst/>
              </a:prstGeom>
              <a:noFill/>
            </p:spPr>
            <p:txBody>
              <a:bodyPr wrap="square" rtlCol="0">
                <a:spAutoFit/>
              </a:bodyPr>
              <a:lstStyle/>
              <a:p>
                <a:r>
                  <a:rPr lang="en-US" altLang="zh-CN" sz="2800" b="1" dirty="0" smtClean="0"/>
                  <a:t>Client</a:t>
                </a:r>
                <a:endParaRPr lang="zh-CN" altLang="en-US" sz="2800" b="1" dirty="0"/>
              </a:p>
            </p:txBody>
          </p:sp>
        </p:grpSp>
        <p:grpSp>
          <p:nvGrpSpPr>
            <p:cNvPr id="9" name="组合 8"/>
            <p:cNvGrpSpPr/>
            <p:nvPr/>
          </p:nvGrpSpPr>
          <p:grpSpPr>
            <a:xfrm>
              <a:off x="3857620" y="2428868"/>
              <a:ext cx="1928826" cy="857256"/>
              <a:chOff x="4000496" y="1500174"/>
              <a:chExt cx="1928826" cy="857256"/>
            </a:xfrm>
          </p:grpSpPr>
          <p:sp>
            <p:nvSpPr>
              <p:cNvPr id="3" name="椭圆 2"/>
              <p:cNvSpPr/>
              <p:nvPr/>
            </p:nvSpPr>
            <p:spPr>
              <a:xfrm>
                <a:off x="4071934" y="1500174"/>
                <a:ext cx="1857388" cy="85725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 name="TextBox 5"/>
              <p:cNvSpPr txBox="1"/>
              <p:nvPr/>
            </p:nvSpPr>
            <p:spPr>
              <a:xfrm>
                <a:off x="4000496" y="1714488"/>
                <a:ext cx="1857388" cy="523220"/>
              </a:xfrm>
              <a:prstGeom prst="rect">
                <a:avLst/>
              </a:prstGeom>
              <a:noFill/>
            </p:spPr>
            <p:txBody>
              <a:bodyPr wrap="square" rtlCol="0">
                <a:spAutoFit/>
              </a:bodyPr>
              <a:lstStyle/>
              <a:p>
                <a:pPr algn="ctr"/>
                <a:r>
                  <a:rPr lang="en-US" altLang="zh-CN" sz="2800" b="1" dirty="0" smtClean="0"/>
                  <a:t>Server</a:t>
                </a:r>
                <a:endParaRPr lang="zh-CN" altLang="en-US" sz="2800" b="1" dirty="0"/>
              </a:p>
            </p:txBody>
          </p:sp>
        </p:grpSp>
        <p:grpSp>
          <p:nvGrpSpPr>
            <p:cNvPr id="11" name="组合 10"/>
            <p:cNvGrpSpPr/>
            <p:nvPr/>
          </p:nvGrpSpPr>
          <p:grpSpPr>
            <a:xfrm>
              <a:off x="5143504" y="4214818"/>
              <a:ext cx="1857388" cy="857256"/>
              <a:chOff x="5572132" y="4214818"/>
              <a:chExt cx="1857388" cy="857256"/>
            </a:xfrm>
          </p:grpSpPr>
          <p:sp>
            <p:nvSpPr>
              <p:cNvPr id="7" name="椭圆 6"/>
              <p:cNvSpPr/>
              <p:nvPr/>
            </p:nvSpPr>
            <p:spPr>
              <a:xfrm>
                <a:off x="5572132" y="4214818"/>
                <a:ext cx="1857388" cy="85725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 name="TextBox 7"/>
              <p:cNvSpPr txBox="1"/>
              <p:nvPr/>
            </p:nvSpPr>
            <p:spPr>
              <a:xfrm>
                <a:off x="5786446" y="4429132"/>
                <a:ext cx="1643074" cy="523220"/>
              </a:xfrm>
              <a:prstGeom prst="rect">
                <a:avLst/>
              </a:prstGeom>
              <a:noFill/>
            </p:spPr>
            <p:txBody>
              <a:bodyPr wrap="square" rtlCol="0">
                <a:spAutoFit/>
              </a:bodyPr>
              <a:lstStyle/>
              <a:p>
                <a:pPr algn="ctr"/>
                <a:r>
                  <a:rPr lang="en-US" altLang="zh-CN" sz="2800" b="1" dirty="0" smtClean="0"/>
                  <a:t>Phones</a:t>
                </a:r>
                <a:endParaRPr lang="zh-CN" altLang="en-US" sz="2800" b="1" dirty="0"/>
              </a:p>
            </p:txBody>
          </p:sp>
        </p:grpSp>
        <p:cxnSp>
          <p:nvCxnSpPr>
            <p:cNvPr id="13" name="直接箭头连接符 12"/>
            <p:cNvCxnSpPr/>
            <p:nvPr/>
          </p:nvCxnSpPr>
          <p:spPr>
            <a:xfrm rot="5400000" flipH="1" flipV="1">
              <a:off x="3321835" y="3321843"/>
              <a:ext cx="92869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rot="16200000" flipH="1">
              <a:off x="5072066" y="3571876"/>
              <a:ext cx="78581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rot="16200000" flipV="1">
              <a:off x="5286380" y="3429000"/>
              <a:ext cx="85725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89801" y="1052736"/>
            <a:ext cx="8143932" cy="1200329"/>
          </a:xfrm>
          <a:prstGeom prst="rect">
            <a:avLst/>
          </a:prstGeom>
          <a:noFill/>
        </p:spPr>
        <p:txBody>
          <a:bodyPr wrap="square" rtlCol="0">
            <a:spAutoFit/>
          </a:bodyPr>
          <a:lstStyle/>
          <a:p>
            <a:r>
              <a:rPr lang="en-US" altLang="zh-CN" sz="2400" b="1" dirty="0">
                <a:solidFill>
                  <a:srgbClr val="00B050"/>
                </a:solidFill>
                <a:latin typeface="微软雅黑" pitchFamily="34" charset="-122"/>
                <a:ea typeface="微软雅黑" pitchFamily="34" charset="-122"/>
              </a:rPr>
              <a:t>Client:     </a:t>
            </a:r>
            <a:r>
              <a:rPr lang="en-US" altLang="zh-CN" sz="2400" dirty="0" smtClean="0">
                <a:solidFill>
                  <a:srgbClr val="00B050"/>
                </a:solidFill>
                <a:latin typeface="微软雅黑" pitchFamily="34" charset="-122"/>
                <a:ea typeface="微软雅黑" pitchFamily="34" charset="-122"/>
              </a:rPr>
              <a:t>Control </a:t>
            </a:r>
            <a:r>
              <a:rPr lang="en-US" altLang="zh-CN" sz="2400" dirty="0">
                <a:solidFill>
                  <a:srgbClr val="00B050"/>
                </a:solidFill>
                <a:latin typeface="微软雅黑" pitchFamily="34" charset="-122"/>
                <a:ea typeface="微软雅黑" pitchFamily="34" charset="-122"/>
              </a:rPr>
              <a:t>data</a:t>
            </a:r>
          </a:p>
          <a:p>
            <a:r>
              <a:rPr lang="en-US" altLang="zh-CN" sz="2400" b="1" dirty="0">
                <a:solidFill>
                  <a:srgbClr val="00B050"/>
                </a:solidFill>
                <a:latin typeface="微软雅黑" pitchFamily="34" charset="-122"/>
                <a:ea typeface="微软雅黑" pitchFamily="34" charset="-122"/>
              </a:rPr>
              <a:t>Server:    </a:t>
            </a:r>
            <a:r>
              <a:rPr lang="en-US" altLang="zh-CN" sz="2400" dirty="0" smtClean="0">
                <a:solidFill>
                  <a:srgbClr val="00B050"/>
                </a:solidFill>
                <a:latin typeface="微软雅黑" pitchFamily="34" charset="-122"/>
                <a:ea typeface="微软雅黑" pitchFamily="34" charset="-122"/>
              </a:rPr>
              <a:t>Store </a:t>
            </a:r>
            <a:r>
              <a:rPr lang="en-US" altLang="zh-CN" sz="2400" dirty="0">
                <a:solidFill>
                  <a:srgbClr val="00B050"/>
                </a:solidFill>
                <a:latin typeface="微软雅黑" pitchFamily="34" charset="-122"/>
                <a:ea typeface="微软雅黑" pitchFamily="34" charset="-122"/>
              </a:rPr>
              <a:t>data and search data </a:t>
            </a:r>
          </a:p>
          <a:p>
            <a:r>
              <a:rPr lang="en-US" altLang="zh-CN" sz="2400" b="1" dirty="0">
                <a:solidFill>
                  <a:srgbClr val="00B050"/>
                </a:solidFill>
                <a:latin typeface="微软雅黑" pitchFamily="34" charset="-122"/>
                <a:ea typeface="微软雅黑" pitchFamily="34" charset="-122"/>
              </a:rPr>
              <a:t>Phones:   </a:t>
            </a:r>
            <a:r>
              <a:rPr lang="en-US" altLang="zh-CN" sz="2400" dirty="0" smtClean="0">
                <a:solidFill>
                  <a:srgbClr val="00B050"/>
                </a:solidFill>
                <a:latin typeface="微软雅黑" pitchFamily="34" charset="-122"/>
                <a:ea typeface="微软雅黑" pitchFamily="34" charset="-122"/>
              </a:rPr>
              <a:t>Require </a:t>
            </a:r>
            <a:r>
              <a:rPr lang="en-US" altLang="zh-CN" sz="2400" dirty="0">
                <a:solidFill>
                  <a:srgbClr val="00B050"/>
                </a:solidFill>
                <a:latin typeface="微软雅黑" pitchFamily="34" charset="-122"/>
                <a:ea typeface="微软雅黑" pitchFamily="34" charset="-122"/>
              </a:rPr>
              <a:t>data and display </a:t>
            </a:r>
            <a:r>
              <a:rPr lang="en-US" altLang="zh-CN" sz="2400" dirty="0" smtClean="0">
                <a:solidFill>
                  <a:srgbClr val="00B050"/>
                </a:solidFill>
                <a:latin typeface="微软雅黑" pitchFamily="34" charset="-122"/>
                <a:ea typeface="微软雅黑" pitchFamily="34" charset="-122"/>
              </a:rPr>
              <a:t>data</a:t>
            </a:r>
            <a:endParaRPr lang="zh-CN" altLang="en-US" sz="2400" dirty="0">
              <a:solidFill>
                <a:srgbClr val="00B050"/>
              </a:solidFill>
              <a:latin typeface="微软雅黑" pitchFamily="34" charset="-122"/>
              <a:ea typeface="微软雅黑" pitchFamily="34" charset="-122"/>
            </a:endParaRPr>
          </a:p>
        </p:txBody>
      </p:sp>
      <p:sp>
        <p:nvSpPr>
          <p:cNvPr id="16" name="TextBox 15"/>
          <p:cNvSpPr txBox="1"/>
          <p:nvPr/>
        </p:nvSpPr>
        <p:spPr>
          <a:xfrm>
            <a:off x="0" y="116632"/>
            <a:ext cx="4644008" cy="477054"/>
          </a:xfrm>
          <a:prstGeom prst="rect">
            <a:avLst/>
          </a:prstGeom>
          <a:noFill/>
        </p:spPr>
        <p:txBody>
          <a:bodyPr wrap="square" rtlCol="0">
            <a:spAutoFit/>
          </a:bodyPr>
          <a:lstStyle/>
          <a:p>
            <a:r>
              <a:rPr lang="en-US" sz="2500" b="1" dirty="0" smtClean="0">
                <a:solidFill>
                  <a:schemeClr val="bg1"/>
                </a:solidFill>
                <a:latin typeface="微软雅黑" pitchFamily="34" charset="-122"/>
                <a:ea typeface="微软雅黑" pitchFamily="34" charset="-122"/>
              </a:rPr>
              <a:t>N</a:t>
            </a:r>
            <a:r>
              <a:rPr lang="en-US" altLang="zh-CN" sz="2500" b="1" dirty="0" smtClean="0">
                <a:solidFill>
                  <a:schemeClr val="bg1"/>
                </a:solidFill>
                <a:latin typeface="微软雅黑" pitchFamily="34" charset="-122"/>
                <a:ea typeface="微软雅黑" pitchFamily="34" charset="-122"/>
              </a:rPr>
              <a:t>etwork Topology</a:t>
            </a:r>
            <a:r>
              <a:rPr lang="en-US" sz="2500" b="1" dirty="0" smtClean="0">
                <a:solidFill>
                  <a:schemeClr val="bg1"/>
                </a:solidFill>
                <a:latin typeface="微软雅黑" pitchFamily="34" charset="-122"/>
                <a:ea typeface="微软雅黑" pitchFamily="34" charset="-122"/>
              </a:rPr>
              <a:t>   </a:t>
            </a:r>
            <a:endParaRPr lang="en-US" sz="2500" b="1" dirty="0">
              <a:solidFill>
                <a:schemeClr val="bg1"/>
              </a:solidFill>
              <a:latin typeface="微软雅黑" pitchFamily="34" charset="-122"/>
              <a:ea typeface="微软雅黑" pitchFamily="34" charset="-122"/>
            </a:endParaRP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23</a:t>
            </a:fld>
            <a:endParaRPr lang="zh-CN" altLang="en-US"/>
          </a:p>
        </p:txBody>
      </p:sp>
    </p:spTree>
    <p:extLst>
      <p:ext uri="{BB962C8B-B14F-4D97-AF65-F5344CB8AC3E}">
        <p14:creationId xmlns:p14="http://schemas.microsoft.com/office/powerpoint/2010/main" val="257775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Advantages</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67544" y="908720"/>
            <a:ext cx="8136904" cy="5256584"/>
          </a:xfrm>
        </p:spPr>
        <p:txBody>
          <a:bodyPr>
            <a:normAutofit/>
          </a:bodyPr>
          <a:lstStyle/>
          <a:p>
            <a:r>
              <a:rPr lang="en-US" altLang="zh-CN" sz="2400" dirty="0" smtClean="0">
                <a:solidFill>
                  <a:srgbClr val="00B050"/>
                </a:solidFill>
                <a:latin typeface="Tahoma" pitchFamily="34" charset="0"/>
                <a:ea typeface="Tahoma" pitchFamily="34" charset="0"/>
                <a:cs typeface="Tahoma" pitchFamily="34" charset="0"/>
              </a:rPr>
              <a:t>Searching fast</a:t>
            </a:r>
          </a:p>
          <a:p>
            <a:endParaRPr lang="en-US" altLang="zh-CN" sz="2400" dirty="0" smtClean="0">
              <a:solidFill>
                <a:srgbClr val="00B050"/>
              </a:solidFill>
              <a:latin typeface="Tahoma" pitchFamily="34" charset="0"/>
              <a:ea typeface="Tahoma" pitchFamily="34" charset="0"/>
              <a:cs typeface="Tahoma" pitchFamily="34" charset="0"/>
            </a:endParaRPr>
          </a:p>
          <a:p>
            <a:r>
              <a:rPr lang="en-US" altLang="zh-CN" sz="2400" dirty="0" smtClean="0">
                <a:solidFill>
                  <a:srgbClr val="00B050"/>
                </a:solidFill>
                <a:latin typeface="Tahoma" pitchFamily="34" charset="0"/>
                <a:ea typeface="Tahoma" pitchFamily="34" charset="0"/>
                <a:cs typeface="Tahoma" pitchFamily="34" charset="0"/>
              </a:rPr>
              <a:t>No limitation Contacts</a:t>
            </a:r>
          </a:p>
          <a:p>
            <a:endParaRPr lang="en-US" altLang="zh-CN" sz="2400" dirty="0" smtClean="0">
              <a:solidFill>
                <a:srgbClr val="00B050"/>
              </a:solidFill>
              <a:latin typeface="Tahoma" pitchFamily="34" charset="0"/>
              <a:ea typeface="Tahoma" pitchFamily="34" charset="0"/>
              <a:cs typeface="Tahoma" pitchFamily="34" charset="0"/>
            </a:endParaRPr>
          </a:p>
          <a:p>
            <a:r>
              <a:rPr lang="en-US" altLang="zh-CN" sz="2400" dirty="0" smtClean="0">
                <a:solidFill>
                  <a:srgbClr val="00B050"/>
                </a:solidFill>
                <a:latin typeface="Tahoma" pitchFamily="34" charset="0"/>
                <a:ea typeface="Tahoma" pitchFamily="34" charset="0"/>
                <a:cs typeface="Tahoma" pitchFamily="34" charset="0"/>
              </a:rPr>
              <a:t>Easy to manage(modify in the server)</a:t>
            </a:r>
          </a:p>
          <a:p>
            <a:pPr marL="0" indent="0">
              <a:buNone/>
            </a:pPr>
            <a:endParaRPr lang="en-US" altLang="zh-CN" sz="2400" dirty="0" smtClean="0">
              <a:solidFill>
                <a:srgbClr val="00B050"/>
              </a:solidFill>
              <a:latin typeface="Tahoma" pitchFamily="34" charset="0"/>
              <a:ea typeface="Tahoma" pitchFamily="34" charset="0"/>
              <a:cs typeface="Tahoma" pitchFamily="34" charset="0"/>
            </a:endParaRPr>
          </a:p>
          <a:p>
            <a:pPr marL="0" indent="0">
              <a:buNone/>
            </a:pPr>
            <a:endParaRPr lang="en-US" altLang="zh-CN" sz="2400" dirty="0" smtClean="0">
              <a:solidFill>
                <a:srgbClr val="00B050"/>
              </a:solidFill>
              <a:latin typeface="Tahoma" pitchFamily="34" charset="0"/>
              <a:ea typeface="Tahoma" pitchFamily="34" charset="0"/>
              <a:cs typeface="Tahoma" pitchFamily="34" charset="0"/>
            </a:endParaRPr>
          </a:p>
          <a:p>
            <a:pPr marL="0" indent="0">
              <a:buNone/>
            </a:pPr>
            <a:r>
              <a:rPr lang="en-US" altLang="zh-CN" sz="2400" dirty="0" smtClean="0">
                <a:latin typeface="Tahoma" pitchFamily="34" charset="0"/>
                <a:ea typeface="Tahoma" pitchFamily="34" charset="0"/>
                <a:cs typeface="Tahoma" pitchFamily="34" charset="0"/>
              </a:rPr>
              <a:t>DSS Key:</a:t>
            </a:r>
            <a:endParaRPr lang="en-US" altLang="zh-CN" sz="2400" dirty="0">
              <a:latin typeface="Tahoma" pitchFamily="34" charset="0"/>
              <a:ea typeface="Tahoma" pitchFamily="34" charset="0"/>
              <a:cs typeface="Tahoma" pitchFamily="34" charset="0"/>
            </a:endParaRPr>
          </a:p>
          <a:p>
            <a:endParaRPr lang="en-US" altLang="zh-CN" sz="2400"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46" y="4725144"/>
            <a:ext cx="7272808" cy="67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24</a:t>
            </a:fld>
            <a:endParaRPr lang="zh-CN" altLang="en-US"/>
          </a:p>
        </p:txBody>
      </p:sp>
    </p:spTree>
    <p:extLst>
      <p:ext uri="{BB962C8B-B14F-4D97-AF65-F5344CB8AC3E}">
        <p14:creationId xmlns:p14="http://schemas.microsoft.com/office/powerpoint/2010/main" val="2596700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Phone Setting</a:t>
            </a:r>
            <a:endParaRPr lang="zh-CN" altLang="en-US" sz="3000" b="1" dirty="0">
              <a:solidFill>
                <a:schemeClr val="bg1"/>
              </a:solidFill>
              <a:latin typeface="Tahoma" pitchFamily="34" charset="0"/>
              <a:ea typeface="黑体" pitchFamily="2" charset="-122"/>
              <a:cs typeface="Tahoma" pitchFamily="34" charset="0"/>
            </a:endParaRPr>
          </a:p>
        </p:txBody>
      </p:sp>
      <p:pic>
        <p:nvPicPr>
          <p:cNvPr id="6" name="图片 5"/>
          <p:cNvPicPr/>
          <p:nvPr/>
        </p:nvPicPr>
        <p:blipFill>
          <a:blip r:embed="rId3"/>
          <a:srcRect/>
          <a:stretch>
            <a:fillRect/>
          </a:stretch>
        </p:blipFill>
        <p:spPr bwMode="auto">
          <a:xfrm>
            <a:off x="497082" y="836712"/>
            <a:ext cx="8107366" cy="5429288"/>
          </a:xfrm>
          <a:prstGeom prst="rect">
            <a:avLst/>
          </a:prstGeom>
          <a:noFill/>
          <a:ln w="9525">
            <a:noFill/>
            <a:miter lim="800000"/>
            <a:headEnd/>
            <a:tailEnd/>
          </a:ln>
        </p:spPr>
      </p:pic>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25</a:t>
            </a:fld>
            <a:endParaRPr lang="zh-CN" altLang="en-US"/>
          </a:p>
        </p:txBody>
      </p:sp>
    </p:spTree>
    <p:extLst>
      <p:ext uri="{BB962C8B-B14F-4D97-AF65-F5344CB8AC3E}">
        <p14:creationId xmlns:p14="http://schemas.microsoft.com/office/powerpoint/2010/main" val="757538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Phone Setting</a:t>
            </a:r>
            <a:endParaRPr lang="zh-CN" altLang="en-US" sz="3000" b="1" dirty="0">
              <a:solidFill>
                <a:schemeClr val="bg1"/>
              </a:solidFill>
              <a:latin typeface="Tahoma" pitchFamily="34" charset="0"/>
              <a:ea typeface="黑体" pitchFamily="2" charset="-122"/>
              <a:cs typeface="Tahoma"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169757338"/>
              </p:ext>
            </p:extLst>
          </p:nvPr>
        </p:nvGraphicFramePr>
        <p:xfrm>
          <a:off x="251520" y="908720"/>
          <a:ext cx="8640960" cy="5363338"/>
        </p:xfrm>
        <a:graphic>
          <a:graphicData uri="http://schemas.openxmlformats.org/drawingml/2006/table">
            <a:tbl>
              <a:tblPr firstRow="1" firstCol="1" lastRow="1" lastCol="1" bandRow="1" bandCol="1">
                <a:tableStyleId>{5C22544A-7EE6-4342-B048-85BDC9FD1C3A}</a:tableStyleId>
              </a:tblPr>
              <a:tblGrid>
                <a:gridCol w="2664685"/>
                <a:gridCol w="5976275"/>
              </a:tblGrid>
              <a:tr h="245669">
                <a:tc>
                  <a:txBody>
                    <a:bodyPr/>
                    <a:lstStyle/>
                    <a:p>
                      <a:pPr>
                        <a:lnSpc>
                          <a:spcPct val="115000"/>
                        </a:lnSpc>
                        <a:spcBef>
                          <a:spcPts val="480"/>
                        </a:spcBef>
                        <a:spcAft>
                          <a:spcPts val="0"/>
                        </a:spcAft>
                      </a:pPr>
                      <a:r>
                        <a:rPr lang="en-US" sz="1600" dirty="0">
                          <a:effectLst/>
                        </a:rPr>
                        <a:t>Configuration Items</a:t>
                      </a:r>
                      <a:endParaRPr lang="en-US" sz="1600" dirty="0">
                        <a:effectLst/>
                        <a:latin typeface="Calibri"/>
                        <a:cs typeface="Times New Roman"/>
                      </a:endParaRPr>
                    </a:p>
                  </a:txBody>
                  <a:tcPr marL="68580" marR="68580" marT="0" marB="0"/>
                </a:tc>
                <a:tc>
                  <a:txBody>
                    <a:bodyPr/>
                    <a:lstStyle/>
                    <a:p>
                      <a:pPr>
                        <a:lnSpc>
                          <a:spcPct val="115000"/>
                        </a:lnSpc>
                        <a:spcBef>
                          <a:spcPts val="480"/>
                        </a:spcBef>
                        <a:spcAft>
                          <a:spcPts val="0"/>
                        </a:spcAft>
                      </a:pPr>
                      <a:r>
                        <a:rPr lang="en-US" sz="1600">
                          <a:effectLst/>
                        </a:rPr>
                        <a:t>Description</a:t>
                      </a:r>
                      <a:endParaRPr lang="en-US" sz="1600">
                        <a:effectLst/>
                        <a:latin typeface="Calibri"/>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LDAP name filter</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a:effectLst/>
                        </a:rPr>
                        <a:t>LDAP name filter is the search criteria for name look ups. </a:t>
                      </a:r>
                      <a:endParaRPr lang="en-US" sz="1600" kern="10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LDAP number filter</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LDAP name filter is the search criteria for number look ups. </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Server Address</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a:effectLst/>
                        </a:rPr>
                        <a:t>This setting refers to the DNS name or IP address of the LDAP server.</a:t>
                      </a:r>
                      <a:endParaRPr lang="en-US" sz="1600" kern="10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Port</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a:effectLst/>
                        </a:rPr>
                        <a:t>This setting specifies the LDAP server port. The default value is 389.</a:t>
                      </a:r>
                      <a:endParaRPr lang="en-US" sz="1600" kern="100">
                        <a:effectLst/>
                        <a:latin typeface="Times New Roman"/>
                        <a:ea typeface="宋体"/>
                        <a:cs typeface="Times New Roman"/>
                      </a:endParaRPr>
                    </a:p>
                  </a:txBody>
                  <a:tcPr marL="68580" marR="68580" marT="0" marB="0"/>
                </a:tc>
              </a:tr>
              <a:tr h="953047">
                <a:tc>
                  <a:txBody>
                    <a:bodyPr/>
                    <a:lstStyle/>
                    <a:p>
                      <a:pPr algn="just">
                        <a:lnSpc>
                          <a:spcPct val="115000"/>
                        </a:lnSpc>
                        <a:spcBef>
                          <a:spcPts val="480"/>
                        </a:spcBef>
                        <a:spcAft>
                          <a:spcPts val="0"/>
                        </a:spcAft>
                      </a:pPr>
                      <a:r>
                        <a:rPr lang="en-US" sz="1600" kern="100" dirty="0">
                          <a:effectLst/>
                        </a:rPr>
                        <a:t>Base</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specifies the LDAP search base (the distinguished name of the search base object) which corresponds to the location in the directory from which the LDAP search is requested to begin.</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a:effectLst/>
                        </a:rPr>
                        <a:t>Username</a:t>
                      </a:r>
                      <a:endParaRPr lang="en-US" sz="1600" kern="10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specifies the bind “Username” for LDAP servers.</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a:effectLst/>
                        </a:rPr>
                        <a:t>Password</a:t>
                      </a:r>
                      <a:endParaRPr lang="en-US" sz="1600" kern="10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specifies the bind “Password” for LDAP servers.</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Max. Hits</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specifies </a:t>
                      </a:r>
                      <a:r>
                        <a:rPr lang="en-US" sz="1600" kern="100" baseline="0" dirty="0" smtClean="0">
                          <a:effectLst/>
                        </a:rPr>
                        <a:t> how many results would return to the phone</a:t>
                      </a:r>
                      <a:endParaRPr lang="en-US" sz="1600" kern="100" dirty="0">
                        <a:effectLst/>
                        <a:latin typeface="Times New Roman"/>
                        <a:ea typeface="宋体"/>
                        <a:cs typeface="Times New Roman"/>
                      </a:endParaRPr>
                    </a:p>
                  </a:txBody>
                  <a:tcPr marL="68580" marR="68580" marT="0" marB="0"/>
                </a:tc>
              </a:tr>
              <a:tr h="635364">
                <a:tc>
                  <a:txBody>
                    <a:bodyPr/>
                    <a:lstStyle/>
                    <a:p>
                      <a:pPr algn="just">
                        <a:lnSpc>
                          <a:spcPct val="115000"/>
                        </a:lnSpc>
                        <a:spcBef>
                          <a:spcPts val="480"/>
                        </a:spcBef>
                        <a:spcAft>
                          <a:spcPts val="0"/>
                        </a:spcAft>
                      </a:pPr>
                      <a:r>
                        <a:rPr lang="en-US" sz="1600" kern="100" dirty="0">
                          <a:effectLst/>
                        </a:rPr>
                        <a:t>LDAP name attributes</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can be used to specify the “name” attributes of each record which are to be returned in the LDAP search results.</a:t>
                      </a:r>
                      <a:endParaRPr lang="en-US" sz="1600" kern="100" dirty="0">
                        <a:effectLst/>
                        <a:latin typeface="Times New Roman"/>
                        <a:ea typeface="宋体"/>
                        <a:cs typeface="Times New Roman"/>
                      </a:endParaRPr>
                    </a:p>
                  </a:txBody>
                  <a:tcPr marL="68580" marR="68580" marT="0" marB="0"/>
                </a:tc>
              </a:tr>
              <a:tr h="953047">
                <a:tc>
                  <a:txBody>
                    <a:bodyPr/>
                    <a:lstStyle/>
                    <a:p>
                      <a:pPr algn="just">
                        <a:lnSpc>
                          <a:spcPct val="115000"/>
                        </a:lnSpc>
                        <a:spcBef>
                          <a:spcPts val="480"/>
                        </a:spcBef>
                        <a:spcAft>
                          <a:spcPts val="0"/>
                        </a:spcAft>
                      </a:pPr>
                      <a:r>
                        <a:rPr lang="en-US" sz="1600" kern="100">
                          <a:effectLst/>
                        </a:rPr>
                        <a:t>LDAP number attributes</a:t>
                      </a:r>
                      <a:endParaRPr lang="en-US" sz="1600" kern="10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0" dirty="0">
                          <a:effectLst/>
                        </a:rPr>
                        <a:t>This setting can be used to specify the “number” attributes of each record which are to be returned in the LDAP search results by the LDAP server.</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a:effectLst/>
                        </a:rPr>
                        <a:t>LDAP display name</a:t>
                      </a:r>
                      <a:endParaRPr lang="en-US" sz="1600" kern="10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is for showing the entry information on the screen.</a:t>
                      </a:r>
                      <a:endParaRPr lang="en-US" sz="1600" kern="100" dirty="0">
                        <a:effectLst/>
                        <a:latin typeface="Times New Roman"/>
                        <a:ea typeface="宋体"/>
                        <a:cs typeface="Times New Roman"/>
                      </a:endParaRPr>
                    </a:p>
                  </a:txBody>
                  <a:tcPr marL="68580" marR="68580" marT="0" marB="0"/>
                </a:tc>
              </a:tr>
            </a:tbl>
          </a:graphicData>
        </a:graphic>
      </p:graphicFrame>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26</a:t>
            </a:fld>
            <a:endParaRPr lang="zh-CN" altLang="en-US"/>
          </a:p>
        </p:txBody>
      </p:sp>
    </p:spTree>
    <p:extLst>
      <p:ext uri="{BB962C8B-B14F-4D97-AF65-F5344CB8AC3E}">
        <p14:creationId xmlns:p14="http://schemas.microsoft.com/office/powerpoint/2010/main" val="1005940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Phone Setting</a:t>
            </a:r>
            <a:endParaRPr lang="zh-CN" altLang="en-US" sz="3000" b="1" dirty="0">
              <a:solidFill>
                <a:schemeClr val="bg1"/>
              </a:solidFill>
              <a:latin typeface="Tahoma" pitchFamily="34" charset="0"/>
              <a:ea typeface="黑体" pitchFamily="2" charset="-122"/>
              <a:cs typeface="Tahoma" pitchFamily="34"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4178575503"/>
              </p:ext>
            </p:extLst>
          </p:nvPr>
        </p:nvGraphicFramePr>
        <p:xfrm>
          <a:off x="539552" y="1052736"/>
          <a:ext cx="7920879" cy="5184574"/>
        </p:xfrm>
        <a:graphic>
          <a:graphicData uri="http://schemas.openxmlformats.org/drawingml/2006/table">
            <a:tbl>
              <a:tblPr firstRow="1" firstCol="1" lastRow="1" lastCol="1" bandRow="1" bandCol="1">
                <a:tableStyleId>{5C22544A-7EE6-4342-B048-85BDC9FD1C3A}</a:tableStyleId>
              </a:tblPr>
              <a:tblGrid>
                <a:gridCol w="2442627"/>
                <a:gridCol w="5478252"/>
              </a:tblGrid>
              <a:tr h="798644">
                <a:tc>
                  <a:txBody>
                    <a:bodyPr/>
                    <a:lstStyle/>
                    <a:p>
                      <a:pPr algn="just">
                        <a:lnSpc>
                          <a:spcPct val="115000"/>
                        </a:lnSpc>
                        <a:spcAft>
                          <a:spcPts val="0"/>
                        </a:spcAft>
                      </a:pPr>
                      <a:r>
                        <a:rPr lang="en-US" sz="1600" kern="100" dirty="0">
                          <a:effectLst/>
                        </a:rPr>
                        <a:t>Protocol</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a:effectLst/>
                        </a:rPr>
                        <a:t>Protocol is the protocol version for the phone when send the bind request to the server. The default value is Version 3.</a:t>
                      </a:r>
                      <a:endParaRPr lang="en-US" sz="1600" kern="100">
                        <a:effectLst/>
                        <a:latin typeface="Times New Roman"/>
                        <a:ea typeface="宋体"/>
                        <a:cs typeface="Times New Roman"/>
                      </a:endParaRPr>
                    </a:p>
                  </a:txBody>
                  <a:tcPr marL="68580" marR="68580" marT="0" marB="0"/>
                </a:tc>
              </a:tr>
              <a:tr h="666367">
                <a:tc>
                  <a:txBody>
                    <a:bodyPr/>
                    <a:lstStyle/>
                    <a:p>
                      <a:pPr algn="just">
                        <a:lnSpc>
                          <a:spcPct val="115000"/>
                        </a:lnSpc>
                        <a:spcAft>
                          <a:spcPts val="0"/>
                        </a:spcAft>
                      </a:pPr>
                      <a:r>
                        <a:rPr lang="en-US" sz="1600" kern="100">
                          <a:effectLst/>
                        </a:rPr>
                        <a:t>Search Delay(ms)(0~2000)</a:t>
                      </a:r>
                      <a:endParaRPr lang="en-US" sz="1600" kern="10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a:effectLst/>
                        </a:rPr>
                        <a:t>This setting is for configuring the delay display time after search.</a:t>
                      </a:r>
                      <a:endParaRPr lang="en-US" sz="1600" kern="100">
                        <a:effectLst/>
                        <a:latin typeface="Times New Roman"/>
                        <a:ea typeface="宋体"/>
                        <a:cs typeface="Times New Roman"/>
                      </a:endParaRPr>
                    </a:p>
                  </a:txBody>
                  <a:tcPr marL="68580" marR="68580" marT="0" marB="0"/>
                </a:tc>
              </a:tr>
              <a:tr h="1354552">
                <a:tc>
                  <a:txBody>
                    <a:bodyPr/>
                    <a:lstStyle/>
                    <a:p>
                      <a:pPr algn="just">
                        <a:lnSpc>
                          <a:spcPct val="115000"/>
                        </a:lnSpc>
                        <a:spcAft>
                          <a:spcPts val="0"/>
                        </a:spcAft>
                      </a:pPr>
                      <a:r>
                        <a:rPr lang="en-US" sz="1600" kern="100" dirty="0">
                          <a:effectLst/>
                        </a:rPr>
                        <a:t>LDAP lookup for incoming call</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dirty="0">
                          <a:effectLst/>
                        </a:rPr>
                        <a:t>This setting can be used to enable calling line identification using LDAP. When the setting is turned “Enable”, the phone performs an LDAP number search for the incoming number and displays the name of the calling party accordingly. </a:t>
                      </a:r>
                      <a:endParaRPr lang="en-US" sz="1600" kern="100" dirty="0">
                        <a:effectLst/>
                        <a:latin typeface="Times New Roman"/>
                        <a:ea typeface="宋体"/>
                        <a:cs typeface="Times New Roman"/>
                      </a:endParaRPr>
                    </a:p>
                  </a:txBody>
                  <a:tcPr marL="68580" marR="68580" marT="0" marB="0"/>
                </a:tc>
              </a:tr>
              <a:tr h="1354552">
                <a:tc>
                  <a:txBody>
                    <a:bodyPr/>
                    <a:lstStyle/>
                    <a:p>
                      <a:pPr algn="just">
                        <a:lnSpc>
                          <a:spcPct val="115000"/>
                        </a:lnSpc>
                        <a:spcAft>
                          <a:spcPts val="0"/>
                        </a:spcAft>
                      </a:pPr>
                      <a:r>
                        <a:rPr lang="en-US" sz="1600" kern="100" dirty="0">
                          <a:effectLst/>
                        </a:rPr>
                        <a:t>LDAP Sorting Results</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dirty="0">
                          <a:effectLst/>
                        </a:rPr>
                        <a:t>This setting is for sorting the search results, if make this option “Enabled”, it will arrange in the first alphabetical of the name order if return the name display; if only has the number return, it will list in numerical order.</a:t>
                      </a:r>
                      <a:endParaRPr lang="en-US" sz="1600" kern="100" dirty="0">
                        <a:effectLst/>
                        <a:latin typeface="Times New Roman"/>
                        <a:ea typeface="宋体"/>
                        <a:cs typeface="Times New Roman"/>
                      </a:endParaRPr>
                    </a:p>
                  </a:txBody>
                  <a:tcPr marL="68580" marR="68580" marT="0" marB="0"/>
                </a:tc>
              </a:tr>
              <a:tr h="1010459">
                <a:tc>
                  <a:txBody>
                    <a:bodyPr/>
                    <a:lstStyle/>
                    <a:p>
                      <a:pPr algn="just">
                        <a:lnSpc>
                          <a:spcPct val="115000"/>
                        </a:lnSpc>
                        <a:spcAft>
                          <a:spcPts val="0"/>
                        </a:spcAft>
                      </a:pPr>
                      <a:r>
                        <a:rPr lang="en-US" sz="1600" kern="100" dirty="0">
                          <a:effectLst/>
                        </a:rPr>
                        <a:t>LDAP Lookup for </a:t>
                      </a:r>
                      <a:r>
                        <a:rPr lang="en-US" sz="1600" kern="100" dirty="0" err="1">
                          <a:effectLst/>
                        </a:rPr>
                        <a:t>PreDial</a:t>
                      </a:r>
                      <a:r>
                        <a:rPr lang="en-US" sz="1600" kern="100" dirty="0">
                          <a:effectLst/>
                        </a:rPr>
                        <a:t>/Dial</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dirty="0">
                          <a:effectLst/>
                        </a:rPr>
                        <a:t>This setting can be used to enable call out line identification using LDAP. When the setting is turned “Enabled”, the phone performs an LDAP number search for </a:t>
                      </a:r>
                      <a:r>
                        <a:rPr lang="en-US" sz="1600" kern="100" dirty="0" err="1">
                          <a:effectLst/>
                        </a:rPr>
                        <a:t>PreDial</a:t>
                      </a:r>
                      <a:r>
                        <a:rPr lang="en-US" sz="1600" kern="100" dirty="0">
                          <a:effectLst/>
                        </a:rPr>
                        <a:t> or Dial status.</a:t>
                      </a:r>
                      <a:endParaRPr lang="en-US" sz="1600" kern="100" dirty="0">
                        <a:effectLst/>
                        <a:latin typeface="Times New Roman"/>
                        <a:ea typeface="宋体"/>
                        <a:cs typeface="Times New Roman"/>
                      </a:endParaRPr>
                    </a:p>
                  </a:txBody>
                  <a:tcPr marL="68580" marR="68580" marT="0" marB="0"/>
                </a:tc>
              </a:tr>
            </a:tbl>
          </a:graphicData>
        </a:graphic>
      </p:graphicFrame>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27</a:t>
            </a:fld>
            <a:endParaRPr lang="zh-CN" altLang="en-US"/>
          </a:p>
        </p:txBody>
      </p:sp>
    </p:spTree>
    <p:extLst>
      <p:ext uri="{BB962C8B-B14F-4D97-AF65-F5344CB8AC3E}">
        <p14:creationId xmlns:p14="http://schemas.microsoft.com/office/powerpoint/2010/main" val="2506564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2195736" y="2852937"/>
            <a:ext cx="5544616" cy="830997"/>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solidFill>
                  <a:srgbClr val="00B050"/>
                </a:solidFill>
                <a:latin typeface="Tahoma" pitchFamily="34" charset="0"/>
                <a:ea typeface="黑体" pitchFamily="2" charset="-122"/>
                <a:cs typeface="Tahoma" pitchFamily="34" charset="0"/>
              </a:rPr>
              <a:t>XML Browser/Push XML</a:t>
            </a:r>
          </a:p>
        </p:txBody>
      </p:sp>
      <p:sp>
        <p:nvSpPr>
          <p:cNvPr id="4" name="内容占位符 6"/>
          <p:cNvSpPr txBox="1">
            <a:spLocks/>
          </p:cNvSpPr>
          <p:nvPr/>
        </p:nvSpPr>
        <p:spPr>
          <a:xfrm>
            <a:off x="308020" y="5085184"/>
            <a:ext cx="8496945" cy="113841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800" dirty="0" smtClean="0"/>
              <a:t>User manual download:</a:t>
            </a:r>
          </a:p>
          <a:p>
            <a:pPr marL="0" indent="0">
              <a:buNone/>
            </a:pPr>
            <a:r>
              <a:rPr lang="en-US" altLang="zh-CN" sz="2800" dirty="0">
                <a:hlinkClick r:id="rId3"/>
              </a:rPr>
              <a:t>ftp://</a:t>
            </a:r>
            <a:r>
              <a:rPr lang="en-US" altLang="zh-CN" sz="2800" dirty="0" smtClean="0">
                <a:hlinkClick r:id="rId3"/>
              </a:rPr>
              <a:t>yealinkftp:yealinkftp@ftp.yealink.com/Training/AdvancedFeature</a:t>
            </a:r>
            <a:r>
              <a:rPr lang="en-US" altLang="zh-CN" sz="2800" dirty="0">
                <a:hlinkClick r:id="rId3"/>
              </a:rPr>
              <a:t>/ </a:t>
            </a:r>
            <a:r>
              <a:rPr lang="en-US" altLang="zh-CN" sz="2800" dirty="0" smtClean="0">
                <a:hlinkClick r:id="rId3"/>
              </a:rPr>
              <a:t>XML%20Browser/</a:t>
            </a:r>
            <a:endParaRPr lang="zh-CN" altLang="en-US" sz="2800" dirty="0"/>
          </a:p>
        </p:txBody>
      </p:sp>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28</a:t>
            </a:fld>
            <a:endParaRPr lang="zh-CN" altLang="en-US"/>
          </a:p>
        </p:txBody>
      </p:sp>
    </p:spTree>
    <p:extLst>
      <p:ext uri="{BB962C8B-B14F-4D97-AF65-F5344CB8AC3E}">
        <p14:creationId xmlns:p14="http://schemas.microsoft.com/office/powerpoint/2010/main" val="1512705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65929" y="116632"/>
            <a:ext cx="5180017"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Tahoma" pitchFamily="34" charset="0"/>
              </a:rPr>
              <a:t>What is XML Browser</a:t>
            </a:r>
            <a:endParaRPr lang="zh-CN" altLang="en-US" sz="3000" b="1" dirty="0">
              <a:solidFill>
                <a:schemeClr val="bg1"/>
              </a:solidFill>
              <a:latin typeface="Calibri" pitchFamily="34" charset="0"/>
            </a:endParaRPr>
          </a:p>
        </p:txBody>
      </p:sp>
      <p:pic>
        <p:nvPicPr>
          <p:cNvPr id="4" name="图片 3" descr="1.png"/>
          <p:cNvPicPr/>
          <p:nvPr/>
        </p:nvPicPr>
        <p:blipFill>
          <a:blip r:embed="rId3" cstate="print"/>
          <a:stretch>
            <a:fillRect/>
          </a:stretch>
        </p:blipFill>
        <p:spPr>
          <a:xfrm>
            <a:off x="4644008" y="846481"/>
            <a:ext cx="4357718" cy="4572032"/>
          </a:xfrm>
          <a:prstGeom prst="rect">
            <a:avLst/>
          </a:prstGeom>
        </p:spPr>
      </p:pic>
      <p:sp>
        <p:nvSpPr>
          <p:cNvPr id="5" name="TextBox 4"/>
          <p:cNvSpPr txBox="1"/>
          <p:nvPr/>
        </p:nvSpPr>
        <p:spPr>
          <a:xfrm>
            <a:off x="5220072" y="5418513"/>
            <a:ext cx="3524683" cy="338554"/>
          </a:xfrm>
          <a:prstGeom prst="rect">
            <a:avLst/>
          </a:prstGeom>
          <a:noFill/>
        </p:spPr>
        <p:txBody>
          <a:bodyPr wrap="none" rtlCol="0">
            <a:spAutoFit/>
          </a:bodyPr>
          <a:lstStyle/>
          <a:p>
            <a:r>
              <a:rPr lang="en-US" b="1" dirty="0" smtClean="0"/>
              <a:t>Yealink IP phone acting as a client</a:t>
            </a:r>
            <a:endParaRPr lang="zh-CN" altLang="en-US" b="1" dirty="0"/>
          </a:p>
        </p:txBody>
      </p:sp>
      <p:sp>
        <p:nvSpPr>
          <p:cNvPr id="7" name="内容占位符 6"/>
          <p:cNvSpPr>
            <a:spLocks noGrp="1"/>
          </p:cNvSpPr>
          <p:nvPr>
            <p:ph idx="1"/>
          </p:nvPr>
        </p:nvSpPr>
        <p:spPr>
          <a:xfrm>
            <a:off x="431258" y="1155244"/>
            <a:ext cx="5076846" cy="1977253"/>
          </a:xfrm>
        </p:spPr>
        <p:txBody>
          <a:bodyPr/>
          <a:lstStyle/>
          <a:p>
            <a:r>
              <a:rPr lang="en-US" altLang="zh-CN" sz="2400" b="1" dirty="0">
                <a:solidFill>
                  <a:srgbClr val="00B050"/>
                </a:solidFill>
                <a:latin typeface="Tahoma" pitchFamily="34" charset="0"/>
                <a:ea typeface="Tahoma" pitchFamily="34" charset="0"/>
                <a:cs typeface="Tahoma" pitchFamily="34" charset="0"/>
              </a:rPr>
              <a:t>HTTP(S</a:t>
            </a:r>
            <a:r>
              <a:rPr lang="en-US" altLang="zh-CN" sz="2400" b="1" dirty="0" smtClean="0">
                <a:solidFill>
                  <a:srgbClr val="00B050"/>
                </a:solidFill>
                <a:latin typeface="Tahoma" pitchFamily="34" charset="0"/>
                <a:ea typeface="Tahoma" pitchFamily="34" charset="0"/>
                <a:cs typeface="Tahoma" pitchFamily="34" charset="0"/>
              </a:rPr>
              <a:t>)</a:t>
            </a:r>
          </a:p>
          <a:p>
            <a:endParaRPr lang="en-US" altLang="zh-CN" sz="2400" b="1" dirty="0">
              <a:solidFill>
                <a:srgbClr val="00B050"/>
              </a:solidFill>
              <a:latin typeface="Tahoma" pitchFamily="34" charset="0"/>
              <a:ea typeface="Tahoma" pitchFamily="34" charset="0"/>
              <a:cs typeface="Tahoma" pitchFamily="34" charset="0"/>
            </a:endParaRPr>
          </a:p>
          <a:p>
            <a:r>
              <a:rPr lang="en-US" altLang="zh-CN" sz="2400" b="1" dirty="0">
                <a:solidFill>
                  <a:srgbClr val="00B050"/>
                </a:solidFill>
                <a:latin typeface="Tahoma" pitchFamily="34" charset="0"/>
                <a:ea typeface="Tahoma" pitchFamily="34" charset="0"/>
                <a:cs typeface="Tahoma" pitchFamily="34" charset="0"/>
              </a:rPr>
              <a:t>Phone-initiated application </a:t>
            </a:r>
            <a:endParaRPr lang="zh-CN" altLang="en-US" sz="2400" b="1" dirty="0">
              <a:solidFill>
                <a:srgbClr val="00B050"/>
              </a:solidFill>
              <a:latin typeface="Tahoma" pitchFamily="34" charset="0"/>
              <a:ea typeface="Tahoma" pitchFamily="34" charset="0"/>
              <a:cs typeface="Tahoma" pitchFamily="34" charset="0"/>
            </a:endParaRPr>
          </a:p>
          <a:p>
            <a:endParaRPr lang="zh-CN" altLang="en-US" dirty="0"/>
          </a:p>
        </p:txBody>
      </p:sp>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29</a:t>
            </a:fld>
            <a:endParaRPr lang="zh-CN" altLang="en-US"/>
          </a:p>
        </p:txBody>
      </p:sp>
    </p:spTree>
    <p:extLst>
      <p:ext uri="{BB962C8B-B14F-4D97-AF65-F5344CB8AC3E}">
        <p14:creationId xmlns:p14="http://schemas.microsoft.com/office/powerpoint/2010/main" val="2151975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2339752" y="1117193"/>
            <a:ext cx="5040560" cy="890115"/>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Tahoma" pitchFamily="34" charset="0"/>
                <a:cs typeface="Tahoma" pitchFamily="34" charset="0"/>
              </a:rPr>
              <a:t>Basic Features</a:t>
            </a:r>
            <a:endParaRPr lang="en-US" altLang="zh-CN" sz="4000" b="1" dirty="0">
              <a:solidFill>
                <a:srgbClr val="00B050"/>
              </a:solidFill>
              <a:latin typeface="Tahoma" pitchFamily="34" charset="0"/>
              <a:ea typeface="Tahoma" pitchFamily="34" charset="0"/>
              <a:cs typeface="Tahoma"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9" y="2007308"/>
            <a:ext cx="3345730" cy="404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3</a:t>
            </a:fld>
            <a:endParaRPr lang="zh-CN" altLang="en-US"/>
          </a:p>
        </p:txBody>
      </p:sp>
    </p:spTree>
    <p:extLst>
      <p:ext uri="{BB962C8B-B14F-4D97-AF65-F5344CB8AC3E}">
        <p14:creationId xmlns:p14="http://schemas.microsoft.com/office/powerpoint/2010/main" val="2286782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15874" y="66690"/>
            <a:ext cx="4392488"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Tahoma" pitchFamily="34" charset="0"/>
              </a:rPr>
              <a:t>What is Push XML</a:t>
            </a:r>
          </a:p>
        </p:txBody>
      </p:sp>
      <p:pic>
        <p:nvPicPr>
          <p:cNvPr id="3" name="图片 2" descr="3.png"/>
          <p:cNvPicPr/>
          <p:nvPr/>
        </p:nvPicPr>
        <p:blipFill>
          <a:blip r:embed="rId3" cstate="print"/>
          <a:stretch>
            <a:fillRect/>
          </a:stretch>
        </p:blipFill>
        <p:spPr>
          <a:xfrm>
            <a:off x="4143372" y="785794"/>
            <a:ext cx="4572032" cy="5072098"/>
          </a:xfrm>
          <a:prstGeom prst="rect">
            <a:avLst/>
          </a:prstGeom>
        </p:spPr>
      </p:pic>
      <p:sp>
        <p:nvSpPr>
          <p:cNvPr id="5" name="TextBox 4"/>
          <p:cNvSpPr txBox="1"/>
          <p:nvPr/>
        </p:nvSpPr>
        <p:spPr>
          <a:xfrm>
            <a:off x="3857620" y="5857892"/>
            <a:ext cx="5097229" cy="338554"/>
          </a:xfrm>
          <a:prstGeom prst="rect">
            <a:avLst/>
          </a:prstGeom>
          <a:noFill/>
        </p:spPr>
        <p:txBody>
          <a:bodyPr wrap="none" rtlCol="0">
            <a:spAutoFit/>
          </a:bodyPr>
          <a:lstStyle/>
          <a:p>
            <a:r>
              <a:rPr lang="en-US" b="1" dirty="0" smtClean="0"/>
              <a:t>Yealink IP phone acting as a server (HTTP(S) post)</a:t>
            </a:r>
            <a:endParaRPr lang="zh-CN" altLang="en-US" b="1" dirty="0"/>
          </a:p>
        </p:txBody>
      </p:sp>
      <p:sp>
        <p:nvSpPr>
          <p:cNvPr id="6" name="内容占位符 6"/>
          <p:cNvSpPr txBox="1">
            <a:spLocks/>
          </p:cNvSpPr>
          <p:nvPr/>
        </p:nvSpPr>
        <p:spPr>
          <a:xfrm>
            <a:off x="431258" y="1155244"/>
            <a:ext cx="5076846" cy="19772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b="1" dirty="0" smtClean="0">
                <a:solidFill>
                  <a:srgbClr val="00B050"/>
                </a:solidFill>
                <a:latin typeface="Tahoma" pitchFamily="34" charset="0"/>
                <a:ea typeface="Tahoma" pitchFamily="34" charset="0"/>
                <a:cs typeface="Tahoma" pitchFamily="34" charset="0"/>
              </a:rPr>
              <a:t>HTTP(S)</a:t>
            </a:r>
          </a:p>
          <a:p>
            <a:endParaRPr lang="en-US" altLang="zh-CN" sz="2400" b="1" dirty="0" smtClean="0">
              <a:solidFill>
                <a:srgbClr val="00B050"/>
              </a:solidFill>
              <a:latin typeface="Tahoma" pitchFamily="34" charset="0"/>
              <a:ea typeface="Tahoma" pitchFamily="34" charset="0"/>
              <a:cs typeface="Tahoma" pitchFamily="34" charset="0"/>
            </a:endParaRPr>
          </a:p>
          <a:p>
            <a:r>
              <a:rPr lang="en-US" altLang="zh-CN" sz="2400" b="1" dirty="0" smtClean="0">
                <a:solidFill>
                  <a:srgbClr val="00B050"/>
                </a:solidFill>
                <a:latin typeface="Tahoma" pitchFamily="34" charset="0"/>
                <a:ea typeface="Tahoma" pitchFamily="34" charset="0"/>
                <a:cs typeface="Tahoma" pitchFamily="34" charset="0"/>
              </a:rPr>
              <a:t>Server-initiated application </a:t>
            </a:r>
            <a:endParaRPr lang="zh-CN" altLang="en-US" sz="2400" b="1" dirty="0" smtClean="0">
              <a:solidFill>
                <a:srgbClr val="00B050"/>
              </a:solidFill>
              <a:latin typeface="Tahoma" pitchFamily="34" charset="0"/>
              <a:ea typeface="Tahoma" pitchFamily="34" charset="0"/>
              <a:cs typeface="Tahoma" pitchFamily="34" charset="0"/>
            </a:endParaRPr>
          </a:p>
          <a:p>
            <a:endParaRPr lang="zh-CN" altLang="en-US" dirty="0"/>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30</a:t>
            </a:fld>
            <a:endParaRPr lang="zh-CN" altLang="en-US"/>
          </a:p>
        </p:txBody>
      </p:sp>
    </p:spTree>
    <p:extLst>
      <p:ext uri="{BB962C8B-B14F-4D97-AF65-F5344CB8AC3E}">
        <p14:creationId xmlns:p14="http://schemas.microsoft.com/office/powerpoint/2010/main" val="1168116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Application Scenarios</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395536" y="908720"/>
            <a:ext cx="8280920" cy="5328592"/>
          </a:xfrm>
        </p:spPr>
        <p:txBody>
          <a:bodyPr>
            <a:normAutofit/>
          </a:bodyPr>
          <a:lstStyle/>
          <a:p>
            <a:pPr marL="0" indent="0">
              <a:buNone/>
            </a:pPr>
            <a:r>
              <a:rPr lang="en-US" altLang="zh-CN" sz="2400" b="1" dirty="0" smtClean="0">
                <a:solidFill>
                  <a:srgbClr val="00B050"/>
                </a:solidFill>
                <a:latin typeface="Tahoma" pitchFamily="34" charset="0"/>
                <a:ea typeface="Tahoma" pitchFamily="34" charset="0"/>
                <a:cs typeface="Tahoma" pitchFamily="34" charset="0"/>
              </a:rPr>
              <a:t>Practical Applications</a:t>
            </a:r>
          </a:p>
          <a:p>
            <a:r>
              <a:rPr lang="en-US" altLang="zh-CN" sz="2400" dirty="0">
                <a:latin typeface="Tahoma" pitchFamily="34" charset="0"/>
                <a:ea typeface="Tahoma" pitchFamily="34" charset="0"/>
                <a:cs typeface="Tahoma" pitchFamily="34" charset="0"/>
              </a:rPr>
              <a:t>Weather report</a:t>
            </a:r>
          </a:p>
          <a:p>
            <a:r>
              <a:rPr lang="en-US" altLang="zh-CN" sz="2400" dirty="0">
                <a:latin typeface="Tahoma" pitchFamily="34" charset="0"/>
                <a:ea typeface="Tahoma" pitchFamily="34" charset="0"/>
                <a:cs typeface="Tahoma" pitchFamily="34" charset="0"/>
              </a:rPr>
              <a:t>Stock information</a:t>
            </a:r>
          </a:p>
          <a:p>
            <a:r>
              <a:rPr lang="en-US" altLang="zh-CN" sz="2400" dirty="0">
                <a:latin typeface="Tahoma" pitchFamily="34" charset="0"/>
                <a:ea typeface="Tahoma" pitchFamily="34" charset="0"/>
                <a:cs typeface="Tahoma" pitchFamily="34" charset="0"/>
              </a:rPr>
              <a:t>Google search </a:t>
            </a:r>
          </a:p>
          <a:p>
            <a:r>
              <a:rPr lang="en-US" altLang="zh-CN" sz="2400" dirty="0">
                <a:latin typeface="Tahoma" pitchFamily="34" charset="0"/>
                <a:ea typeface="Tahoma" pitchFamily="34" charset="0"/>
                <a:cs typeface="Tahoma" pitchFamily="34" charset="0"/>
              </a:rPr>
              <a:t>News </a:t>
            </a:r>
            <a:r>
              <a:rPr lang="en-US" altLang="zh-CN" sz="2400" dirty="0" smtClean="0">
                <a:latin typeface="Tahoma" pitchFamily="34" charset="0"/>
                <a:ea typeface="Tahoma" pitchFamily="34" charset="0"/>
                <a:cs typeface="Tahoma" pitchFamily="34" charset="0"/>
              </a:rPr>
              <a:t>service</a:t>
            </a:r>
          </a:p>
          <a:p>
            <a:pPr marL="0" indent="0">
              <a:buNone/>
            </a:pPr>
            <a:r>
              <a:rPr lang="en-US" altLang="zh-CN" sz="2400" dirty="0" smtClean="0">
                <a:latin typeface="Tahoma" pitchFamily="34" charset="0"/>
                <a:ea typeface="Tahoma" pitchFamily="34" charset="0"/>
                <a:cs typeface="Tahoma" pitchFamily="34" charset="0"/>
              </a:rPr>
              <a:t>…</a:t>
            </a:r>
            <a:endParaRPr lang="en-US" altLang="zh-CN" sz="2400" dirty="0">
              <a:latin typeface="Tahoma" pitchFamily="34" charset="0"/>
              <a:ea typeface="Tahoma" pitchFamily="34" charset="0"/>
              <a:cs typeface="Tahoma" pitchFamily="34" charset="0"/>
            </a:endParaRPr>
          </a:p>
          <a:p>
            <a:pPr marL="0" indent="0">
              <a:buNone/>
            </a:pPr>
            <a:r>
              <a:rPr lang="en-US" altLang="zh-CN" sz="2400" b="1" dirty="0">
                <a:solidFill>
                  <a:srgbClr val="00B050"/>
                </a:solidFill>
                <a:latin typeface="Tahoma" pitchFamily="34" charset="0"/>
                <a:ea typeface="Tahoma" pitchFamily="34" charset="0"/>
                <a:cs typeface="Tahoma" pitchFamily="34" charset="0"/>
              </a:rPr>
              <a:t>Execute Actions  </a:t>
            </a:r>
            <a:endParaRPr lang="en-US" altLang="zh-CN" sz="2400" b="1" dirty="0" smtClean="0">
              <a:solidFill>
                <a:srgbClr val="00B050"/>
              </a:solidFill>
              <a:latin typeface="Tahoma" pitchFamily="34" charset="0"/>
              <a:ea typeface="Tahoma" pitchFamily="34" charset="0"/>
              <a:cs typeface="Tahoma" pitchFamily="34" charset="0"/>
            </a:endParaRPr>
          </a:p>
          <a:p>
            <a:r>
              <a:rPr lang="en-US" altLang="zh-CN" sz="2400" dirty="0" smtClean="0">
                <a:latin typeface="Tahoma" pitchFamily="34" charset="0"/>
                <a:ea typeface="Tahoma" pitchFamily="34" charset="0"/>
                <a:cs typeface="Tahoma" pitchFamily="34" charset="0"/>
              </a:rPr>
              <a:t>Reboot </a:t>
            </a:r>
            <a:r>
              <a:rPr lang="en-US" altLang="zh-CN" sz="2400" dirty="0">
                <a:latin typeface="Tahoma" pitchFamily="34" charset="0"/>
                <a:ea typeface="Tahoma" pitchFamily="34" charset="0"/>
                <a:cs typeface="Tahoma" pitchFamily="34" charset="0"/>
              </a:rPr>
              <a:t>the phone</a:t>
            </a:r>
          </a:p>
          <a:p>
            <a:r>
              <a:rPr lang="en-US" altLang="zh-CN" sz="2400" dirty="0" smtClean="0">
                <a:latin typeface="Tahoma" pitchFamily="34" charset="0"/>
                <a:ea typeface="Tahoma" pitchFamily="34" charset="0"/>
                <a:cs typeface="Tahoma" pitchFamily="34" charset="0"/>
              </a:rPr>
              <a:t>Reset </a:t>
            </a:r>
            <a:r>
              <a:rPr lang="en-US" altLang="zh-CN" sz="2400" dirty="0">
                <a:latin typeface="Tahoma" pitchFamily="34" charset="0"/>
                <a:ea typeface="Tahoma" pitchFamily="34" charset="0"/>
                <a:cs typeface="Tahoma" pitchFamily="34" charset="0"/>
              </a:rPr>
              <a:t>the phone </a:t>
            </a:r>
          </a:p>
          <a:p>
            <a:r>
              <a:rPr lang="en-US" altLang="zh-CN" sz="2400" dirty="0">
                <a:latin typeface="Tahoma" pitchFamily="34" charset="0"/>
                <a:ea typeface="Tahoma" pitchFamily="34" charset="0"/>
                <a:cs typeface="Tahoma" pitchFamily="34" charset="0"/>
              </a:rPr>
              <a:t>C</a:t>
            </a:r>
            <a:r>
              <a:rPr lang="en-US" altLang="zh-CN" sz="2400" dirty="0" smtClean="0">
                <a:latin typeface="Tahoma" pitchFamily="34" charset="0"/>
                <a:ea typeface="Tahoma" pitchFamily="34" charset="0"/>
                <a:cs typeface="Tahoma" pitchFamily="34" charset="0"/>
              </a:rPr>
              <a:t>hanging LED status</a:t>
            </a:r>
          </a:p>
          <a:p>
            <a:pPr marL="0" indent="0">
              <a:buNone/>
            </a:pPr>
            <a:r>
              <a:rPr lang="en-US" altLang="zh-CN" sz="2400" dirty="0" smtClean="0">
                <a:latin typeface="Tahoma" pitchFamily="34" charset="0"/>
                <a:ea typeface="Tahoma" pitchFamily="34" charset="0"/>
                <a:cs typeface="Tahoma" pitchFamily="34" charset="0"/>
              </a:rPr>
              <a:t>…</a:t>
            </a:r>
          </a:p>
          <a:p>
            <a:pPr marL="0" indent="0">
              <a:buNone/>
            </a:pPr>
            <a:r>
              <a:rPr lang="en-US" altLang="zh-CN" sz="2400" b="1" dirty="0">
                <a:solidFill>
                  <a:srgbClr val="00B050"/>
                </a:solidFill>
                <a:latin typeface="Tahoma" pitchFamily="34" charset="0"/>
                <a:ea typeface="Tahoma" pitchFamily="34" charset="0"/>
                <a:cs typeface="Tahoma" pitchFamily="34" charset="0"/>
              </a:rPr>
              <a:t>Configure Phone</a:t>
            </a: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31</a:t>
            </a:fld>
            <a:endParaRPr lang="zh-CN" altLang="en-US"/>
          </a:p>
        </p:txBody>
      </p:sp>
    </p:spTree>
    <p:extLst>
      <p:ext uri="{BB962C8B-B14F-4D97-AF65-F5344CB8AC3E}">
        <p14:creationId xmlns:p14="http://schemas.microsoft.com/office/powerpoint/2010/main" val="2684374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XML Object</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395536" y="908720"/>
            <a:ext cx="8280920" cy="5328592"/>
          </a:xfrm>
        </p:spPr>
        <p:txBody>
          <a:bodyPr>
            <a:normAutofit/>
          </a:bodyPr>
          <a:lstStyle/>
          <a:p>
            <a:pPr marL="0" indent="0">
              <a:buNone/>
            </a:pPr>
            <a:r>
              <a:rPr lang="en-US" altLang="zh-CN" sz="2400" b="1" dirty="0">
                <a:solidFill>
                  <a:srgbClr val="00B050"/>
                </a:solidFill>
                <a:latin typeface="Tahoma" pitchFamily="34" charset="0"/>
                <a:ea typeface="Tahoma" pitchFamily="34" charset="0"/>
                <a:cs typeface="Tahoma" pitchFamily="34" charset="0"/>
              </a:rPr>
              <a:t>2 types of XML objects </a:t>
            </a:r>
            <a:endParaRPr lang="en-US" altLang="zh-CN" sz="2400" b="1" dirty="0" smtClean="0">
              <a:solidFill>
                <a:srgbClr val="00B050"/>
              </a:solidFill>
              <a:latin typeface="Tahoma" pitchFamily="34" charset="0"/>
              <a:ea typeface="Tahoma" pitchFamily="34" charset="0"/>
              <a:cs typeface="Tahoma" pitchFamily="34" charset="0"/>
            </a:endParaRPr>
          </a:p>
          <a:p>
            <a:r>
              <a:rPr lang="en-US" altLang="zh-CN" sz="2400" b="1" dirty="0"/>
              <a:t>UI objects</a:t>
            </a:r>
            <a:r>
              <a:rPr lang="en-US" altLang="zh-CN" sz="2400" dirty="0"/>
              <a:t>: </a:t>
            </a:r>
            <a:r>
              <a:rPr lang="en-US" altLang="zh-CN" sz="2400" dirty="0" smtClean="0"/>
              <a:t> Control </a:t>
            </a:r>
            <a:r>
              <a:rPr lang="en-US" altLang="zh-CN" sz="2400" dirty="0"/>
              <a:t>the </a:t>
            </a:r>
            <a:r>
              <a:rPr lang="en-US" altLang="zh-CN" sz="2400" dirty="0" smtClean="0"/>
              <a:t>display</a:t>
            </a:r>
            <a:endParaRPr lang="zh-CN" altLang="en-US" sz="2400" dirty="0"/>
          </a:p>
          <a:p>
            <a:r>
              <a:rPr lang="en-US" altLang="zh-CN" sz="2400" b="1" dirty="0"/>
              <a:t>Non UI objects</a:t>
            </a:r>
            <a:r>
              <a:rPr lang="en-US" altLang="zh-CN" sz="2400" dirty="0"/>
              <a:t>: </a:t>
            </a:r>
            <a:r>
              <a:rPr lang="en-US" altLang="zh-CN" sz="2400" dirty="0" smtClean="0"/>
              <a:t>Execute and configure </a:t>
            </a: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endParaRPr lang="en-US" altLang="zh-CN" sz="2400" b="1" dirty="0">
              <a:solidFill>
                <a:srgbClr val="00B050"/>
              </a:solidFill>
              <a:latin typeface="Tahoma" pitchFamily="34" charset="0"/>
              <a:ea typeface="Tahoma" pitchFamily="34" charset="0"/>
              <a:cs typeface="Tahoma" pitchFamily="34" charset="0"/>
            </a:endParaRPr>
          </a:p>
        </p:txBody>
      </p:sp>
      <p:sp>
        <p:nvSpPr>
          <p:cNvPr id="4" name="矩形 3"/>
          <p:cNvSpPr/>
          <p:nvPr/>
        </p:nvSpPr>
        <p:spPr>
          <a:xfrm>
            <a:off x="539552" y="2764610"/>
            <a:ext cx="3496472" cy="3600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 name="TextBox 7"/>
          <p:cNvSpPr txBox="1"/>
          <p:nvPr/>
        </p:nvSpPr>
        <p:spPr>
          <a:xfrm>
            <a:off x="539552" y="2777367"/>
            <a:ext cx="3496472" cy="4185761"/>
          </a:xfrm>
          <a:prstGeom prst="rect">
            <a:avLst/>
          </a:prstGeom>
          <a:noFill/>
        </p:spPr>
        <p:txBody>
          <a:bodyPr wrap="square" rtlCol="0">
            <a:spAutoFit/>
          </a:bodyPr>
          <a:lstStyle/>
          <a:p>
            <a:r>
              <a:rPr lang="en-US" sz="1800" b="1" dirty="0" smtClean="0"/>
              <a:t>T3XG</a:t>
            </a:r>
            <a:r>
              <a:rPr lang="en-US" altLang="zh-CN" sz="1800" b="1" dirty="0" smtClean="0"/>
              <a:t>/VP530</a:t>
            </a:r>
            <a:r>
              <a:rPr lang="en-US" sz="1800" b="1" dirty="0" smtClean="0"/>
              <a:t>: </a:t>
            </a:r>
            <a:endParaRPr lang="zh-CN" altLang="en-US" sz="1800" dirty="0" smtClean="0"/>
          </a:p>
          <a:p>
            <a:r>
              <a:rPr lang="en-US" sz="2000" dirty="0">
                <a:latin typeface="+mn-lt"/>
                <a:ea typeface="+mn-ea"/>
              </a:rPr>
              <a:t>•  </a:t>
            </a:r>
            <a:r>
              <a:rPr lang="en-US" sz="2000" dirty="0" err="1">
                <a:latin typeface="+mn-lt"/>
                <a:ea typeface="+mn-ea"/>
              </a:rPr>
              <a:t>TextMenu</a:t>
            </a:r>
            <a:r>
              <a:rPr lang="en-US" sz="2000" dirty="0">
                <a:latin typeface="+mn-lt"/>
                <a:ea typeface="+mn-ea"/>
              </a:rPr>
              <a:t> (UI) </a:t>
            </a:r>
            <a:endParaRPr lang="zh-CN" altLang="en-US" sz="2000" dirty="0">
              <a:latin typeface="+mn-lt"/>
              <a:ea typeface="+mn-ea"/>
            </a:endParaRPr>
          </a:p>
          <a:p>
            <a:r>
              <a:rPr lang="en-US" sz="2000" dirty="0">
                <a:latin typeface="+mn-lt"/>
                <a:ea typeface="+mn-ea"/>
              </a:rPr>
              <a:t>•  </a:t>
            </a:r>
            <a:r>
              <a:rPr lang="en-US" sz="2000" dirty="0" err="1">
                <a:latin typeface="+mn-lt"/>
                <a:ea typeface="+mn-ea"/>
              </a:rPr>
              <a:t>TextScreen</a:t>
            </a:r>
            <a:r>
              <a:rPr lang="en-US" sz="2000" dirty="0">
                <a:latin typeface="+mn-lt"/>
                <a:ea typeface="+mn-ea"/>
              </a:rPr>
              <a:t> (UI) </a:t>
            </a:r>
            <a:endParaRPr lang="zh-CN" altLang="en-US" sz="2000" dirty="0">
              <a:latin typeface="+mn-lt"/>
              <a:ea typeface="+mn-ea"/>
            </a:endParaRPr>
          </a:p>
          <a:p>
            <a:r>
              <a:rPr lang="en-US" sz="2000" dirty="0">
                <a:latin typeface="+mn-lt"/>
                <a:ea typeface="+mn-ea"/>
              </a:rPr>
              <a:t>•  </a:t>
            </a:r>
            <a:r>
              <a:rPr lang="en-US" sz="2000" dirty="0" err="1">
                <a:latin typeface="+mn-lt"/>
                <a:ea typeface="+mn-ea"/>
              </a:rPr>
              <a:t>InputScreen</a:t>
            </a:r>
            <a:r>
              <a:rPr lang="en-US" sz="2000" dirty="0">
                <a:latin typeface="+mn-lt"/>
                <a:ea typeface="+mn-ea"/>
              </a:rPr>
              <a:t> (UI) </a:t>
            </a:r>
            <a:endParaRPr lang="zh-CN" altLang="en-US" sz="2000" dirty="0">
              <a:latin typeface="+mn-lt"/>
              <a:ea typeface="+mn-ea"/>
            </a:endParaRPr>
          </a:p>
          <a:p>
            <a:r>
              <a:rPr lang="en-US" sz="2000" dirty="0">
                <a:latin typeface="+mn-lt"/>
                <a:ea typeface="+mn-ea"/>
              </a:rPr>
              <a:t>•  Directory (UI</a:t>
            </a:r>
            <a:r>
              <a:rPr lang="en-US" sz="2000" dirty="0" smtClean="0">
                <a:latin typeface="+mn-lt"/>
                <a:ea typeface="+mn-ea"/>
              </a:rPr>
              <a:t>)</a:t>
            </a:r>
          </a:p>
          <a:p>
            <a:r>
              <a:rPr lang="en-US" altLang="zh-CN" sz="2000" dirty="0">
                <a:latin typeface="+mn-lt"/>
                <a:ea typeface="+mn-ea"/>
              </a:rPr>
              <a:t>•  </a:t>
            </a:r>
            <a:r>
              <a:rPr lang="en-US" altLang="zh-CN" sz="2000" dirty="0" err="1">
                <a:latin typeface="+mn-lt"/>
                <a:ea typeface="+mn-ea"/>
              </a:rPr>
              <a:t>FormattedTextScreen</a:t>
            </a:r>
            <a:r>
              <a:rPr lang="en-US" altLang="zh-CN" sz="2000" dirty="0">
                <a:latin typeface="+mn-lt"/>
                <a:ea typeface="+mn-ea"/>
              </a:rPr>
              <a:t> (UI) </a:t>
            </a:r>
          </a:p>
          <a:p>
            <a:r>
              <a:rPr lang="en-US" altLang="zh-CN" sz="2000" dirty="0">
                <a:latin typeface="+mn-lt"/>
                <a:ea typeface="+mn-ea"/>
              </a:rPr>
              <a:t>•  </a:t>
            </a:r>
            <a:r>
              <a:rPr lang="en-US" altLang="zh-CN" sz="2000" dirty="0" err="1">
                <a:latin typeface="+mn-lt"/>
                <a:ea typeface="+mn-ea"/>
              </a:rPr>
              <a:t>ImageScreen</a:t>
            </a:r>
            <a:r>
              <a:rPr lang="en-US" altLang="zh-CN" sz="2000" dirty="0">
                <a:latin typeface="+mn-lt"/>
                <a:ea typeface="+mn-ea"/>
              </a:rPr>
              <a:t> (UI) </a:t>
            </a:r>
          </a:p>
          <a:p>
            <a:endParaRPr lang="zh-CN" altLang="en-US" sz="2000" dirty="0">
              <a:latin typeface="+mn-lt"/>
              <a:ea typeface="+mn-ea"/>
            </a:endParaRPr>
          </a:p>
          <a:p>
            <a:r>
              <a:rPr lang="en-US" sz="2000" dirty="0">
                <a:latin typeface="+mn-lt"/>
                <a:ea typeface="+mn-ea"/>
              </a:rPr>
              <a:t>•  </a:t>
            </a:r>
            <a:r>
              <a:rPr lang="en-US" sz="2000" dirty="0" err="1">
                <a:latin typeface="+mn-lt"/>
                <a:ea typeface="+mn-ea"/>
              </a:rPr>
              <a:t>PhoneExecute</a:t>
            </a:r>
            <a:r>
              <a:rPr lang="en-US" sz="2000" dirty="0">
                <a:latin typeface="+mn-lt"/>
                <a:ea typeface="+mn-ea"/>
              </a:rPr>
              <a:t> (non UI)       </a:t>
            </a:r>
            <a:endParaRPr lang="zh-CN" altLang="en-US" sz="2000" dirty="0">
              <a:latin typeface="+mn-lt"/>
              <a:ea typeface="+mn-ea"/>
            </a:endParaRPr>
          </a:p>
          <a:p>
            <a:r>
              <a:rPr lang="en-US" sz="2000" dirty="0">
                <a:latin typeface="+mn-lt"/>
                <a:ea typeface="+mn-ea"/>
              </a:rPr>
              <a:t>•  </a:t>
            </a:r>
            <a:r>
              <a:rPr lang="en-US" sz="2000" dirty="0" err="1">
                <a:latin typeface="+mn-lt"/>
                <a:ea typeface="+mn-ea"/>
              </a:rPr>
              <a:t>PhoneConfiguration</a:t>
            </a:r>
            <a:r>
              <a:rPr lang="en-US" sz="2000" dirty="0">
                <a:latin typeface="+mn-lt"/>
                <a:ea typeface="+mn-ea"/>
              </a:rPr>
              <a:t> (non UI)</a:t>
            </a:r>
            <a:endParaRPr lang="zh-CN" altLang="en-US" sz="2000" dirty="0">
              <a:latin typeface="+mn-lt"/>
              <a:ea typeface="+mn-ea"/>
            </a:endParaRPr>
          </a:p>
          <a:p>
            <a:r>
              <a:rPr lang="en-US" sz="2000" dirty="0">
                <a:latin typeface="+mn-lt"/>
                <a:ea typeface="+mn-ea"/>
              </a:rPr>
              <a:t>•  </a:t>
            </a:r>
            <a:r>
              <a:rPr lang="en-US" sz="2000" dirty="0" err="1">
                <a:latin typeface="+mn-lt"/>
                <a:ea typeface="+mn-ea"/>
              </a:rPr>
              <a:t>PhoneStatus</a:t>
            </a:r>
            <a:r>
              <a:rPr lang="en-US" sz="2000" dirty="0">
                <a:latin typeface="+mn-lt"/>
                <a:ea typeface="+mn-ea"/>
              </a:rPr>
              <a:t> (non UI)</a:t>
            </a:r>
          </a:p>
          <a:p>
            <a:endParaRPr lang="zh-CN" altLang="en-US" dirty="0" smtClean="0"/>
          </a:p>
          <a:p>
            <a:endParaRPr lang="zh-CN" altLang="en-US" dirty="0" smtClean="0"/>
          </a:p>
          <a:p>
            <a:endParaRPr lang="zh-CN" altLang="en-US" dirty="0"/>
          </a:p>
        </p:txBody>
      </p:sp>
      <p:sp>
        <p:nvSpPr>
          <p:cNvPr id="10" name="矩形 9"/>
          <p:cNvSpPr/>
          <p:nvPr/>
        </p:nvSpPr>
        <p:spPr>
          <a:xfrm>
            <a:off x="4499992" y="2764610"/>
            <a:ext cx="3496472" cy="3600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1" name="TextBox 10"/>
          <p:cNvSpPr txBox="1"/>
          <p:nvPr/>
        </p:nvSpPr>
        <p:spPr>
          <a:xfrm>
            <a:off x="4522394" y="2784940"/>
            <a:ext cx="3474070" cy="2831544"/>
          </a:xfrm>
          <a:prstGeom prst="rect">
            <a:avLst/>
          </a:prstGeom>
          <a:noFill/>
        </p:spPr>
        <p:txBody>
          <a:bodyPr wrap="square" rtlCol="0">
            <a:spAutoFit/>
          </a:bodyPr>
          <a:lstStyle/>
          <a:p>
            <a:r>
              <a:rPr lang="en-US" sz="1800" b="1" dirty="0" smtClean="0"/>
              <a:t>T2X: </a:t>
            </a:r>
            <a:endParaRPr lang="en-US" sz="1800" dirty="0" smtClean="0"/>
          </a:p>
          <a:p>
            <a:r>
              <a:rPr lang="en-US" sz="2000" dirty="0">
                <a:latin typeface="+mn-lt"/>
                <a:ea typeface="+mn-ea"/>
              </a:rPr>
              <a:t>•  </a:t>
            </a:r>
            <a:r>
              <a:rPr lang="en-US" sz="2000" dirty="0" err="1">
                <a:latin typeface="+mn-lt"/>
                <a:ea typeface="+mn-ea"/>
              </a:rPr>
              <a:t>TextMenu</a:t>
            </a:r>
            <a:r>
              <a:rPr lang="en-US" sz="2000" dirty="0">
                <a:latin typeface="+mn-lt"/>
                <a:ea typeface="+mn-ea"/>
              </a:rPr>
              <a:t> (UI) </a:t>
            </a:r>
            <a:endParaRPr lang="zh-CN" altLang="en-US" sz="2000" dirty="0">
              <a:latin typeface="+mn-lt"/>
              <a:ea typeface="+mn-ea"/>
            </a:endParaRPr>
          </a:p>
          <a:p>
            <a:r>
              <a:rPr lang="en-US" sz="2000" dirty="0">
                <a:latin typeface="+mn-lt"/>
                <a:ea typeface="+mn-ea"/>
              </a:rPr>
              <a:t>•  </a:t>
            </a:r>
            <a:r>
              <a:rPr lang="en-US" sz="2000" dirty="0" err="1">
                <a:latin typeface="+mn-lt"/>
                <a:ea typeface="+mn-ea"/>
              </a:rPr>
              <a:t>TextScreen</a:t>
            </a:r>
            <a:r>
              <a:rPr lang="en-US" sz="2000" dirty="0">
                <a:latin typeface="+mn-lt"/>
                <a:ea typeface="+mn-ea"/>
              </a:rPr>
              <a:t> (UI) </a:t>
            </a:r>
            <a:endParaRPr lang="zh-CN" altLang="en-US" sz="2000" dirty="0">
              <a:latin typeface="+mn-lt"/>
              <a:ea typeface="+mn-ea"/>
            </a:endParaRPr>
          </a:p>
          <a:p>
            <a:r>
              <a:rPr lang="en-US" sz="2000" dirty="0">
                <a:latin typeface="+mn-lt"/>
                <a:ea typeface="+mn-ea"/>
              </a:rPr>
              <a:t>•  </a:t>
            </a:r>
            <a:r>
              <a:rPr lang="en-US" sz="2000" dirty="0" err="1">
                <a:latin typeface="+mn-lt"/>
                <a:ea typeface="+mn-ea"/>
              </a:rPr>
              <a:t>InputScreen</a:t>
            </a:r>
            <a:r>
              <a:rPr lang="en-US" sz="2000" dirty="0">
                <a:latin typeface="+mn-lt"/>
                <a:ea typeface="+mn-ea"/>
              </a:rPr>
              <a:t> (UI) </a:t>
            </a:r>
            <a:endParaRPr lang="zh-CN" altLang="en-US" sz="2000" dirty="0">
              <a:latin typeface="+mn-lt"/>
              <a:ea typeface="+mn-ea"/>
            </a:endParaRPr>
          </a:p>
          <a:p>
            <a:r>
              <a:rPr lang="en-US" sz="2000" dirty="0">
                <a:latin typeface="+mn-lt"/>
                <a:ea typeface="+mn-ea"/>
              </a:rPr>
              <a:t>•  Directory (UI</a:t>
            </a:r>
            <a:r>
              <a:rPr lang="en-US" sz="2000" dirty="0" smtClean="0">
                <a:latin typeface="+mn-lt"/>
                <a:ea typeface="+mn-ea"/>
              </a:rPr>
              <a:t>)</a:t>
            </a:r>
          </a:p>
          <a:p>
            <a:endParaRPr lang="zh-CN" altLang="en-US" sz="2000" dirty="0">
              <a:latin typeface="+mn-lt"/>
              <a:ea typeface="+mn-ea"/>
            </a:endParaRPr>
          </a:p>
          <a:p>
            <a:r>
              <a:rPr lang="en-US" sz="2000" dirty="0">
                <a:latin typeface="+mn-lt"/>
                <a:ea typeface="+mn-ea"/>
              </a:rPr>
              <a:t>•  </a:t>
            </a:r>
            <a:r>
              <a:rPr lang="en-US" sz="2000" dirty="0" err="1">
                <a:latin typeface="+mn-lt"/>
                <a:ea typeface="+mn-ea"/>
              </a:rPr>
              <a:t>PhoneExecute</a:t>
            </a:r>
            <a:r>
              <a:rPr lang="en-US" sz="2000" dirty="0">
                <a:latin typeface="+mn-lt"/>
                <a:ea typeface="+mn-ea"/>
              </a:rPr>
              <a:t> (non UI)       </a:t>
            </a:r>
            <a:endParaRPr lang="zh-CN" altLang="en-US" sz="2000" dirty="0">
              <a:latin typeface="+mn-lt"/>
              <a:ea typeface="+mn-ea"/>
            </a:endParaRPr>
          </a:p>
          <a:p>
            <a:r>
              <a:rPr lang="en-US" sz="2000" dirty="0">
                <a:latin typeface="+mn-lt"/>
                <a:ea typeface="+mn-ea"/>
              </a:rPr>
              <a:t>•  </a:t>
            </a:r>
            <a:r>
              <a:rPr lang="en-US" sz="2000" dirty="0" err="1">
                <a:latin typeface="+mn-lt"/>
                <a:ea typeface="+mn-ea"/>
              </a:rPr>
              <a:t>PhoneConfiguration</a:t>
            </a:r>
            <a:r>
              <a:rPr lang="en-US" sz="2000" dirty="0">
                <a:latin typeface="+mn-lt"/>
                <a:ea typeface="+mn-ea"/>
              </a:rPr>
              <a:t> (non UI)</a:t>
            </a:r>
            <a:endParaRPr lang="zh-CN" altLang="en-US" sz="2000" dirty="0">
              <a:latin typeface="+mn-lt"/>
              <a:ea typeface="+mn-ea"/>
            </a:endParaRPr>
          </a:p>
          <a:p>
            <a:r>
              <a:rPr lang="en-US" sz="2000" dirty="0">
                <a:latin typeface="+mn-lt"/>
                <a:ea typeface="+mn-ea"/>
              </a:rPr>
              <a:t>•  </a:t>
            </a:r>
            <a:r>
              <a:rPr lang="en-US" sz="2000" dirty="0" err="1">
                <a:latin typeface="+mn-lt"/>
                <a:ea typeface="+mn-ea"/>
              </a:rPr>
              <a:t>PhoneStatus</a:t>
            </a:r>
            <a:r>
              <a:rPr lang="en-US" sz="2000" dirty="0">
                <a:latin typeface="+mn-lt"/>
                <a:ea typeface="+mn-ea"/>
              </a:rPr>
              <a:t> (non UI)</a:t>
            </a:r>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pPr>
                <a:defRPr/>
              </a:pPr>
              <a:t>32</a:t>
            </a:fld>
            <a:endParaRPr lang="zh-CN" altLang="en-US"/>
          </a:p>
        </p:txBody>
      </p:sp>
    </p:spTree>
    <p:extLst>
      <p:ext uri="{BB962C8B-B14F-4D97-AF65-F5344CB8AC3E}">
        <p14:creationId xmlns:p14="http://schemas.microsoft.com/office/powerpoint/2010/main" val="3630899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2267744" y="2852936"/>
            <a:ext cx="4320480" cy="1015663"/>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黑体" pitchFamily="2" charset="-122"/>
                <a:cs typeface="Tahoma" pitchFamily="34" charset="0"/>
              </a:rPr>
              <a:t>Action URL/URI</a:t>
            </a:r>
          </a:p>
        </p:txBody>
      </p:sp>
      <p:sp>
        <p:nvSpPr>
          <p:cNvPr id="2" name="矩形 1"/>
          <p:cNvSpPr/>
          <p:nvPr/>
        </p:nvSpPr>
        <p:spPr>
          <a:xfrm>
            <a:off x="539552" y="4869160"/>
            <a:ext cx="7488832" cy="1015663"/>
          </a:xfrm>
          <a:prstGeom prst="rect">
            <a:avLst/>
          </a:prstGeom>
        </p:spPr>
        <p:txBody>
          <a:bodyPr wrap="square">
            <a:spAutoFit/>
          </a:bodyPr>
          <a:lstStyle/>
          <a:p>
            <a:pPr marL="0" indent="0">
              <a:buNone/>
            </a:pPr>
            <a:r>
              <a:rPr lang="en-US" altLang="zh-CN" sz="2000" dirty="0"/>
              <a:t>User manual download:</a:t>
            </a:r>
          </a:p>
          <a:p>
            <a:pPr marL="0" indent="0">
              <a:buNone/>
            </a:pPr>
            <a:r>
              <a:rPr lang="en-US" altLang="zh-CN" sz="2000" dirty="0">
                <a:hlinkClick r:id="rId3" invalidUrl="ftp://yealinkftp:yealinkftp@ftp.yealink.com/Training/AdvancedFeature/Action URL-URI/"/>
              </a:rPr>
              <a:t>ftp://</a:t>
            </a:r>
            <a:r>
              <a:rPr lang="en-US" altLang="zh-CN" sz="2000" dirty="0">
                <a:hlinkClick r:id="rId4" invalidUrl="ftp://yealinkftp:yealinkftp@ftp.yealink.com/Training/AdvancedFeature/Action URL-URI/"/>
              </a:rPr>
              <a:t>yealinkftp:yealinkftp@ftp.yealink.com/Training/AdvancedFeature/</a:t>
            </a:r>
            <a:r>
              <a:rPr lang="en-US" altLang="zh-CN" sz="2000" dirty="0">
                <a:hlinkClick r:id="rId5" invalidUrl="ftp://yealinkftp:yealinkftp@ftp.yealink.com/Training/AdvancedFeature/Action URL-URI/"/>
              </a:rPr>
              <a:t>Action%20URL-URI</a:t>
            </a:r>
            <a:r>
              <a:rPr lang="en-US" altLang="zh-CN" sz="2000" dirty="0">
                <a:hlinkClick r:id="rId6" invalidUrl="ftp://yealinkftp:yealinkftp@ftp.yealink.com/Training/AdvancedFeature/Action URL-URI/"/>
              </a:rPr>
              <a:t>/</a:t>
            </a:r>
            <a:r>
              <a:rPr lang="en-US" altLang="zh-CN" sz="2000" dirty="0"/>
              <a:t> </a:t>
            </a:r>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33</a:t>
            </a:fld>
            <a:endParaRPr lang="zh-CN" altLang="en-US"/>
          </a:p>
        </p:txBody>
      </p:sp>
    </p:spTree>
    <p:extLst>
      <p:ext uri="{BB962C8B-B14F-4D97-AF65-F5344CB8AC3E}">
        <p14:creationId xmlns:p14="http://schemas.microsoft.com/office/powerpoint/2010/main" val="675210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42844" y="71414"/>
            <a:ext cx="3971111" cy="646331"/>
          </a:xfrm>
          <a:prstGeom prst="rect">
            <a:avLst/>
          </a:prstGeom>
        </p:spPr>
        <p:txBody>
          <a:bodyPr wrap="square">
            <a:spAutoFit/>
          </a:bodyPr>
          <a:lstStyle/>
          <a:p>
            <a:r>
              <a:rPr lang="en-US" altLang="zh-CN" sz="3600" b="1" dirty="0" smtClean="0">
                <a:solidFill>
                  <a:schemeClr val="bg1"/>
                </a:solidFill>
                <a:latin typeface="Trebuchet MS" pitchFamily="34" charset="0"/>
                <a:ea typeface="黑体" pitchFamily="2" charset="-122"/>
                <a:cs typeface="Tahoma" pitchFamily="34" charset="0"/>
              </a:rPr>
              <a:t>Introduction</a:t>
            </a:r>
            <a:endParaRPr lang="zh-CN" altLang="en-US" sz="3000" dirty="0" smtClean="0">
              <a:solidFill>
                <a:schemeClr val="bg1"/>
              </a:solidFill>
              <a:latin typeface="Trebuchet MS" pitchFamily="34" charset="0"/>
              <a:ea typeface="微软雅黑" pitchFamily="34" charset="-122"/>
            </a:endParaRPr>
          </a:p>
        </p:txBody>
      </p:sp>
      <p:sp>
        <p:nvSpPr>
          <p:cNvPr id="12" name="Oval 26"/>
          <p:cNvSpPr>
            <a:spLocks noChangeArrowheads="1"/>
          </p:cNvSpPr>
          <p:nvPr/>
        </p:nvSpPr>
        <p:spPr bwMode="auto">
          <a:xfrm>
            <a:off x="5148064" y="1446695"/>
            <a:ext cx="3820977" cy="1445182"/>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anchor="ctr">
            <a:flatTx/>
          </a:bodyPr>
          <a:lstStyle/>
          <a:p>
            <a:pPr algn="ctr">
              <a:defRPr/>
            </a:pPr>
            <a:r>
              <a:rPr lang="en-US" altLang="ja-JP" sz="2000" b="1" dirty="0" smtClean="0">
                <a:latin typeface="Tahoma" pitchFamily="34" charset="0"/>
                <a:ea typeface="Tahoma" pitchFamily="34" charset="0"/>
                <a:cs typeface="Tahoma" pitchFamily="34" charset="0"/>
              </a:rPr>
              <a:t>CTI               (</a:t>
            </a:r>
            <a:r>
              <a:rPr lang="en-US" altLang="zh-CN" sz="2000" dirty="0"/>
              <a:t>Computer Telephony Integration</a:t>
            </a:r>
            <a:r>
              <a:rPr lang="en-US" altLang="ja-JP" sz="2000" b="1" dirty="0" smtClean="0">
                <a:latin typeface="Tahoma" pitchFamily="34" charset="0"/>
                <a:ea typeface="Tahoma" pitchFamily="34" charset="0"/>
                <a:cs typeface="Tahoma" pitchFamily="34" charset="0"/>
              </a:rPr>
              <a:t>)</a:t>
            </a:r>
            <a:endParaRPr lang="en-US" altLang="ja-JP" sz="2000" b="1" dirty="0">
              <a:latin typeface="Tahoma" pitchFamily="34" charset="0"/>
              <a:ea typeface="Tahoma" pitchFamily="34" charset="0"/>
              <a:cs typeface="Tahoma" pitchFamily="34" charset="0"/>
            </a:endParaRPr>
          </a:p>
        </p:txBody>
      </p:sp>
      <p:sp>
        <p:nvSpPr>
          <p:cNvPr id="13" name="Oval 26"/>
          <p:cNvSpPr>
            <a:spLocks noChangeArrowheads="1"/>
          </p:cNvSpPr>
          <p:nvPr/>
        </p:nvSpPr>
        <p:spPr bwMode="auto">
          <a:xfrm>
            <a:off x="172706" y="1446695"/>
            <a:ext cx="3820977" cy="1445182"/>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anchor="ctr">
            <a:flatTx/>
          </a:bodyPr>
          <a:lstStyle/>
          <a:p>
            <a:pPr algn="ctr">
              <a:defRPr/>
            </a:pPr>
            <a:r>
              <a:rPr lang="en-US" altLang="ja-JP" sz="2000" b="1" dirty="0" smtClean="0">
                <a:latin typeface="Tahoma" pitchFamily="34" charset="0"/>
                <a:ea typeface="Tahoma" pitchFamily="34" charset="0"/>
                <a:cs typeface="Tahoma" pitchFamily="34" charset="0"/>
              </a:rPr>
              <a:t>Action URL/URI</a:t>
            </a:r>
            <a:endParaRPr lang="en-US" altLang="ja-JP" sz="2000" b="1" dirty="0">
              <a:latin typeface="Tahoma" pitchFamily="34" charset="0"/>
              <a:ea typeface="Tahoma" pitchFamily="34" charset="0"/>
              <a:cs typeface="Tahoma" pitchFamily="34" charset="0"/>
            </a:endParaRPr>
          </a:p>
        </p:txBody>
      </p:sp>
      <p:sp>
        <p:nvSpPr>
          <p:cNvPr id="3" name="右箭头 2"/>
          <p:cNvSpPr/>
          <p:nvPr/>
        </p:nvSpPr>
        <p:spPr>
          <a:xfrm>
            <a:off x="4113955" y="1962154"/>
            <a:ext cx="936104" cy="414259"/>
          </a:xfrm>
          <a:prstGeom prst="rightArrow">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rgbClr val="FF0000"/>
              </a:solidFill>
            </a:endParaRPr>
          </a:p>
        </p:txBody>
      </p:sp>
      <p:sp>
        <p:nvSpPr>
          <p:cNvPr id="4" name="右箭头 3"/>
          <p:cNvSpPr/>
          <p:nvPr/>
        </p:nvSpPr>
        <p:spPr>
          <a:xfrm rot="10800000" flipV="1">
            <a:off x="2724667" y="4764175"/>
            <a:ext cx="3714680" cy="884108"/>
          </a:xfrm>
          <a:prstGeom prst="rightArrow">
            <a:avLst>
              <a:gd name="adj1" fmla="val 50000"/>
              <a:gd name="adj2" fmla="val 6198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t>Control SIP-Phone</a:t>
            </a:r>
            <a:endParaRPr lang="zh-CN" altLang="en-US" dirty="0"/>
          </a:p>
        </p:txBody>
      </p:sp>
      <p:sp>
        <p:nvSpPr>
          <p:cNvPr id="5" name="右箭头 4"/>
          <p:cNvSpPr/>
          <p:nvPr/>
        </p:nvSpPr>
        <p:spPr>
          <a:xfrm>
            <a:off x="2801538" y="4005063"/>
            <a:ext cx="3714681" cy="922209"/>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t>Reporting the phone actions or status to a Server</a:t>
            </a:r>
            <a:endParaRPr lang="zh-CN" altLang="en-US" dirty="0"/>
          </a:p>
        </p:txBody>
      </p:sp>
      <p:sp>
        <p:nvSpPr>
          <p:cNvPr id="6" name="矩形 5"/>
          <p:cNvSpPr/>
          <p:nvPr/>
        </p:nvSpPr>
        <p:spPr>
          <a:xfrm>
            <a:off x="2391622" y="3229379"/>
            <a:ext cx="4407973" cy="923330"/>
          </a:xfrm>
          <a:prstGeom prst="rect">
            <a:avLst/>
          </a:prstGeom>
          <a:noFill/>
        </p:spPr>
        <p:txBody>
          <a:bodyPr wrap="square" lIns="91440" tIns="45720" rIns="91440" bIns="45720">
            <a:spAutoFit/>
          </a:bodyPr>
          <a:lstStyle/>
          <a:p>
            <a:pPr algn="ctr"/>
            <a:r>
              <a:rPr lang="en-US" altLang="zh-CN"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Action</a:t>
            </a:r>
            <a:r>
              <a:rPr lang="en-US" altLang="zh-CN"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altLang="zh-CN"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URL</a:t>
            </a:r>
            <a:endParaRPr lang="zh-CN" alt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2" name="矩形 21"/>
          <p:cNvSpPr/>
          <p:nvPr/>
        </p:nvSpPr>
        <p:spPr>
          <a:xfrm>
            <a:off x="2391622" y="5186618"/>
            <a:ext cx="4407973" cy="923330"/>
          </a:xfrm>
          <a:prstGeom prst="rect">
            <a:avLst/>
          </a:prstGeom>
          <a:noFill/>
        </p:spPr>
        <p:txBody>
          <a:bodyPr wrap="square" lIns="91440" tIns="45720" rIns="91440" bIns="45720">
            <a:spAutoFit/>
          </a:bodyPr>
          <a:lstStyle/>
          <a:p>
            <a:pPr algn="ctr"/>
            <a:r>
              <a:rPr lang="en-US" altLang="zh-CN"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Action</a:t>
            </a:r>
            <a:r>
              <a:rPr lang="en-US" altLang="zh-CN"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altLang="zh-CN"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URI</a:t>
            </a:r>
            <a:endParaRPr lang="zh-CN" alt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4" name="Picture 2" descr="C:\Documents and Settings\Dawson\桌面\PNG无底色图\T38G.png"/>
          <p:cNvPicPr>
            <a:picLocks noChangeAspect="1" noChangeArrowheads="1"/>
          </p:cNvPicPr>
          <p:nvPr/>
        </p:nvPicPr>
        <p:blipFill>
          <a:blip r:embed="rId3" cstate="print"/>
          <a:stretch>
            <a:fillRect/>
          </a:stretch>
        </p:blipFill>
        <p:spPr bwMode="auto">
          <a:xfrm>
            <a:off x="393106" y="3844643"/>
            <a:ext cx="2408431" cy="180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http://img2.fj007.com/news/2008/10/10344_815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9" y="3844643"/>
            <a:ext cx="1887298" cy="183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3568" y="5648283"/>
            <a:ext cx="2264291" cy="461665"/>
          </a:xfrm>
          <a:prstGeom prst="rect">
            <a:avLst/>
          </a:prstGeom>
          <a:noFill/>
        </p:spPr>
        <p:txBody>
          <a:bodyPr wrap="square" rtlCol="0">
            <a:spAutoFit/>
          </a:bodyPr>
          <a:lstStyle/>
          <a:p>
            <a:r>
              <a:rPr lang="en-US" altLang="zh-CN" sz="2400" dirty="0"/>
              <a:t> </a:t>
            </a:r>
            <a:r>
              <a:rPr lang="en-US" altLang="zh-CN" sz="2400" dirty="0" smtClean="0"/>
              <a:t>IP Phone</a:t>
            </a:r>
            <a:endParaRPr lang="zh-CN" altLang="en-US" sz="2400" dirty="0"/>
          </a:p>
        </p:txBody>
      </p:sp>
      <p:sp>
        <p:nvSpPr>
          <p:cNvPr id="18" name="TextBox 17"/>
          <p:cNvSpPr txBox="1"/>
          <p:nvPr/>
        </p:nvSpPr>
        <p:spPr>
          <a:xfrm>
            <a:off x="7042371" y="5648283"/>
            <a:ext cx="2264291" cy="461665"/>
          </a:xfrm>
          <a:prstGeom prst="rect">
            <a:avLst/>
          </a:prstGeom>
          <a:noFill/>
        </p:spPr>
        <p:txBody>
          <a:bodyPr wrap="square" rtlCol="0">
            <a:spAutoFit/>
          </a:bodyPr>
          <a:lstStyle/>
          <a:p>
            <a:r>
              <a:rPr lang="en-US" altLang="zh-CN" sz="2400" dirty="0"/>
              <a:t> </a:t>
            </a:r>
            <a:r>
              <a:rPr lang="en-US" altLang="zh-CN" sz="2400" dirty="0" smtClean="0"/>
              <a:t>Server</a:t>
            </a:r>
            <a:endParaRPr lang="zh-CN" altLang="en-US" sz="2400" dirty="0"/>
          </a:p>
        </p:txBody>
      </p:sp>
      <p:sp>
        <p:nvSpPr>
          <p:cNvPr id="8" name="灯片编号占位符 7"/>
          <p:cNvSpPr>
            <a:spLocks noGrp="1"/>
          </p:cNvSpPr>
          <p:nvPr>
            <p:ph type="sldNum" sz="quarter" idx="12"/>
          </p:nvPr>
        </p:nvSpPr>
        <p:spPr/>
        <p:txBody>
          <a:bodyPr/>
          <a:lstStyle/>
          <a:p>
            <a:pPr>
              <a:defRPr/>
            </a:pPr>
            <a:fld id="{697FED9D-2B1C-4C7D-8258-53708B199F59}" type="slidenum">
              <a:rPr lang="zh-CN" altLang="en-US" smtClean="0"/>
              <a:pPr>
                <a:defRPr/>
              </a:pPr>
              <a:t>34</a:t>
            </a:fld>
            <a:endParaRPr lang="zh-CN" altLang="en-US"/>
          </a:p>
        </p:txBody>
      </p:sp>
    </p:spTree>
    <p:extLst>
      <p:ext uri="{BB962C8B-B14F-4D97-AF65-F5344CB8AC3E}">
        <p14:creationId xmlns:p14="http://schemas.microsoft.com/office/powerpoint/2010/main" val="411400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Action URL</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539552" y="980728"/>
            <a:ext cx="7992888" cy="4968552"/>
          </a:xfrm>
        </p:spPr>
        <p:txBody>
          <a:bodyPr>
            <a:normAutofit/>
          </a:bodyPr>
          <a:lstStyle/>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000" b="1" dirty="0" smtClean="0">
              <a:solidFill>
                <a:srgbClr val="00B050"/>
              </a:solidFill>
              <a:latin typeface="Tahoma" pitchFamily="34" charset="0"/>
              <a:ea typeface="Tahoma" pitchFamily="34" charset="0"/>
              <a:cs typeface="Tahoma" pitchFamily="34" charset="0"/>
            </a:endParaRPr>
          </a:p>
          <a:p>
            <a:pPr marL="0" indent="0">
              <a:buNone/>
            </a:pPr>
            <a:endParaRPr lang="en-US" altLang="zh-CN" sz="2000" dirty="0" smtClean="0"/>
          </a:p>
          <a:p>
            <a:endParaRPr lang="en-US" altLang="zh-CN" b="1" dirty="0" smtClean="0">
              <a:solidFill>
                <a:srgbClr val="00B050"/>
              </a:solidFill>
              <a:latin typeface="Tahoma" pitchFamily="34" charset="0"/>
              <a:ea typeface="Tahoma" pitchFamily="34" charset="0"/>
              <a:cs typeface="Tahoma" pitchFamily="34" charset="0"/>
            </a:endParaRPr>
          </a:p>
        </p:txBody>
      </p:sp>
      <p:pic>
        <p:nvPicPr>
          <p:cNvPr id="7" name="图片 6"/>
          <p:cNvPicPr/>
          <p:nvPr/>
        </p:nvPicPr>
        <p:blipFill>
          <a:blip r:embed="rId3"/>
          <a:srcRect/>
          <a:stretch>
            <a:fillRect/>
          </a:stretch>
        </p:blipFill>
        <p:spPr bwMode="auto">
          <a:xfrm>
            <a:off x="791580" y="908720"/>
            <a:ext cx="7668852" cy="2088232"/>
          </a:xfrm>
          <a:prstGeom prst="rect">
            <a:avLst/>
          </a:prstGeom>
          <a:noFill/>
          <a:ln w="9525">
            <a:noFill/>
            <a:miter lim="800000"/>
            <a:headEnd/>
            <a:tailEnd/>
          </a:ln>
        </p:spPr>
      </p:pic>
      <p:pic>
        <p:nvPicPr>
          <p:cNvPr id="8" name="图片 7"/>
          <p:cNvPicPr/>
          <p:nvPr/>
        </p:nvPicPr>
        <p:blipFill>
          <a:blip r:embed="rId4"/>
          <a:srcRect/>
          <a:stretch>
            <a:fillRect/>
          </a:stretch>
        </p:blipFill>
        <p:spPr bwMode="auto">
          <a:xfrm>
            <a:off x="791580" y="3140968"/>
            <a:ext cx="7668852" cy="3096344"/>
          </a:xfrm>
          <a:prstGeom prst="rect">
            <a:avLst/>
          </a:prstGeom>
          <a:noFill/>
          <a:ln w="9525">
            <a:noFill/>
            <a:miter lim="800000"/>
            <a:headEnd/>
            <a:tailEnd/>
          </a:ln>
        </p:spPr>
      </p:pic>
      <p:sp>
        <p:nvSpPr>
          <p:cNvPr id="9" name="右箭头 8"/>
          <p:cNvSpPr/>
          <p:nvPr/>
        </p:nvSpPr>
        <p:spPr>
          <a:xfrm rot="19564602">
            <a:off x="5514936" y="3933637"/>
            <a:ext cx="864096" cy="288032"/>
          </a:xfrm>
          <a:prstGeom prst="rightArrow">
            <a:avLst/>
          </a:prstGeom>
          <a:solidFill>
            <a:srgbClr val="FF0000"/>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右箭头 9"/>
          <p:cNvSpPr/>
          <p:nvPr/>
        </p:nvSpPr>
        <p:spPr>
          <a:xfrm rot="8760576">
            <a:off x="3282546" y="5014081"/>
            <a:ext cx="864096" cy="288032"/>
          </a:xfrm>
          <a:prstGeom prst="rightArrow">
            <a:avLst/>
          </a:prstGeom>
          <a:solidFill>
            <a:srgbClr val="FF0000"/>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35</a:t>
            </a:fld>
            <a:endParaRPr lang="zh-CN" altLang="en-US"/>
          </a:p>
        </p:txBody>
      </p:sp>
    </p:spTree>
    <p:extLst>
      <p:ext uri="{BB962C8B-B14F-4D97-AF65-F5344CB8AC3E}">
        <p14:creationId xmlns:p14="http://schemas.microsoft.com/office/powerpoint/2010/main" val="357316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9867" y="186255"/>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Action URI</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type="body" idx="1"/>
          </p:nvPr>
        </p:nvSpPr>
        <p:spPr/>
        <p:txBody>
          <a:bodyPr>
            <a:normAutofit/>
          </a:bodyPr>
          <a:lstStyle/>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000" b="1" dirty="0" smtClean="0">
              <a:solidFill>
                <a:srgbClr val="00B050"/>
              </a:solidFill>
              <a:latin typeface="Tahoma" pitchFamily="34" charset="0"/>
              <a:ea typeface="Tahoma" pitchFamily="34" charset="0"/>
              <a:cs typeface="Tahoma" pitchFamily="34" charset="0"/>
            </a:endParaRPr>
          </a:p>
          <a:p>
            <a:pPr marL="0" indent="0">
              <a:buNone/>
            </a:pPr>
            <a:endParaRPr lang="en-US" altLang="zh-CN" sz="2000" dirty="0" smtClean="0"/>
          </a:p>
          <a:p>
            <a:endParaRPr lang="en-US" altLang="zh-CN" b="1" dirty="0" smtClean="0">
              <a:solidFill>
                <a:srgbClr val="00B050"/>
              </a:solidFill>
              <a:latin typeface="Tahoma" pitchFamily="34" charset="0"/>
              <a:ea typeface="Tahoma" pitchFamily="34" charset="0"/>
              <a:cs typeface="Tahoma" pitchFamily="34" charset="0"/>
            </a:endParaRPr>
          </a:p>
        </p:txBody>
      </p:sp>
      <p:sp>
        <p:nvSpPr>
          <p:cNvPr id="11" name="矩形 10"/>
          <p:cNvSpPr/>
          <p:nvPr/>
        </p:nvSpPr>
        <p:spPr>
          <a:xfrm>
            <a:off x="718259" y="955467"/>
            <a:ext cx="8246229" cy="4524315"/>
          </a:xfrm>
          <a:prstGeom prst="rect">
            <a:avLst/>
          </a:prstGeom>
        </p:spPr>
        <p:txBody>
          <a:bodyPr wrap="square">
            <a:spAutoFit/>
          </a:bodyPr>
          <a:lstStyle/>
          <a:p>
            <a:r>
              <a:rPr lang="en-US" altLang="zh-CN" sz="2400" dirty="0" smtClean="0"/>
              <a:t>Input URI in the web browser</a:t>
            </a:r>
          </a:p>
          <a:p>
            <a:endParaRPr lang="en-US" altLang="zh-CN" sz="2400" dirty="0"/>
          </a:p>
          <a:p>
            <a:endParaRPr lang="en-US" altLang="zh-CN" sz="2400" dirty="0" smtClean="0"/>
          </a:p>
          <a:p>
            <a:r>
              <a:rPr lang="en-US" altLang="zh-CN" sz="2400" dirty="0" smtClean="0"/>
              <a:t>1. Trigger pressing the OK button of your phone:</a:t>
            </a:r>
          </a:p>
          <a:p>
            <a:r>
              <a:rPr lang="en-US" altLang="zh-CN" sz="2400" u="sng" dirty="0" smtClean="0">
                <a:hlinkClick r:id="rId3"/>
              </a:rPr>
              <a:t>http</a:t>
            </a:r>
            <a:r>
              <a:rPr lang="en-US" altLang="zh-CN" sz="2400" u="sng" dirty="0">
                <a:hlinkClick r:id="rId3"/>
              </a:rPr>
              <a:t>://</a:t>
            </a:r>
            <a:r>
              <a:rPr lang="en-US" altLang="zh-CN" sz="2400" u="sng" dirty="0" smtClean="0">
                <a:hlinkClick r:id="rId3"/>
              </a:rPr>
              <a:t>10.2.4.234/cgi-bin/ConfigManApp.com?key=OK</a:t>
            </a:r>
            <a:endParaRPr lang="en-US" altLang="zh-CN" sz="2400" b="1" dirty="0" smtClean="0"/>
          </a:p>
          <a:p>
            <a:endParaRPr lang="en-US" altLang="zh-CN" sz="2400" b="1" dirty="0" smtClean="0"/>
          </a:p>
          <a:p>
            <a:endParaRPr lang="en-US" altLang="zh-CN" sz="2400" b="1" dirty="0" smtClean="0"/>
          </a:p>
          <a:p>
            <a:r>
              <a:rPr lang="en-US" altLang="zh-CN" sz="2400" dirty="0"/>
              <a:t>2. </a:t>
            </a:r>
            <a:r>
              <a:rPr lang="en-US" altLang="zh-CN" sz="2400" dirty="0" smtClean="0"/>
              <a:t>Make outgoing call</a:t>
            </a:r>
            <a:r>
              <a:rPr lang="en-US" altLang="zh-CN" sz="2400" dirty="0"/>
              <a:t>: </a:t>
            </a:r>
            <a:endParaRPr lang="en-US" altLang="zh-CN" sz="2400" dirty="0" smtClean="0"/>
          </a:p>
          <a:p>
            <a:r>
              <a:rPr lang="en-US" altLang="zh-CN" sz="2400" dirty="0" smtClean="0">
                <a:hlinkClick r:id="rId4"/>
              </a:rPr>
              <a:t>http</a:t>
            </a:r>
            <a:r>
              <a:rPr lang="en-US" altLang="zh-CN" sz="2400" dirty="0">
                <a:hlinkClick r:id="rId4"/>
              </a:rPr>
              <a:t>://10.2.4.224/cgi-bin/cgiServer.exx?number=</a:t>
            </a:r>
            <a:r>
              <a:rPr lang="en-US" altLang="zh-CN" sz="2400" dirty="0">
                <a:solidFill>
                  <a:srgbClr val="FF0000"/>
                </a:solidFill>
                <a:hlinkClick r:id="rId4"/>
              </a:rPr>
              <a:t>765432</a:t>
            </a:r>
            <a:r>
              <a:rPr lang="en-US" altLang="zh-CN" sz="2400" dirty="0">
                <a:hlinkClick r:id="rId4"/>
              </a:rPr>
              <a:t>&amp;outgoing_uri=</a:t>
            </a:r>
            <a:r>
              <a:rPr lang="en-US" altLang="zh-CN" sz="2400" dirty="0">
                <a:solidFill>
                  <a:srgbClr val="FF0000"/>
                </a:solidFill>
                <a:hlinkClick r:id="rId4"/>
              </a:rPr>
              <a:t>123123123</a:t>
            </a:r>
            <a:r>
              <a:rPr lang="en-US" altLang="zh-CN" sz="2400" dirty="0">
                <a:hlinkClick r:id="rId4"/>
              </a:rPr>
              <a:t>@10.2.1.199</a:t>
            </a:r>
            <a:r>
              <a:rPr lang="en-US" altLang="zh-CN" sz="2400" dirty="0"/>
              <a:t> </a:t>
            </a:r>
          </a:p>
          <a:p>
            <a:endParaRPr lang="en-US" altLang="zh-CN" sz="2400" b="1" dirty="0"/>
          </a:p>
        </p:txBody>
      </p:sp>
      <p:sp>
        <p:nvSpPr>
          <p:cNvPr id="6" name="矩形 5"/>
          <p:cNvSpPr/>
          <p:nvPr/>
        </p:nvSpPr>
        <p:spPr>
          <a:xfrm>
            <a:off x="4644008" y="3581366"/>
            <a:ext cx="1656184"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dirty="0">
                <a:solidFill>
                  <a:srgbClr val="FF0000"/>
                </a:solidFill>
              </a:rPr>
              <a:t>Destination </a:t>
            </a:r>
            <a:endParaRPr lang="zh-CN" altLang="en-US" sz="2000" dirty="0"/>
          </a:p>
        </p:txBody>
      </p:sp>
      <p:sp>
        <p:nvSpPr>
          <p:cNvPr id="13" name="矩形 12"/>
          <p:cNvSpPr/>
          <p:nvPr/>
        </p:nvSpPr>
        <p:spPr>
          <a:xfrm>
            <a:off x="6655026" y="3581366"/>
            <a:ext cx="1656184"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dirty="0" smtClean="0">
                <a:solidFill>
                  <a:srgbClr val="FF0000"/>
                </a:solidFill>
              </a:rPr>
              <a:t>Account</a:t>
            </a:r>
            <a:r>
              <a:rPr lang="en-US" altLang="zh-CN" dirty="0" smtClean="0">
                <a:solidFill>
                  <a:srgbClr val="FF0000"/>
                </a:solidFill>
              </a:rPr>
              <a:t> </a:t>
            </a:r>
            <a:endParaRPr lang="zh-CN" altLang="en-US" dirty="0"/>
          </a:p>
        </p:txBody>
      </p:sp>
      <p:cxnSp>
        <p:nvCxnSpPr>
          <p:cNvPr id="15" name="直接箭头连接符 14"/>
          <p:cNvCxnSpPr>
            <a:stCxn id="6" idx="2"/>
          </p:cNvCxnSpPr>
          <p:nvPr/>
        </p:nvCxnSpPr>
        <p:spPr>
          <a:xfrm flipH="1">
            <a:off x="5148064" y="3941406"/>
            <a:ext cx="324036" cy="351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7534132" y="3941406"/>
            <a:ext cx="350236" cy="351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42844" y="71414"/>
            <a:ext cx="3971111" cy="553998"/>
          </a:xfrm>
          <a:prstGeom prst="rect">
            <a:avLst/>
          </a:prstGeom>
        </p:spPr>
        <p:txBody>
          <a:bodyPr wrap="square">
            <a:spAutoFit/>
          </a:bodyPr>
          <a:lstStyle/>
          <a:p>
            <a:r>
              <a:rPr lang="en-US" altLang="zh-CN" sz="3000" b="1" dirty="0" smtClean="0">
                <a:solidFill>
                  <a:schemeClr val="bg1"/>
                </a:solidFill>
                <a:latin typeface="Trebuchet MS" pitchFamily="34" charset="0"/>
                <a:ea typeface="微软雅黑" pitchFamily="34" charset="-122"/>
              </a:rPr>
              <a:t>Action URI</a:t>
            </a:r>
            <a:endParaRPr lang="zh-CN" altLang="en-US" sz="3000" b="1" dirty="0" smtClean="0">
              <a:solidFill>
                <a:schemeClr val="bg1"/>
              </a:solidFill>
              <a:latin typeface="Trebuchet MS" pitchFamily="34" charset="0"/>
              <a:ea typeface="微软雅黑" pitchFamily="34" charset="-122"/>
            </a:endParaRPr>
          </a:p>
        </p:txBody>
      </p:sp>
      <p:sp>
        <p:nvSpPr>
          <p:cNvPr id="4" name="灯片编号占位符 3"/>
          <p:cNvSpPr>
            <a:spLocks noGrp="1"/>
          </p:cNvSpPr>
          <p:nvPr>
            <p:ph type="sldNum" sz="quarter" idx="12"/>
          </p:nvPr>
        </p:nvSpPr>
        <p:spPr/>
        <p:txBody>
          <a:bodyPr/>
          <a:lstStyle/>
          <a:p>
            <a:pPr>
              <a:defRPr/>
            </a:pPr>
            <a:fld id="{09388CC7-CA06-4F5C-8C5A-17635BDC344A}" type="slidenum">
              <a:rPr lang="zh-CN" altLang="en-US" smtClean="0"/>
              <a:pPr>
                <a:defRPr/>
              </a:pPr>
              <a:t>36</a:t>
            </a:fld>
            <a:endParaRPr lang="zh-CN" altLang="en-US"/>
          </a:p>
        </p:txBody>
      </p:sp>
    </p:spTree>
    <p:extLst>
      <p:ext uri="{BB962C8B-B14F-4D97-AF65-F5344CB8AC3E}">
        <p14:creationId xmlns:p14="http://schemas.microsoft.com/office/powerpoint/2010/main" val="1559887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2411760" y="2708920"/>
            <a:ext cx="4320480" cy="890115"/>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黑体" pitchFamily="2" charset="-122"/>
                <a:cs typeface="Tahoma" pitchFamily="34" charset="0"/>
              </a:rPr>
              <a:t>Hot </a:t>
            </a:r>
            <a:r>
              <a:rPr lang="en-US" altLang="zh-CN" sz="4000" b="1" dirty="0" err="1" smtClean="0">
                <a:solidFill>
                  <a:srgbClr val="00B050"/>
                </a:solidFill>
                <a:latin typeface="Tahoma" pitchFamily="34" charset="0"/>
                <a:ea typeface="黑体" pitchFamily="2" charset="-122"/>
                <a:cs typeface="Tahoma" pitchFamily="34" charset="0"/>
              </a:rPr>
              <a:t>Desking</a:t>
            </a:r>
            <a:endParaRPr lang="en-US" altLang="zh-CN" sz="4000" b="1" dirty="0" smtClean="0">
              <a:solidFill>
                <a:srgbClr val="00B050"/>
              </a:solidFill>
              <a:latin typeface="Tahoma" pitchFamily="34" charset="0"/>
              <a:ea typeface="黑体" pitchFamily="2" charset="-122"/>
              <a:cs typeface="Tahoma" pitchFamily="34" charset="0"/>
            </a:endParaRPr>
          </a:p>
        </p:txBody>
      </p:sp>
      <p:sp>
        <p:nvSpPr>
          <p:cNvPr id="2" name="矩形 1"/>
          <p:cNvSpPr/>
          <p:nvPr/>
        </p:nvSpPr>
        <p:spPr>
          <a:xfrm>
            <a:off x="539552" y="4869160"/>
            <a:ext cx="7488832" cy="1138773"/>
          </a:xfrm>
          <a:prstGeom prst="rect">
            <a:avLst/>
          </a:prstGeom>
        </p:spPr>
        <p:txBody>
          <a:bodyPr wrap="square">
            <a:spAutoFit/>
          </a:bodyPr>
          <a:lstStyle/>
          <a:p>
            <a:pPr marL="0" indent="0">
              <a:buNone/>
            </a:pPr>
            <a:r>
              <a:rPr lang="en-US" altLang="zh-CN" sz="2800" dirty="0"/>
              <a:t>User manual download:</a:t>
            </a:r>
          </a:p>
          <a:p>
            <a:pPr marL="0" indent="0">
              <a:buNone/>
            </a:pPr>
            <a:r>
              <a:rPr lang="en-US" altLang="zh-CN" sz="2000" dirty="0">
                <a:hlinkClick r:id="rId3" invalidUrl="ftp://yealinkftp:yealinkftp@ftp.yealink.com/Training/AdvancedFeature/Hot Desking/"/>
              </a:rPr>
              <a:t>ftp://</a:t>
            </a:r>
            <a:r>
              <a:rPr lang="en-US" altLang="zh-CN" sz="2000" dirty="0">
                <a:hlinkClick r:id="rId4" invalidUrl="ftp://yealinkftp:yealinkftp@ftp.yealink.com/Training/AdvancedFeature/Hot Desking/"/>
              </a:rPr>
              <a:t>yealinkftp:yealinkftp@ftp.yealink.com/Training/AdvancedFeature/</a:t>
            </a:r>
            <a:r>
              <a:rPr lang="en-US" altLang="zh-CN" sz="2000" dirty="0">
                <a:hlinkClick r:id="rId5" invalidUrl="ftp://yealinkftp:yealinkftp@ftp.yealink.com/Training/AdvancedFeature/Hot Desking/"/>
              </a:rPr>
              <a:t>Hot%20Desking</a:t>
            </a:r>
            <a:r>
              <a:rPr lang="en-US" altLang="zh-CN" sz="2000" dirty="0">
                <a:hlinkClick r:id="rId6" invalidUrl="ftp://yealinkftp:yealinkftp@ftp.yealink.com/Training/AdvancedFeature/Hot Desking/"/>
              </a:rPr>
              <a:t>/</a:t>
            </a:r>
            <a:r>
              <a:rPr lang="en-US" altLang="zh-CN" sz="2000" dirty="0"/>
              <a:t> </a:t>
            </a:r>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37</a:t>
            </a:fld>
            <a:endParaRPr lang="zh-CN" altLang="en-US"/>
          </a:p>
        </p:txBody>
      </p:sp>
    </p:spTree>
    <p:extLst>
      <p:ext uri="{BB962C8B-B14F-4D97-AF65-F5344CB8AC3E}">
        <p14:creationId xmlns:p14="http://schemas.microsoft.com/office/powerpoint/2010/main" val="13976582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Hot </a:t>
            </a:r>
            <a:r>
              <a:rPr lang="en-US" altLang="zh-CN" sz="3000" b="1" dirty="0" err="1" smtClean="0">
                <a:solidFill>
                  <a:schemeClr val="bg1"/>
                </a:solidFill>
                <a:latin typeface="Tahoma" pitchFamily="34" charset="0"/>
                <a:ea typeface="黑体" pitchFamily="2" charset="-122"/>
                <a:cs typeface="Tahoma" pitchFamily="34" charset="0"/>
              </a:rPr>
              <a:t>Desking</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4536504"/>
          </a:xfrm>
        </p:spPr>
        <p:txBody>
          <a:bodyPr>
            <a:normAutofit/>
          </a:bodyPr>
          <a:lstStyle/>
          <a:p>
            <a:pPr marL="0" indent="0">
              <a:buNone/>
            </a:pPr>
            <a:r>
              <a:rPr lang="en-US" altLang="zh-CN" sz="2400" dirty="0" smtClean="0">
                <a:solidFill>
                  <a:srgbClr val="00B050"/>
                </a:solidFill>
              </a:rPr>
              <a:t>Hot </a:t>
            </a:r>
            <a:r>
              <a:rPr lang="en-US" altLang="zh-CN" sz="2400" dirty="0" err="1">
                <a:solidFill>
                  <a:srgbClr val="00B050"/>
                </a:solidFill>
              </a:rPr>
              <a:t>D</a:t>
            </a:r>
            <a:r>
              <a:rPr lang="en-US" altLang="zh-CN" sz="2400" dirty="0" err="1" smtClean="0">
                <a:solidFill>
                  <a:srgbClr val="00B050"/>
                </a:solidFill>
              </a:rPr>
              <a:t>esking</a:t>
            </a:r>
            <a:r>
              <a:rPr lang="en-US" altLang="zh-CN" sz="2400" dirty="0" smtClean="0">
                <a:solidFill>
                  <a:srgbClr val="00B050"/>
                </a:solidFill>
              </a:rPr>
              <a:t> </a:t>
            </a:r>
            <a:r>
              <a:rPr lang="en-US" altLang="zh-CN" sz="2400" dirty="0">
                <a:solidFill>
                  <a:srgbClr val="00B050"/>
                </a:solidFill>
              </a:rPr>
              <a:t>originates from the definition of being the temporary physical occupant of a work station or surface by a particular employee. </a:t>
            </a:r>
            <a:endParaRPr lang="en-US" altLang="zh-CN" sz="2400" dirty="0" smtClean="0">
              <a:solidFill>
                <a:srgbClr val="00B050"/>
              </a:solidFill>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r>
              <a:rPr lang="en-US" altLang="zh-CN" sz="2400" dirty="0"/>
              <a:t>Delete all accounts</a:t>
            </a:r>
          </a:p>
          <a:p>
            <a:r>
              <a:rPr lang="en-US" altLang="zh-CN" sz="2400" dirty="0"/>
              <a:t>Register own account</a:t>
            </a:r>
          </a:p>
          <a:p>
            <a:r>
              <a:rPr lang="en-US" altLang="zh-CN" sz="2400" dirty="0"/>
              <a:t>DSS Key- Hot </a:t>
            </a:r>
            <a:r>
              <a:rPr lang="en-US" altLang="zh-CN" sz="2400" dirty="0" err="1" smtClean="0"/>
              <a:t>Desking</a:t>
            </a:r>
            <a:endParaRPr lang="en-US" altLang="zh-CN" sz="2400" dirty="0"/>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38</a:t>
            </a:fld>
            <a:endParaRPr lang="zh-CN" altLang="en-US"/>
          </a:p>
        </p:txBody>
      </p:sp>
    </p:spTree>
    <p:extLst>
      <p:ext uri="{BB962C8B-B14F-4D97-AF65-F5344CB8AC3E}">
        <p14:creationId xmlns:p14="http://schemas.microsoft.com/office/powerpoint/2010/main" val="3956099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3419872" y="2636912"/>
            <a:ext cx="3168352" cy="1008112"/>
          </a:xfrm>
        </p:spPr>
        <p:txBody>
          <a:bodyPr>
            <a:noAutofit/>
          </a:bodyPr>
          <a:lstStyle/>
          <a:p>
            <a:pPr algn="l"/>
            <a:r>
              <a:rPr lang="en-US" altLang="zh-CN" sz="4000" b="1" dirty="0" smtClean="0">
                <a:solidFill>
                  <a:srgbClr val="00B050"/>
                </a:solidFill>
                <a:latin typeface="Tahoma" pitchFamily="34" charset="0"/>
                <a:ea typeface="黑体" pitchFamily="2" charset="-122"/>
                <a:cs typeface="Tahoma" pitchFamily="34" charset="0"/>
              </a:rPr>
              <a:t>Dial Plan</a:t>
            </a:r>
            <a:endParaRPr lang="zh-CN" altLang="en-US" sz="4000" b="1" dirty="0">
              <a:solidFill>
                <a:srgbClr val="00B050"/>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3789040"/>
            <a:ext cx="7992888" cy="2376264"/>
          </a:xfrm>
        </p:spPr>
        <p:txBody>
          <a:bodyPr>
            <a:normAutofit/>
          </a:bodyPr>
          <a:lstStyle/>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r>
              <a:rPr lang="en-US" altLang="zh-CN" sz="2800" dirty="0" smtClean="0"/>
              <a:t>User manual download:</a:t>
            </a:r>
          </a:p>
          <a:p>
            <a:pPr marL="0" indent="0">
              <a:buNone/>
            </a:pPr>
            <a:r>
              <a:rPr lang="en-US" altLang="zh-CN" sz="2400" dirty="0" smtClean="0">
                <a:hlinkClick r:id="rId3" invalidUrl="ftp://yealinkftp:yealinkftp@ftp.yealink.com/Training/AdvancedFeature/Dial Plan/"/>
              </a:rPr>
              <a:t>ftp://</a:t>
            </a:r>
            <a:r>
              <a:rPr lang="en-US" altLang="zh-CN" sz="2400" dirty="0" smtClean="0">
                <a:hlinkClick r:id="rId4" invalidUrl="ftp://yealinkftp:yealinkftp@ftp.yealink.com/Training/AdvancedFeature/Dial Plan/"/>
              </a:rPr>
              <a:t>yealinkftp:yealinkftp@ftp.yealink.com/Training/AdvancedFeature/</a:t>
            </a:r>
            <a:r>
              <a:rPr lang="en-US" altLang="zh-CN" sz="2400" dirty="0" smtClean="0">
                <a:hlinkClick r:id="rId5" invalidUrl="ftp://yealinkftp:yealinkftp@ftp.yealink.com/Training/AdvancedFeature/Dial Plan/"/>
              </a:rPr>
              <a:t>Dial%20Plan</a:t>
            </a:r>
            <a:r>
              <a:rPr lang="en-US" altLang="zh-CN" sz="2400" dirty="0" smtClean="0">
                <a:hlinkClick r:id="rId6" invalidUrl="ftp://yealinkftp:yealinkftp@ftp.yealink.com/Training/AdvancedFeature/Dial Plan/"/>
              </a:rPr>
              <a:t>/</a:t>
            </a:r>
            <a:r>
              <a:rPr lang="en-US" altLang="zh-CN" sz="2400" dirty="0" smtClean="0"/>
              <a:t> </a:t>
            </a:r>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39</a:t>
            </a:fld>
            <a:endParaRPr lang="zh-CN" altLang="en-US"/>
          </a:p>
        </p:txBody>
      </p:sp>
    </p:spTree>
    <p:extLst>
      <p:ext uri="{BB962C8B-B14F-4D97-AF65-F5344CB8AC3E}">
        <p14:creationId xmlns:p14="http://schemas.microsoft.com/office/powerpoint/2010/main" val="3956099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4878378" cy="709510"/>
          </a:xfrm>
        </p:spPr>
        <p:txBody>
          <a:bodyPr>
            <a:normAutofit/>
          </a:bodyPr>
          <a:lstStyle/>
          <a:p>
            <a:pPr algn="l"/>
            <a:r>
              <a:rPr lang="en-US" altLang="zh-CN" sz="3000" b="1" dirty="0">
                <a:solidFill>
                  <a:schemeClr val="bg1"/>
                </a:solidFill>
                <a:latin typeface="Tahoma" pitchFamily="34" charset="0"/>
                <a:ea typeface="黑体" pitchFamily="2" charset="-122"/>
                <a:cs typeface="Tahoma" pitchFamily="34" charset="0"/>
              </a:rPr>
              <a:t>Basic Features</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6912768" cy="4392488"/>
          </a:xfrm>
        </p:spPr>
        <p:txBody>
          <a:bodyPr>
            <a:normAutofit/>
          </a:bodyPr>
          <a:lstStyle/>
          <a:p>
            <a:r>
              <a:rPr lang="en-US" altLang="zh-CN" sz="2400" b="1" dirty="0" smtClean="0">
                <a:solidFill>
                  <a:srgbClr val="00B050"/>
                </a:solidFill>
                <a:latin typeface="Tahoma" pitchFamily="34" charset="0"/>
                <a:ea typeface="Tahoma" pitchFamily="34" charset="0"/>
                <a:cs typeface="Tahoma" pitchFamily="34" charset="0"/>
              </a:rPr>
              <a:t>Call </a:t>
            </a:r>
            <a:r>
              <a:rPr lang="en-US" altLang="zh-CN" sz="2400" b="1" dirty="0">
                <a:solidFill>
                  <a:srgbClr val="00B050"/>
                </a:solidFill>
                <a:latin typeface="Tahoma" pitchFamily="34" charset="0"/>
                <a:ea typeface="Tahoma" pitchFamily="34" charset="0"/>
                <a:cs typeface="Tahoma" pitchFamily="34" charset="0"/>
              </a:rPr>
              <a:t>T</a:t>
            </a:r>
            <a:r>
              <a:rPr lang="en-US" altLang="zh-CN" sz="2400" b="1" dirty="0" smtClean="0">
                <a:solidFill>
                  <a:srgbClr val="00B050"/>
                </a:solidFill>
                <a:latin typeface="Tahoma" pitchFamily="34" charset="0"/>
                <a:ea typeface="Tahoma" pitchFamily="34" charset="0"/>
                <a:cs typeface="Tahoma" pitchFamily="34" charset="0"/>
              </a:rPr>
              <a:t>ransfer</a:t>
            </a:r>
          </a:p>
          <a:p>
            <a:r>
              <a:rPr lang="en-US" altLang="zh-CN" sz="2400" b="1" dirty="0" smtClean="0">
                <a:solidFill>
                  <a:srgbClr val="00B050"/>
                </a:solidFill>
                <a:latin typeface="Tahoma" pitchFamily="34" charset="0"/>
                <a:ea typeface="Tahoma" pitchFamily="34" charset="0"/>
                <a:cs typeface="Tahoma" pitchFamily="34" charset="0"/>
              </a:rPr>
              <a:t>BLF</a:t>
            </a:r>
          </a:p>
          <a:p>
            <a:r>
              <a:rPr lang="en-US" altLang="zh-CN" sz="2400" b="1" dirty="0" smtClean="0">
                <a:solidFill>
                  <a:srgbClr val="00B050"/>
                </a:solidFill>
                <a:latin typeface="Tahoma" pitchFamily="34" charset="0"/>
                <a:ea typeface="Tahoma" pitchFamily="34" charset="0"/>
                <a:cs typeface="Tahoma" pitchFamily="34" charset="0"/>
              </a:rPr>
              <a:t>Pick Up</a:t>
            </a:r>
          </a:p>
          <a:p>
            <a:r>
              <a:rPr lang="en-US" altLang="zh-CN" sz="2400" b="1" dirty="0" smtClean="0">
                <a:solidFill>
                  <a:srgbClr val="00B050"/>
                </a:solidFill>
                <a:latin typeface="Tahoma" pitchFamily="34" charset="0"/>
                <a:ea typeface="Tahoma" pitchFamily="34" charset="0"/>
                <a:cs typeface="Tahoma" pitchFamily="34" charset="0"/>
              </a:rPr>
              <a:t>Call Park/Retrieve</a:t>
            </a:r>
          </a:p>
          <a:p>
            <a:r>
              <a:rPr lang="en-US" altLang="zh-CN" sz="2400" b="1" dirty="0" smtClean="0">
                <a:solidFill>
                  <a:srgbClr val="00B050"/>
                </a:solidFill>
                <a:latin typeface="Tahoma" pitchFamily="34" charset="0"/>
                <a:ea typeface="Tahoma" pitchFamily="34" charset="0"/>
                <a:cs typeface="Tahoma" pitchFamily="34" charset="0"/>
              </a:rPr>
              <a:t>Intercom</a:t>
            </a:r>
          </a:p>
          <a:p>
            <a:r>
              <a:rPr lang="en-US" altLang="zh-CN" sz="2400" b="1" dirty="0" smtClean="0">
                <a:solidFill>
                  <a:srgbClr val="00B050"/>
                </a:solidFill>
                <a:latin typeface="Tahoma" pitchFamily="34" charset="0"/>
                <a:ea typeface="Tahoma" pitchFamily="34" charset="0"/>
                <a:cs typeface="Tahoma" pitchFamily="34" charset="0"/>
              </a:rPr>
              <a:t>Call Completion</a:t>
            </a:r>
          </a:p>
          <a:p>
            <a:r>
              <a:rPr lang="en-US" altLang="zh-CN" sz="2400" b="1" dirty="0" smtClean="0">
                <a:solidFill>
                  <a:srgbClr val="00B050"/>
                </a:solidFill>
                <a:latin typeface="Tahoma" pitchFamily="34" charset="0"/>
                <a:ea typeface="Tahoma" pitchFamily="34" charset="0"/>
                <a:cs typeface="Tahoma" pitchFamily="34" charset="0"/>
              </a:rPr>
              <a:t>Music on Hold</a:t>
            </a:r>
          </a:p>
          <a:p>
            <a:pPr marL="0" indent="0">
              <a:buNone/>
            </a:pPr>
            <a:r>
              <a:rPr lang="en-US" altLang="zh-CN" sz="2400" b="1" dirty="0" smtClean="0">
                <a:solidFill>
                  <a:srgbClr val="00B050"/>
                </a:solidFill>
                <a:latin typeface="Tahoma" pitchFamily="34" charset="0"/>
                <a:ea typeface="Tahoma" pitchFamily="34" charset="0"/>
                <a:cs typeface="Tahoma" pitchFamily="34" charset="0"/>
              </a:rPr>
              <a:t>…</a:t>
            </a: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a:t>
            </a:fld>
            <a:endParaRPr lang="zh-CN" altLang="en-US"/>
          </a:p>
        </p:txBody>
      </p:sp>
    </p:spTree>
    <p:extLst>
      <p:ext uri="{BB962C8B-B14F-4D97-AF65-F5344CB8AC3E}">
        <p14:creationId xmlns:p14="http://schemas.microsoft.com/office/powerpoint/2010/main" val="23421525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Dial Plan</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4536504"/>
          </a:xfrm>
        </p:spPr>
        <p:txBody>
          <a:bodyPr>
            <a:normAutofit/>
          </a:bodyPr>
          <a:lstStyle/>
          <a:p>
            <a:r>
              <a:rPr lang="en-US" altLang="zh-CN" dirty="0">
                <a:solidFill>
                  <a:srgbClr val="00B050"/>
                </a:solidFill>
              </a:rPr>
              <a:t>Replace </a:t>
            </a:r>
            <a:r>
              <a:rPr lang="en-US" altLang="zh-CN" dirty="0" smtClean="0">
                <a:solidFill>
                  <a:srgbClr val="00B050"/>
                </a:solidFill>
              </a:rPr>
              <a:t>Rule</a:t>
            </a:r>
          </a:p>
          <a:p>
            <a:r>
              <a:rPr lang="en-US" altLang="zh-CN" dirty="0" smtClean="0">
                <a:solidFill>
                  <a:srgbClr val="00B050"/>
                </a:solidFill>
              </a:rPr>
              <a:t>Dial-now</a:t>
            </a:r>
          </a:p>
          <a:p>
            <a:r>
              <a:rPr lang="en-US" altLang="zh-CN" dirty="0" smtClean="0">
                <a:solidFill>
                  <a:srgbClr val="00B050"/>
                </a:solidFill>
              </a:rPr>
              <a:t>Area Code</a:t>
            </a:r>
          </a:p>
          <a:p>
            <a:r>
              <a:rPr lang="en-US" altLang="zh-CN" dirty="0" smtClean="0">
                <a:solidFill>
                  <a:srgbClr val="00B050"/>
                </a:solidFill>
              </a:rPr>
              <a:t>Block Out</a:t>
            </a:r>
            <a:endParaRPr lang="en-US" altLang="zh-CN" dirty="0">
              <a:solidFill>
                <a:srgbClr val="00B050"/>
              </a:solidFill>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40</a:t>
            </a:fld>
            <a:endParaRPr lang="zh-CN" altLang="en-US"/>
          </a:p>
        </p:txBody>
      </p:sp>
    </p:spTree>
    <p:extLst>
      <p:ext uri="{BB962C8B-B14F-4D97-AF65-F5344CB8AC3E}">
        <p14:creationId xmlns:p14="http://schemas.microsoft.com/office/powerpoint/2010/main" val="1017957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Replace Rule</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323528" y="1052736"/>
            <a:ext cx="8424936" cy="4968552"/>
          </a:xfrm>
        </p:spPr>
        <p:txBody>
          <a:bodyPr>
            <a:normAutofit fontScale="92500" lnSpcReduction="10000"/>
          </a:bodyPr>
          <a:lstStyle/>
          <a:p>
            <a:pPr marL="0" indent="0">
              <a:buNone/>
            </a:pPr>
            <a:r>
              <a:rPr lang="en-US" altLang="zh-CN" dirty="0" smtClean="0">
                <a:solidFill>
                  <a:srgbClr val="FF0000"/>
                </a:solidFill>
              </a:rPr>
              <a:t>Replace </a:t>
            </a:r>
            <a:r>
              <a:rPr lang="en-US" altLang="zh-CN" dirty="0">
                <a:solidFill>
                  <a:srgbClr val="FF0000"/>
                </a:solidFill>
              </a:rPr>
              <a:t>complex number with simple number</a:t>
            </a:r>
            <a:endParaRPr lang="en-US" altLang="zh-CN" dirty="0" smtClean="0">
              <a:solidFill>
                <a:srgbClr val="FF0000"/>
              </a:solidFill>
            </a:endParaRPr>
          </a:p>
          <a:p>
            <a:r>
              <a:rPr lang="en-US" altLang="zh-CN" dirty="0" smtClean="0">
                <a:solidFill>
                  <a:srgbClr val="00B050"/>
                </a:solidFill>
              </a:rPr>
              <a:t>Exact Match</a:t>
            </a:r>
          </a:p>
          <a:p>
            <a:endParaRPr lang="en-US" altLang="zh-CN" b="1" dirty="0" smtClean="0">
              <a:solidFill>
                <a:srgbClr val="00B050"/>
              </a:solidFill>
            </a:endParaRPr>
          </a:p>
          <a:p>
            <a:pPr marL="0" indent="0">
              <a:buNone/>
            </a:pPr>
            <a:r>
              <a:rPr lang="en-US" altLang="zh-CN" dirty="0" smtClean="0"/>
              <a:t>Press 5,  phone will dial out 5702000</a:t>
            </a:r>
          </a:p>
          <a:p>
            <a:endParaRPr lang="en-US" altLang="zh-CN" dirty="0">
              <a:solidFill>
                <a:srgbClr val="00B050"/>
              </a:solidFill>
            </a:endParaRPr>
          </a:p>
          <a:p>
            <a:r>
              <a:rPr lang="en-US" altLang="zh-CN" dirty="0" smtClean="0">
                <a:solidFill>
                  <a:srgbClr val="00B050"/>
                </a:solidFill>
              </a:rPr>
              <a:t>Partial </a:t>
            </a:r>
            <a:r>
              <a:rPr lang="en-US" altLang="zh-CN" dirty="0">
                <a:solidFill>
                  <a:srgbClr val="00B050"/>
                </a:solidFill>
              </a:rPr>
              <a:t>M</a:t>
            </a:r>
            <a:r>
              <a:rPr lang="en-US" altLang="zh-CN" dirty="0" smtClean="0">
                <a:solidFill>
                  <a:srgbClr val="00B050"/>
                </a:solidFill>
              </a:rPr>
              <a:t>atch</a:t>
            </a:r>
            <a:endParaRPr lang="en-US" altLang="zh-CN" dirty="0">
              <a:solidFill>
                <a:srgbClr val="00B050"/>
              </a:solidFill>
            </a:endParaRPr>
          </a:p>
          <a:p>
            <a:pPr marL="0" indent="0">
              <a:buNone/>
            </a:pPr>
            <a:endParaRPr lang="en-US" altLang="zh-CN" b="1" dirty="0" smtClean="0">
              <a:solidFill>
                <a:srgbClr val="00B050"/>
              </a:solidFill>
            </a:endParaRPr>
          </a:p>
          <a:p>
            <a:pPr marL="0" indent="0">
              <a:buNone/>
            </a:pPr>
            <a:r>
              <a:rPr lang="en-US" altLang="zh-CN" dirty="0" smtClean="0"/>
              <a:t>Press </a:t>
            </a:r>
            <a:r>
              <a:rPr lang="en-US" altLang="zh-CN" dirty="0" smtClean="0">
                <a:solidFill>
                  <a:srgbClr val="FF0000"/>
                </a:solidFill>
              </a:rPr>
              <a:t>0</a:t>
            </a:r>
            <a:r>
              <a:rPr lang="en-US" altLang="zh-CN" dirty="0" smtClean="0"/>
              <a:t>5702000, </a:t>
            </a:r>
            <a:r>
              <a:rPr lang="en-US" altLang="zh-CN" dirty="0"/>
              <a:t>phone will dial out </a:t>
            </a:r>
            <a:r>
              <a:rPr lang="en-US" altLang="zh-CN" dirty="0" smtClean="0">
                <a:solidFill>
                  <a:srgbClr val="FF0000"/>
                </a:solidFill>
              </a:rPr>
              <a:t>0086</a:t>
            </a:r>
            <a:r>
              <a:rPr lang="en-US" altLang="zh-CN" dirty="0" smtClean="0"/>
              <a:t>5702000</a:t>
            </a:r>
          </a:p>
          <a:p>
            <a:endParaRPr lang="en-US" altLang="zh-CN" dirty="0" smtClean="0"/>
          </a:p>
          <a:p>
            <a:pPr marL="0" indent="0">
              <a:buNone/>
            </a:pPr>
            <a:r>
              <a:rPr lang="en-US" altLang="zh-CN" sz="2600" dirty="0" smtClean="0"/>
              <a:t>PS: Up </a:t>
            </a:r>
            <a:r>
              <a:rPr lang="en-US" altLang="zh-CN" sz="2600" dirty="0"/>
              <a:t>to </a:t>
            </a:r>
            <a:r>
              <a:rPr lang="en-US" altLang="zh-CN" sz="2600" dirty="0">
                <a:solidFill>
                  <a:srgbClr val="FF0000"/>
                </a:solidFill>
              </a:rPr>
              <a:t>20</a:t>
            </a:r>
            <a:r>
              <a:rPr lang="en-US" altLang="zh-CN" sz="2600" dirty="0"/>
              <a:t> replace rules</a:t>
            </a:r>
            <a:endParaRPr lang="en-US" altLang="zh-CN" sz="2600" b="1" dirty="0">
              <a:solidFill>
                <a:srgbClr val="00B050"/>
              </a:solidFill>
            </a:endParaRPr>
          </a:p>
          <a:p>
            <a:pPr marL="0" indent="0">
              <a:buNone/>
            </a:pPr>
            <a:endParaRPr lang="en-US" altLang="zh-CN"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060848"/>
            <a:ext cx="533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005064"/>
            <a:ext cx="53625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灯片编号占位符 6"/>
          <p:cNvSpPr>
            <a:spLocks noGrp="1"/>
          </p:cNvSpPr>
          <p:nvPr>
            <p:ph type="sldNum" sz="quarter" idx="12"/>
          </p:nvPr>
        </p:nvSpPr>
        <p:spPr/>
        <p:txBody>
          <a:bodyPr/>
          <a:lstStyle/>
          <a:p>
            <a:pPr>
              <a:defRPr/>
            </a:pPr>
            <a:fld id="{D5D4FDEC-AA91-4597-9177-15074E1FE496}" type="slidenum">
              <a:rPr lang="zh-CN" altLang="en-US" smtClean="0"/>
              <a:pPr>
                <a:defRPr/>
              </a:pPr>
              <a:t>41</a:t>
            </a:fld>
            <a:endParaRPr lang="zh-CN" altLang="en-US"/>
          </a:p>
        </p:txBody>
      </p:sp>
    </p:spTree>
    <p:extLst>
      <p:ext uri="{BB962C8B-B14F-4D97-AF65-F5344CB8AC3E}">
        <p14:creationId xmlns:p14="http://schemas.microsoft.com/office/powerpoint/2010/main" val="29265573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Dial-now</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67544" y="908720"/>
            <a:ext cx="8136904" cy="4824536"/>
          </a:xfrm>
        </p:spPr>
        <p:txBody>
          <a:bodyPr>
            <a:normAutofit/>
          </a:bodyPr>
          <a:lstStyle/>
          <a:p>
            <a:pPr marL="0" indent="0">
              <a:buNone/>
            </a:pPr>
            <a:r>
              <a:rPr lang="en-US" altLang="zh-CN" sz="2800" dirty="0" smtClean="0">
                <a:solidFill>
                  <a:srgbClr val="FF0000"/>
                </a:solidFill>
              </a:rPr>
              <a:t>Send </a:t>
            </a:r>
            <a:r>
              <a:rPr lang="en-US" altLang="zh-CN" sz="2800" dirty="0">
                <a:solidFill>
                  <a:srgbClr val="FF0000"/>
                </a:solidFill>
              </a:rPr>
              <a:t>a call without </a:t>
            </a:r>
            <a:r>
              <a:rPr lang="en-US" altLang="zh-CN" sz="2800" dirty="0" smtClean="0">
                <a:solidFill>
                  <a:srgbClr val="FF0000"/>
                </a:solidFill>
              </a:rPr>
              <a:t>pressing SEND/OK </a:t>
            </a:r>
            <a:r>
              <a:rPr lang="en-US" altLang="zh-CN" sz="2800" dirty="0">
                <a:solidFill>
                  <a:srgbClr val="FF0000"/>
                </a:solidFill>
              </a:rPr>
              <a:t>button after you input the </a:t>
            </a:r>
            <a:r>
              <a:rPr lang="en-US" altLang="zh-CN" sz="2800" dirty="0" smtClean="0">
                <a:solidFill>
                  <a:srgbClr val="FF0000"/>
                </a:solidFill>
              </a:rPr>
              <a:t>number</a:t>
            </a:r>
          </a:p>
          <a:p>
            <a:pPr marL="0" indent="0">
              <a:buNone/>
            </a:pPr>
            <a:r>
              <a:rPr lang="en-US" altLang="zh-CN" sz="2800" dirty="0" smtClean="0"/>
              <a:t>e.g. Number </a:t>
            </a:r>
            <a:r>
              <a:rPr lang="en-US" altLang="zh-CN" sz="2800" dirty="0"/>
              <a:t>start </a:t>
            </a:r>
            <a:r>
              <a:rPr lang="en-US" altLang="zh-CN" sz="2800" dirty="0" smtClean="0"/>
              <a:t>with 01 </a:t>
            </a:r>
            <a:r>
              <a:rPr lang="en-US" altLang="zh-CN" sz="2800" dirty="0"/>
              <a:t>- 09 and </a:t>
            </a:r>
            <a:r>
              <a:rPr lang="en-US" altLang="zh-CN" sz="2800" dirty="0" smtClean="0"/>
              <a:t>11 digits</a:t>
            </a:r>
          </a:p>
          <a:p>
            <a:pPr marL="0" indent="0">
              <a:buNone/>
            </a:pPr>
            <a:endParaRPr lang="en-US" altLang="zh-CN" sz="2800" dirty="0">
              <a:solidFill>
                <a:srgbClr val="00B050"/>
              </a:solidFill>
            </a:endParaRPr>
          </a:p>
          <a:p>
            <a:pPr marL="0" indent="0">
              <a:buNone/>
            </a:pPr>
            <a:endParaRPr lang="en-US" altLang="zh-CN" sz="2800" dirty="0" smtClean="0">
              <a:solidFill>
                <a:srgbClr val="00B050"/>
              </a:solidFill>
            </a:endParaRPr>
          </a:p>
          <a:p>
            <a:pPr marL="0" indent="0">
              <a:buNone/>
            </a:pPr>
            <a:r>
              <a:rPr lang="en-US" altLang="zh-CN" sz="2800" dirty="0"/>
              <a:t>Time setting: </a:t>
            </a:r>
            <a:endParaRPr lang="en-US" altLang="zh-CN" sz="2800" dirty="0" smtClean="0"/>
          </a:p>
          <a:p>
            <a:pPr marL="0" indent="0">
              <a:buNone/>
            </a:pPr>
            <a:r>
              <a:rPr lang="en-US" altLang="zh-CN" sz="2800" dirty="0" smtClean="0"/>
              <a:t>Phone </a:t>
            </a:r>
            <a:r>
              <a:rPr lang="en-US" altLang="zh-CN" sz="2800" dirty="0" smtClean="0">
                <a:sym typeface="Wingdings" pitchFamily="2" charset="2"/>
              </a:rPr>
              <a:t>Features General </a:t>
            </a:r>
            <a:r>
              <a:rPr lang="en-US" altLang="zh-CN" sz="2800" dirty="0">
                <a:sym typeface="Wingdings" pitchFamily="2" charset="2"/>
              </a:rPr>
              <a:t>I</a:t>
            </a:r>
            <a:r>
              <a:rPr lang="en-US" altLang="zh-CN" sz="2800" dirty="0" smtClean="0">
                <a:sym typeface="Wingdings" pitchFamily="2" charset="2"/>
              </a:rPr>
              <a:t>nformation</a:t>
            </a:r>
            <a:endParaRPr lang="en-US" altLang="zh-CN" sz="2800" dirty="0"/>
          </a:p>
          <a:p>
            <a:pPr marL="0" indent="0">
              <a:buNone/>
            </a:pPr>
            <a:endParaRPr lang="en-US" altLang="zh-CN"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527746"/>
            <a:ext cx="7075875" cy="79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437111"/>
            <a:ext cx="7075875" cy="47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42</a:t>
            </a:fld>
            <a:endParaRPr lang="zh-CN" altLang="en-US"/>
          </a:p>
        </p:txBody>
      </p:sp>
    </p:spTree>
    <p:extLst>
      <p:ext uri="{BB962C8B-B14F-4D97-AF65-F5344CB8AC3E}">
        <p14:creationId xmlns:p14="http://schemas.microsoft.com/office/powerpoint/2010/main" val="3282150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Area Code</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67544" y="908720"/>
            <a:ext cx="8136904" cy="4824536"/>
          </a:xfrm>
        </p:spPr>
        <p:txBody>
          <a:bodyPr>
            <a:normAutofit/>
          </a:bodyPr>
          <a:lstStyle/>
          <a:p>
            <a:pPr marL="0" indent="0">
              <a:buNone/>
            </a:pPr>
            <a:r>
              <a:rPr lang="en-US" altLang="zh-CN" dirty="0" smtClean="0">
                <a:solidFill>
                  <a:srgbClr val="FF0000"/>
                </a:solidFill>
              </a:rPr>
              <a:t>Adding </a:t>
            </a:r>
            <a:r>
              <a:rPr lang="en-US" altLang="zh-CN" dirty="0">
                <a:solidFill>
                  <a:srgbClr val="FF0000"/>
                </a:solidFill>
              </a:rPr>
              <a:t>correct area code </a:t>
            </a:r>
            <a:r>
              <a:rPr lang="en-US" altLang="zh-CN" dirty="0" smtClean="0">
                <a:solidFill>
                  <a:srgbClr val="FF0000"/>
                </a:solidFill>
              </a:rPr>
              <a:t>automatically</a:t>
            </a:r>
          </a:p>
          <a:p>
            <a:pPr marL="0" indent="0">
              <a:buNone/>
            </a:pPr>
            <a:endParaRPr lang="en-US" altLang="zh-CN" dirty="0" smtClean="0">
              <a:solidFill>
                <a:srgbClr val="FF0000"/>
              </a:solidFill>
            </a:endParaRPr>
          </a:p>
          <a:p>
            <a:pPr marL="0" indent="0">
              <a:buNone/>
            </a:pPr>
            <a:r>
              <a:rPr lang="en-US" altLang="zh-CN" sz="2800" dirty="0"/>
              <a:t>Press 5702000, dial out 865925702000</a:t>
            </a:r>
          </a:p>
          <a:p>
            <a:pPr marL="0" indent="0">
              <a:buNone/>
            </a:pPr>
            <a:r>
              <a:rPr lang="en-US" altLang="zh-CN" sz="2800" dirty="0"/>
              <a:t>“5702000” length: 7</a:t>
            </a:r>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212976"/>
            <a:ext cx="5616624" cy="206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43</a:t>
            </a:fld>
            <a:endParaRPr lang="zh-CN" altLang="en-US"/>
          </a:p>
        </p:txBody>
      </p:sp>
    </p:spTree>
    <p:extLst>
      <p:ext uri="{BB962C8B-B14F-4D97-AF65-F5344CB8AC3E}">
        <p14:creationId xmlns:p14="http://schemas.microsoft.com/office/powerpoint/2010/main" val="3227972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Block Out</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67544" y="908720"/>
            <a:ext cx="8136904" cy="4824536"/>
          </a:xfrm>
        </p:spPr>
        <p:txBody>
          <a:bodyPr>
            <a:normAutofit/>
          </a:bodyPr>
          <a:lstStyle/>
          <a:p>
            <a:pPr marL="0" indent="0">
              <a:buNone/>
            </a:pPr>
            <a:r>
              <a:rPr lang="en-US" altLang="zh-CN" dirty="0" smtClean="0">
                <a:solidFill>
                  <a:srgbClr val="FF0000"/>
                </a:solidFill>
              </a:rPr>
              <a:t>Not allow to dial some </a:t>
            </a:r>
            <a:r>
              <a:rPr lang="en-US" altLang="zh-CN" dirty="0">
                <a:solidFill>
                  <a:srgbClr val="FF0000"/>
                </a:solidFill>
              </a:rPr>
              <a:t>forbidden numbers</a:t>
            </a:r>
            <a:endParaRPr lang="en-US" altLang="zh-CN" dirty="0" smtClean="0">
              <a:solidFill>
                <a:srgbClr val="FF0000"/>
              </a:solidFill>
            </a:endParaRPr>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r>
              <a:rPr lang="en-US" altLang="zh-CN" dirty="0" smtClean="0"/>
              <a:t>When </a:t>
            </a:r>
            <a:r>
              <a:rPr lang="en-US" altLang="zh-CN" dirty="0"/>
              <a:t>you dial out the 8518, the phone will indicate “</a:t>
            </a:r>
            <a:r>
              <a:rPr lang="en-US" altLang="zh-CN" dirty="0">
                <a:solidFill>
                  <a:srgbClr val="FF0000"/>
                </a:solidFill>
              </a:rPr>
              <a:t>Forbidden number</a:t>
            </a:r>
            <a:r>
              <a:rPr lang="en-US" altLang="zh-CN" dirty="0"/>
              <a:t>” and forbid the outgoing call.</a:t>
            </a:r>
            <a:endParaRPr lang="zh-CN" altLang="zh-CN" dirty="0"/>
          </a:p>
          <a:p>
            <a:pPr marL="0" indent="0">
              <a:buNone/>
            </a:pPr>
            <a:endParaRPr lang="en-US" altLang="zh-CN"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44824"/>
            <a:ext cx="7322847"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44</a:t>
            </a:fld>
            <a:endParaRPr lang="zh-CN" altLang="en-US"/>
          </a:p>
        </p:txBody>
      </p:sp>
    </p:spTree>
    <p:extLst>
      <p:ext uri="{BB962C8B-B14F-4D97-AF65-F5344CB8AC3E}">
        <p14:creationId xmlns:p14="http://schemas.microsoft.com/office/powerpoint/2010/main" val="13562987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3059832" y="2492896"/>
            <a:ext cx="2952328" cy="864096"/>
          </a:xfrm>
        </p:spPr>
        <p:txBody>
          <a:bodyPr>
            <a:noAutofit/>
          </a:bodyPr>
          <a:lstStyle/>
          <a:p>
            <a:pPr algn="l"/>
            <a:r>
              <a:rPr lang="en-US" altLang="zh-CN" sz="4000" b="1" dirty="0" smtClean="0">
                <a:solidFill>
                  <a:srgbClr val="00B050"/>
                </a:solidFill>
                <a:latin typeface="Tahoma" pitchFamily="34" charset="0"/>
                <a:ea typeface="黑体" pitchFamily="2" charset="-122"/>
                <a:cs typeface="Tahoma" pitchFamily="34" charset="0"/>
              </a:rPr>
              <a:t>Open VPN</a:t>
            </a:r>
            <a:endParaRPr lang="zh-CN" altLang="en-US" sz="4000" b="1" dirty="0">
              <a:solidFill>
                <a:srgbClr val="00B050"/>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4077072"/>
            <a:ext cx="7920880" cy="1800200"/>
          </a:xfrm>
        </p:spPr>
        <p:txBody>
          <a:bodyPr>
            <a:normAutofit/>
          </a:bodyPr>
          <a:lstStyle/>
          <a:p>
            <a:pPr marL="0" indent="0">
              <a:buNone/>
            </a:pPr>
            <a:endParaRPr lang="en-US" altLang="zh-CN" sz="2400" b="1" dirty="0">
              <a:solidFill>
                <a:srgbClr val="00B050"/>
              </a:solidFill>
              <a:latin typeface="Tahoma" pitchFamily="34" charset="0"/>
              <a:ea typeface="Tahoma" pitchFamily="34" charset="0"/>
              <a:cs typeface="Tahoma" pitchFamily="34" charset="0"/>
            </a:endParaRPr>
          </a:p>
          <a:p>
            <a:pPr marL="0" indent="0">
              <a:buNone/>
            </a:pPr>
            <a:r>
              <a:rPr lang="en-US" altLang="zh-CN" sz="2800" dirty="0" smtClean="0"/>
              <a:t>User manual </a:t>
            </a:r>
            <a:r>
              <a:rPr lang="en-US" altLang="zh-CN" sz="2800" dirty="0"/>
              <a:t>download:</a:t>
            </a:r>
          </a:p>
          <a:p>
            <a:pPr marL="0" indent="0">
              <a:buNone/>
            </a:pPr>
            <a:r>
              <a:rPr lang="en-US" altLang="zh-CN" sz="2000" dirty="0">
                <a:hlinkClick r:id="rId3" invalidUrl="ftp://yealinkftp:yealinkftp@ftp.yealink.com/Training/AdvancedFeature/Open VPN/"/>
              </a:rPr>
              <a:t>ftp://</a:t>
            </a:r>
            <a:r>
              <a:rPr lang="en-US" altLang="zh-CN" sz="2000" dirty="0">
                <a:hlinkClick r:id="rId4" invalidUrl="ftp://yealinkftp:yealinkftp@ftp.yealink.com/Training/AdvancedFeature/Open VPN/"/>
              </a:rPr>
              <a:t>yealinkftp:yealinkftp@ftp.yealink.com/Training/AdvancedFeature/Open%20VPN</a:t>
            </a:r>
            <a:r>
              <a:rPr lang="en-US" altLang="zh-CN" sz="2000" dirty="0" smtClean="0">
                <a:hlinkClick r:id="rId5" invalidUrl="ftp://yealinkftp:yealinkftp@ftp.yealink.com/Training/AdvancedFeature/Open VPN/"/>
              </a:rPr>
              <a:t>/</a:t>
            </a:r>
            <a:r>
              <a:rPr lang="en-US" altLang="zh-CN" sz="2000" dirty="0" smtClean="0"/>
              <a:t> </a:t>
            </a:r>
            <a:endParaRPr lang="en-US" altLang="zh-CN"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45</a:t>
            </a:fld>
            <a:endParaRPr lang="zh-CN" altLang="en-US"/>
          </a:p>
        </p:txBody>
      </p:sp>
    </p:spTree>
    <p:extLst>
      <p:ext uri="{BB962C8B-B14F-4D97-AF65-F5344CB8AC3E}">
        <p14:creationId xmlns:p14="http://schemas.microsoft.com/office/powerpoint/2010/main" val="29393020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What’s VPN</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3960440"/>
          </a:xfrm>
        </p:spPr>
        <p:txBody>
          <a:bodyPr>
            <a:normAutofit lnSpcReduction="10000"/>
          </a:bodyPr>
          <a:lstStyle/>
          <a:p>
            <a:pPr marL="0" indent="0">
              <a:buNone/>
            </a:pPr>
            <a:r>
              <a:rPr lang="en-US" altLang="zh-CN" sz="2400" dirty="0"/>
              <a:t>VPN (Virtual Private Network) is a secured private network connection built on top of public telecommunication infrastructure, such as the Internet. It provides remote offices or individual users with secure access to their organization's network. </a:t>
            </a:r>
            <a:endParaRPr lang="en-US" altLang="zh-CN" sz="2400" dirty="0" smtClean="0"/>
          </a:p>
          <a:p>
            <a:pPr marL="0" indent="0">
              <a:buNone/>
            </a:pPr>
            <a:endParaRPr lang="en-US" altLang="zh-CN" sz="2400" dirty="0" smtClean="0"/>
          </a:p>
          <a:p>
            <a:r>
              <a:rPr lang="en-US" altLang="zh-CN" sz="2400" dirty="0" smtClean="0">
                <a:solidFill>
                  <a:srgbClr val="00B050"/>
                </a:solidFill>
                <a:ea typeface="Tahoma" pitchFamily="34" charset="0"/>
                <a:cs typeface="Tahoma" pitchFamily="34" charset="0"/>
              </a:rPr>
              <a:t>Scalability</a:t>
            </a:r>
          </a:p>
          <a:p>
            <a:r>
              <a:rPr lang="en-US" altLang="zh-CN" sz="2400" dirty="0" smtClean="0">
                <a:solidFill>
                  <a:srgbClr val="00B050"/>
                </a:solidFill>
                <a:ea typeface="Tahoma" pitchFamily="34" charset="0"/>
                <a:cs typeface="Tahoma" pitchFamily="34" charset="0"/>
              </a:rPr>
              <a:t>Reliability</a:t>
            </a:r>
          </a:p>
          <a:p>
            <a:r>
              <a:rPr lang="en-US" altLang="zh-CN" sz="2400" dirty="0" smtClean="0">
                <a:solidFill>
                  <a:srgbClr val="00B050"/>
                </a:solidFill>
                <a:ea typeface="Tahoma" pitchFamily="34" charset="0"/>
                <a:cs typeface="Tahoma" pitchFamily="34" charset="0"/>
              </a:rPr>
              <a:t>Security</a:t>
            </a:r>
          </a:p>
          <a:p>
            <a:r>
              <a:rPr lang="en-US" altLang="zh-CN" sz="2400" dirty="0" smtClean="0">
                <a:solidFill>
                  <a:srgbClr val="00B050"/>
                </a:solidFill>
                <a:ea typeface="Tahoma" pitchFamily="34" charset="0"/>
                <a:cs typeface="Tahoma" pitchFamily="34" charset="0"/>
              </a:rPr>
              <a:t>Convenience</a:t>
            </a:r>
          </a:p>
          <a:p>
            <a:endParaRPr lang="en-US" altLang="zh-CN" sz="2400" dirty="0">
              <a:solidFill>
                <a:srgbClr val="00B050"/>
              </a:solidFill>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46</a:t>
            </a:fld>
            <a:endParaRPr lang="zh-CN" altLang="en-US"/>
          </a:p>
        </p:txBody>
      </p:sp>
    </p:spTree>
    <p:extLst>
      <p:ext uri="{BB962C8B-B14F-4D97-AF65-F5344CB8AC3E}">
        <p14:creationId xmlns:p14="http://schemas.microsoft.com/office/powerpoint/2010/main" val="14065828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Two Types of VPN</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3960440"/>
          </a:xfrm>
        </p:spPr>
        <p:txBody>
          <a:bodyPr>
            <a:normAutofit/>
          </a:bodyPr>
          <a:lstStyle/>
          <a:p>
            <a:pPr marL="0" indent="0">
              <a:buNone/>
            </a:pPr>
            <a:r>
              <a:rPr lang="en-US" altLang="zh-CN" sz="2400" dirty="0" smtClean="0">
                <a:solidFill>
                  <a:srgbClr val="00B050"/>
                </a:solidFill>
              </a:rPr>
              <a:t>Remote-access </a:t>
            </a:r>
            <a:r>
              <a:rPr lang="en-US" altLang="zh-CN" sz="2400" dirty="0">
                <a:solidFill>
                  <a:srgbClr val="00B050"/>
                </a:solidFill>
              </a:rPr>
              <a:t>VPN </a:t>
            </a:r>
            <a:endParaRPr lang="en-US" altLang="zh-CN" sz="2400" dirty="0" smtClean="0">
              <a:solidFill>
                <a:srgbClr val="00B050"/>
              </a:solidFill>
            </a:endParaRPr>
          </a:p>
          <a:p>
            <a:pPr marL="0" indent="0">
              <a:buNone/>
            </a:pPr>
            <a:r>
              <a:rPr lang="en-US" altLang="zh-CN" sz="2400" dirty="0" smtClean="0"/>
              <a:t>(</a:t>
            </a:r>
            <a:r>
              <a:rPr lang="en-US" altLang="zh-CN" sz="2400" dirty="0"/>
              <a:t>C</a:t>
            </a:r>
            <a:r>
              <a:rPr lang="en-US" altLang="zh-CN" sz="2400" dirty="0" smtClean="0"/>
              <a:t>onnecting </a:t>
            </a:r>
            <a:r>
              <a:rPr lang="en-US" altLang="zh-CN" sz="2400" dirty="0"/>
              <a:t>an individual device to a network) </a:t>
            </a:r>
            <a:endParaRPr lang="en-US" altLang="zh-CN" sz="2400" dirty="0" smtClean="0"/>
          </a:p>
          <a:p>
            <a:pPr marL="0" indent="0">
              <a:buNone/>
            </a:pPr>
            <a:r>
              <a:rPr lang="en-US" altLang="zh-CN" sz="2400" dirty="0"/>
              <a:t>A</a:t>
            </a:r>
            <a:r>
              <a:rPr lang="en-US" altLang="zh-CN" sz="2400" dirty="0" smtClean="0"/>
              <a:t>llow </a:t>
            </a:r>
            <a:r>
              <a:rPr lang="en-US" altLang="zh-CN" sz="2400" dirty="0"/>
              <a:t>employees to access their company's intranet from home or outside the </a:t>
            </a:r>
            <a:r>
              <a:rPr lang="en-US" altLang="zh-CN" sz="2400" dirty="0" smtClean="0"/>
              <a:t>office</a:t>
            </a:r>
          </a:p>
          <a:p>
            <a:pPr marL="0" indent="0">
              <a:buNone/>
            </a:pPr>
            <a:endParaRPr lang="en-US" altLang="zh-CN" sz="2400" dirty="0" smtClean="0"/>
          </a:p>
          <a:p>
            <a:pPr marL="0" indent="0">
              <a:buNone/>
            </a:pPr>
            <a:r>
              <a:rPr lang="en-US" altLang="zh-CN" sz="2400" dirty="0" smtClean="0">
                <a:solidFill>
                  <a:srgbClr val="00B050"/>
                </a:solidFill>
              </a:rPr>
              <a:t>Site-to-site </a:t>
            </a:r>
            <a:r>
              <a:rPr lang="en-US" altLang="zh-CN" sz="2400" dirty="0">
                <a:solidFill>
                  <a:srgbClr val="00B050"/>
                </a:solidFill>
              </a:rPr>
              <a:t>VPN </a:t>
            </a:r>
            <a:endParaRPr lang="en-US" altLang="zh-CN" sz="2400" dirty="0" smtClean="0">
              <a:solidFill>
                <a:srgbClr val="00B050"/>
              </a:solidFill>
            </a:endParaRPr>
          </a:p>
          <a:p>
            <a:pPr marL="0" indent="0">
              <a:buNone/>
            </a:pPr>
            <a:r>
              <a:rPr lang="en-US" altLang="zh-CN" sz="2400" dirty="0" smtClean="0"/>
              <a:t>(</a:t>
            </a:r>
            <a:r>
              <a:rPr lang="en-US" altLang="zh-CN" sz="2400" dirty="0"/>
              <a:t>C</a:t>
            </a:r>
            <a:r>
              <a:rPr lang="en-US" altLang="zh-CN" sz="2400" dirty="0" smtClean="0"/>
              <a:t>onnecting </a:t>
            </a:r>
            <a:r>
              <a:rPr lang="en-US" altLang="zh-CN" sz="2400" dirty="0"/>
              <a:t>two networks together</a:t>
            </a:r>
            <a:r>
              <a:rPr lang="en-US" altLang="zh-CN" sz="2400" dirty="0" smtClean="0"/>
              <a:t>)</a:t>
            </a:r>
          </a:p>
          <a:p>
            <a:pPr marL="0" indent="0">
              <a:buNone/>
            </a:pPr>
            <a:r>
              <a:rPr lang="en-US" altLang="zh-CN" sz="2400" dirty="0" smtClean="0"/>
              <a:t>Allow </a:t>
            </a:r>
            <a:r>
              <a:rPr lang="en-US" altLang="zh-CN" sz="2400" dirty="0"/>
              <a:t>employees in geographically separated offices to share one cohesive virtual network. </a:t>
            </a:r>
            <a:endParaRPr lang="en-US" altLang="zh-CN" sz="2400" dirty="0">
              <a:solidFill>
                <a:srgbClr val="00B050"/>
              </a:solidFill>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47</a:t>
            </a:fld>
            <a:endParaRPr lang="zh-CN" altLang="en-US"/>
          </a:p>
        </p:txBody>
      </p:sp>
    </p:spTree>
    <p:extLst>
      <p:ext uri="{BB962C8B-B14F-4D97-AF65-F5344CB8AC3E}">
        <p14:creationId xmlns:p14="http://schemas.microsoft.com/office/powerpoint/2010/main" val="42559643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Open VPN</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539552" y="836712"/>
            <a:ext cx="8064896" cy="4320480"/>
          </a:xfrm>
        </p:spPr>
        <p:txBody>
          <a:bodyPr>
            <a:normAutofit/>
          </a:bodyPr>
          <a:lstStyle/>
          <a:p>
            <a:pPr marL="0" indent="0">
              <a:buNone/>
            </a:pPr>
            <a:r>
              <a:rPr lang="en-US" altLang="zh-CN" sz="2800" dirty="0" smtClean="0">
                <a:solidFill>
                  <a:srgbClr val="00B050"/>
                </a:solidFill>
              </a:rPr>
              <a:t>Open VPN </a:t>
            </a:r>
            <a:r>
              <a:rPr lang="en-US" altLang="zh-CN" sz="2800" dirty="0">
                <a:solidFill>
                  <a:srgbClr val="00B050"/>
                </a:solidFill>
              </a:rPr>
              <a:t>is a full featured </a:t>
            </a:r>
            <a:r>
              <a:rPr lang="en-US" altLang="zh-CN" sz="2800" dirty="0">
                <a:solidFill>
                  <a:srgbClr val="FF0000"/>
                </a:solidFill>
              </a:rPr>
              <a:t>SSL</a:t>
            </a:r>
            <a:r>
              <a:rPr lang="en-US" altLang="zh-CN" sz="2800" dirty="0">
                <a:solidFill>
                  <a:srgbClr val="00B050"/>
                </a:solidFill>
              </a:rPr>
              <a:t> VPN software solution that creates secure connections in remote access facilities. </a:t>
            </a:r>
            <a:endParaRPr lang="en-US" altLang="zh-CN" sz="2800" dirty="0" smtClean="0">
              <a:solidFill>
                <a:srgbClr val="00B050"/>
              </a:solidFill>
            </a:endParaRPr>
          </a:p>
          <a:p>
            <a:pPr marL="0" indent="0">
              <a:buNone/>
            </a:pPr>
            <a:endParaRPr lang="en-US" altLang="zh-CN" sz="2400" dirty="0" smtClean="0">
              <a:ea typeface="Tahoma" pitchFamily="34" charset="0"/>
              <a:cs typeface="Tahoma" pitchFamily="34" charset="0"/>
            </a:endParaRPr>
          </a:p>
          <a:p>
            <a:pPr marL="0" indent="0">
              <a:buNone/>
            </a:pPr>
            <a:endParaRPr lang="en-US" altLang="zh-CN" sz="2400" dirty="0" smtClean="0">
              <a:ea typeface="Tahoma" pitchFamily="34" charset="0"/>
              <a:cs typeface="Tahoma" pitchFamily="34" charset="0"/>
            </a:endParaRPr>
          </a:p>
          <a:p>
            <a:r>
              <a:rPr lang="en-US" altLang="zh-CN" sz="2400" dirty="0" smtClean="0">
                <a:ea typeface="Tahoma" pitchFamily="34" charset="0"/>
                <a:cs typeface="Tahoma" pitchFamily="34" charset="0"/>
              </a:rPr>
              <a:t>Linux/ </a:t>
            </a:r>
            <a:r>
              <a:rPr lang="en-US" altLang="zh-CN" sz="2400" dirty="0" err="1" smtClean="0">
                <a:ea typeface="Tahoma" pitchFamily="34" charset="0"/>
                <a:cs typeface="Tahoma" pitchFamily="34" charset="0"/>
              </a:rPr>
              <a:t>Xbsd</a:t>
            </a:r>
            <a:r>
              <a:rPr lang="en-US" altLang="zh-CN" sz="2400" dirty="0" smtClean="0">
                <a:ea typeface="Tahoma" pitchFamily="34" charset="0"/>
                <a:cs typeface="Tahoma" pitchFamily="34" charset="0"/>
              </a:rPr>
              <a:t>/ Mac OS X/ Windows 2000/XP</a:t>
            </a: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48</a:t>
            </a:fld>
            <a:endParaRPr lang="zh-CN" altLang="en-US"/>
          </a:p>
        </p:txBody>
      </p:sp>
    </p:spTree>
    <p:extLst>
      <p:ext uri="{BB962C8B-B14F-4D97-AF65-F5344CB8AC3E}">
        <p14:creationId xmlns:p14="http://schemas.microsoft.com/office/powerpoint/2010/main" val="6891456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Phone Setting</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67544" y="980728"/>
            <a:ext cx="8424936" cy="5256584"/>
          </a:xfrm>
        </p:spPr>
        <p:txBody>
          <a:bodyPr>
            <a:normAutofit lnSpcReduction="10000"/>
          </a:bodyPr>
          <a:lstStyle/>
          <a:p>
            <a:pPr marL="0" indent="0">
              <a:buNone/>
            </a:pPr>
            <a:r>
              <a:rPr lang="en-US" altLang="zh-CN" sz="2400" dirty="0" smtClean="0">
                <a:ea typeface="Tahoma" pitchFamily="34" charset="0"/>
                <a:cs typeface="Tahoma" pitchFamily="34" charset="0"/>
              </a:rPr>
              <a:t>Access to webpage </a:t>
            </a:r>
            <a:r>
              <a:rPr lang="en-US" altLang="zh-CN" sz="2400" dirty="0" smtClean="0">
                <a:ea typeface="Tahoma" pitchFamily="34" charset="0"/>
                <a:cs typeface="Tahoma" pitchFamily="34" charset="0"/>
                <a:sym typeface="Wingdings" pitchFamily="2" charset="2"/>
              </a:rPr>
              <a:t>Network Advanced</a:t>
            </a:r>
          </a:p>
          <a:p>
            <a:pPr marL="0" indent="0">
              <a:buNone/>
            </a:pPr>
            <a:endParaRPr lang="en-US" altLang="zh-CN" sz="2400" dirty="0">
              <a:latin typeface="Tahoma" pitchFamily="34" charset="0"/>
              <a:ea typeface="Tahoma" pitchFamily="34" charset="0"/>
              <a:cs typeface="Tahoma" pitchFamily="34" charset="0"/>
              <a:sym typeface="Wingdings" pitchFamily="2" charset="2"/>
            </a:endParaRPr>
          </a:p>
          <a:p>
            <a:pPr marL="0" indent="0">
              <a:buNone/>
            </a:pPr>
            <a:endParaRPr lang="en-US" altLang="zh-CN" sz="2400" dirty="0" smtClean="0">
              <a:latin typeface="Tahoma" pitchFamily="34" charset="0"/>
              <a:ea typeface="Tahoma" pitchFamily="34" charset="0"/>
              <a:cs typeface="Tahoma" pitchFamily="34" charset="0"/>
              <a:sym typeface="Wingdings" pitchFamily="2" charset="2"/>
            </a:endParaRPr>
          </a:p>
          <a:p>
            <a:pPr marL="0" indent="0">
              <a:buNone/>
            </a:pPr>
            <a:endParaRPr lang="en-US" altLang="zh-CN" sz="2400" dirty="0">
              <a:latin typeface="Tahoma" pitchFamily="34" charset="0"/>
              <a:ea typeface="Tahoma" pitchFamily="34" charset="0"/>
              <a:cs typeface="Tahoma" pitchFamily="34" charset="0"/>
              <a:sym typeface="Wingdings" pitchFamily="2" charset="2"/>
            </a:endParaRPr>
          </a:p>
          <a:p>
            <a:pPr marL="0" indent="0">
              <a:buNone/>
            </a:pPr>
            <a:endParaRPr lang="en-US" altLang="zh-CN" sz="2400" dirty="0" smtClean="0">
              <a:latin typeface="Tahoma" pitchFamily="34" charset="0"/>
              <a:ea typeface="Tahoma" pitchFamily="34" charset="0"/>
              <a:cs typeface="Tahoma" pitchFamily="34" charset="0"/>
              <a:sym typeface="Wingdings" pitchFamily="2" charset="2"/>
            </a:endParaRPr>
          </a:p>
          <a:p>
            <a:pPr marL="0" indent="0">
              <a:buNone/>
            </a:pPr>
            <a:endParaRPr lang="en-US" altLang="zh-CN" sz="2400" dirty="0">
              <a:latin typeface="Tahoma" pitchFamily="34" charset="0"/>
              <a:ea typeface="Tahoma" pitchFamily="34" charset="0"/>
              <a:cs typeface="Tahoma" pitchFamily="34" charset="0"/>
              <a:sym typeface="Wingdings" pitchFamily="2" charset="2"/>
            </a:endParaRPr>
          </a:p>
          <a:p>
            <a:pPr marL="0" indent="0">
              <a:buNone/>
            </a:pPr>
            <a:endParaRPr lang="en-US" altLang="zh-CN" sz="2400" dirty="0" smtClean="0">
              <a:latin typeface="Tahoma" pitchFamily="34" charset="0"/>
              <a:ea typeface="Tahoma" pitchFamily="34" charset="0"/>
              <a:cs typeface="Tahoma" pitchFamily="34" charset="0"/>
              <a:sym typeface="Wingdings" pitchFamily="2" charset="2"/>
            </a:endParaRPr>
          </a:p>
          <a:p>
            <a:pPr marL="0" indent="0">
              <a:buNone/>
            </a:pPr>
            <a:r>
              <a:rPr lang="en-US" altLang="zh-CN" sz="2400" dirty="0">
                <a:ea typeface="Tahoma" pitchFamily="34" charset="0"/>
                <a:cs typeface="Tahoma" pitchFamily="34" charset="0"/>
                <a:sym typeface="Wingdings" pitchFamily="2" charset="2"/>
              </a:rPr>
              <a:t>Client.</a:t>
            </a:r>
            <a:r>
              <a:rPr lang="en-US" altLang="zh-CN" sz="2400" dirty="0">
                <a:solidFill>
                  <a:srgbClr val="FF0000"/>
                </a:solidFill>
                <a:ea typeface="Tahoma" pitchFamily="34" charset="0"/>
                <a:cs typeface="Tahoma" pitchFamily="34" charset="0"/>
                <a:sym typeface="Wingdings" pitchFamily="2" charset="2"/>
              </a:rPr>
              <a:t>tar</a:t>
            </a:r>
            <a:r>
              <a:rPr lang="en-US" altLang="zh-CN" sz="2400" dirty="0">
                <a:ea typeface="Tahoma" pitchFamily="34" charset="0"/>
                <a:cs typeface="Tahoma" pitchFamily="34" charset="0"/>
                <a:sym typeface="Wingdings" pitchFamily="2" charset="2"/>
              </a:rPr>
              <a:t>:</a:t>
            </a:r>
          </a:p>
          <a:p>
            <a:pPr marL="0" indent="0">
              <a:buNone/>
            </a:pPr>
            <a:r>
              <a:rPr lang="en-US" altLang="zh-CN" sz="2400" dirty="0" err="1" smtClean="0">
                <a:ea typeface="Tahoma" pitchFamily="34" charset="0"/>
                <a:cs typeface="Tahoma" pitchFamily="34" charset="0"/>
                <a:sym typeface="Wingdings" pitchFamily="2" charset="2"/>
              </a:rPr>
              <a:t>Vpn.cnf</a:t>
            </a:r>
            <a:r>
              <a:rPr lang="en-US" altLang="zh-CN" sz="2400" dirty="0" smtClean="0">
                <a:ea typeface="Tahoma" pitchFamily="34" charset="0"/>
                <a:cs typeface="Tahoma" pitchFamily="34" charset="0"/>
                <a:sym typeface="Wingdings" pitchFamily="2" charset="2"/>
              </a:rPr>
              <a:t>/ Ca.crt/ Client.crt/ </a:t>
            </a:r>
            <a:r>
              <a:rPr lang="en-US" altLang="zh-CN" sz="2400" dirty="0" err="1" smtClean="0">
                <a:ea typeface="Tahoma" pitchFamily="34" charset="0"/>
                <a:cs typeface="Tahoma" pitchFamily="34" charset="0"/>
                <a:sym typeface="Wingdings" pitchFamily="2" charset="2"/>
              </a:rPr>
              <a:t>Client.key</a:t>
            </a:r>
            <a:endParaRPr lang="en-US" altLang="zh-CN" sz="2400" dirty="0">
              <a:ea typeface="Tahoma" pitchFamily="34" charset="0"/>
              <a:cs typeface="Tahoma" pitchFamily="34" charset="0"/>
              <a:sym typeface="Wingdings" pitchFamily="2" charset="2"/>
            </a:endParaRPr>
          </a:p>
          <a:p>
            <a:pPr marL="0" indent="0">
              <a:buNone/>
            </a:pPr>
            <a:r>
              <a:rPr lang="en-US" altLang="zh-CN" sz="2400" dirty="0">
                <a:ea typeface="Tahoma" pitchFamily="34" charset="0"/>
                <a:cs typeface="Tahoma" pitchFamily="34" charset="0"/>
              </a:rPr>
              <a:t>V70 can upload the VPN certification via auto </a:t>
            </a:r>
            <a:r>
              <a:rPr lang="en-US" altLang="zh-CN" sz="2400" dirty="0" smtClean="0">
                <a:ea typeface="Tahoma" pitchFamily="34" charset="0"/>
                <a:cs typeface="Tahoma" pitchFamily="34" charset="0"/>
              </a:rPr>
              <a:t>provisioning:</a:t>
            </a:r>
            <a:endParaRPr lang="en-US" altLang="zh-CN" sz="2400" dirty="0">
              <a:ea typeface="Tahoma" pitchFamily="34" charset="0"/>
              <a:cs typeface="Tahoma" pitchFamily="34" charset="0"/>
            </a:endParaRPr>
          </a:p>
          <a:p>
            <a:pPr marL="0" indent="0" fontAlgn="auto">
              <a:spcAft>
                <a:spcPts val="0"/>
              </a:spcAft>
              <a:buClr>
                <a:srgbClr val="00B050"/>
              </a:buClr>
              <a:buSzPct val="60000"/>
              <a:buNone/>
              <a:defRPr/>
            </a:pPr>
            <a:r>
              <a:rPr lang="en-US" altLang="zh-CN" sz="2400" dirty="0" err="1">
                <a:solidFill>
                  <a:srgbClr val="00B050"/>
                </a:solidFill>
                <a:ea typeface="Tahoma" pitchFamily="34" charset="0"/>
                <a:cs typeface="Tahoma" pitchFamily="34" charset="0"/>
              </a:rPr>
              <a:t>network.vpn_enable</a:t>
            </a:r>
            <a:r>
              <a:rPr lang="en-US" altLang="zh-CN" sz="2400" dirty="0">
                <a:solidFill>
                  <a:srgbClr val="00B050"/>
                </a:solidFill>
                <a:ea typeface="Tahoma" pitchFamily="34" charset="0"/>
                <a:cs typeface="Tahoma" pitchFamily="34" charset="0"/>
              </a:rPr>
              <a:t> = 1</a:t>
            </a:r>
          </a:p>
          <a:p>
            <a:pPr marL="0" indent="0" fontAlgn="auto">
              <a:spcAft>
                <a:spcPts val="0"/>
              </a:spcAft>
              <a:buClr>
                <a:srgbClr val="00B050"/>
              </a:buClr>
              <a:buSzPct val="60000"/>
              <a:buNone/>
              <a:defRPr/>
            </a:pPr>
            <a:r>
              <a:rPr lang="en-US" altLang="zh-CN" sz="2400" dirty="0">
                <a:solidFill>
                  <a:srgbClr val="00B050"/>
                </a:solidFill>
                <a:ea typeface="Tahoma" pitchFamily="34" charset="0"/>
                <a:cs typeface="Tahoma" pitchFamily="34" charset="0"/>
              </a:rPr>
              <a:t>openvpn.url =</a:t>
            </a: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p:txBody>
      </p:sp>
      <p:sp>
        <p:nvSpPr>
          <p:cNvPr id="7" name="矩形 6"/>
          <p:cNvSpPr/>
          <p:nvPr/>
        </p:nvSpPr>
        <p:spPr>
          <a:xfrm>
            <a:off x="2855349" y="3440033"/>
            <a:ext cx="4752528" cy="496996"/>
          </a:xfrm>
          <a:prstGeom prst="rect">
            <a:avLst/>
          </a:prstGeom>
        </p:spPr>
        <p:txBody>
          <a:bodyPr wrap="square">
            <a:spAutoFit/>
          </a:bodyPr>
          <a:lstStyle/>
          <a:p>
            <a:pPr marL="450850" indent="-273050" fontAlgn="auto">
              <a:lnSpc>
                <a:spcPct val="150000"/>
              </a:lnSpc>
              <a:spcBef>
                <a:spcPts val="1800"/>
              </a:spcBef>
              <a:spcAft>
                <a:spcPts val="0"/>
              </a:spcAft>
              <a:buClr>
                <a:srgbClr val="00B050"/>
              </a:buClr>
              <a:buSzPct val="60000"/>
              <a:defRPr/>
            </a:pPr>
            <a:r>
              <a:rPr lang="en-US" altLang="zh-CN" sz="2000" dirty="0" smtClean="0"/>
              <a:t>Click this button, and choose  VPN file </a:t>
            </a:r>
            <a:endParaRPr lang="en-US" altLang="zh-CN"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11" y="1628800"/>
            <a:ext cx="684017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接箭头连接符 8"/>
          <p:cNvCxnSpPr/>
          <p:nvPr/>
        </p:nvCxnSpPr>
        <p:spPr>
          <a:xfrm flipV="1">
            <a:off x="6156176" y="2783170"/>
            <a:ext cx="432048" cy="866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49</a:t>
            </a:fld>
            <a:endParaRPr lang="zh-CN" altLang="en-US"/>
          </a:p>
        </p:txBody>
      </p:sp>
    </p:spTree>
    <p:extLst>
      <p:ext uri="{BB962C8B-B14F-4D97-AF65-F5344CB8AC3E}">
        <p14:creationId xmlns:p14="http://schemas.microsoft.com/office/powerpoint/2010/main" val="65784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Tahoma" pitchFamily="34" charset="0"/>
                <a:ea typeface="黑体" pitchFamily="2" charset="-122"/>
                <a:cs typeface="Tahoma" pitchFamily="34" charset="0"/>
              </a:rPr>
              <a:t>Call </a:t>
            </a:r>
            <a:r>
              <a:rPr lang="en-US" altLang="zh-CN" sz="3000" b="1" dirty="0">
                <a:solidFill>
                  <a:schemeClr val="bg1"/>
                </a:solidFill>
                <a:latin typeface="Tahoma" pitchFamily="34" charset="0"/>
                <a:ea typeface="黑体" pitchFamily="2" charset="-122"/>
                <a:cs typeface="Tahoma" pitchFamily="34" charset="0"/>
              </a:rPr>
              <a:t>T</a:t>
            </a:r>
            <a:r>
              <a:rPr lang="en-US" altLang="zh-CN" sz="3000" b="1" dirty="0" smtClean="0">
                <a:solidFill>
                  <a:schemeClr val="bg1"/>
                </a:solidFill>
                <a:latin typeface="Tahoma" pitchFamily="34" charset="0"/>
                <a:ea typeface="黑体" pitchFamily="2" charset="-122"/>
                <a:cs typeface="Tahoma" pitchFamily="34" charset="0"/>
              </a:rPr>
              <a:t>ransfer</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t>Scenarios: A</a:t>
            </a:r>
            <a:r>
              <a:rPr lang="en-US" altLang="zh-CN" dirty="0" smtClean="0">
                <a:sym typeface="Wingdings" pitchFamily="2" charset="2"/>
              </a:rPr>
              <a:t></a:t>
            </a:r>
            <a:r>
              <a:rPr lang="en-US" altLang="zh-CN" dirty="0" smtClean="0">
                <a:solidFill>
                  <a:srgbClr val="00B050"/>
                </a:solidFill>
                <a:sym typeface="Wingdings" pitchFamily="2" charset="2"/>
              </a:rPr>
              <a:t>B</a:t>
            </a:r>
            <a:r>
              <a:rPr lang="en-US" altLang="zh-CN" dirty="0" smtClean="0">
                <a:sym typeface="Wingdings" pitchFamily="2" charset="2"/>
              </a:rPr>
              <a:t>C</a:t>
            </a:r>
          </a:p>
          <a:p>
            <a:pPr marL="0" indent="0">
              <a:buNone/>
            </a:pPr>
            <a:endParaRPr lang="en-US" altLang="zh-CN" dirty="0"/>
          </a:p>
          <a:p>
            <a:r>
              <a:rPr lang="en-US" altLang="zh-CN" dirty="0" smtClean="0">
                <a:solidFill>
                  <a:srgbClr val="FF0000"/>
                </a:solidFill>
              </a:rPr>
              <a:t>Blind Transfer</a:t>
            </a:r>
          </a:p>
          <a:p>
            <a:pPr marL="0" indent="0">
              <a:buNone/>
            </a:pPr>
            <a:r>
              <a:rPr lang="en-US" altLang="zh-CN" sz="2800" dirty="0" smtClean="0"/>
              <a:t>B press Transfer+ C + </a:t>
            </a:r>
            <a:r>
              <a:rPr lang="en-US" altLang="zh-CN" sz="2800" dirty="0" smtClean="0">
                <a:solidFill>
                  <a:srgbClr val="00B050"/>
                </a:solidFill>
              </a:rPr>
              <a:t>Transfer/Hang up</a:t>
            </a:r>
            <a:endParaRPr lang="en-US" altLang="zh-CN" sz="2800" dirty="0">
              <a:solidFill>
                <a:srgbClr val="00B050"/>
              </a:solidFill>
            </a:endParaRPr>
          </a:p>
          <a:p>
            <a:r>
              <a:rPr lang="en-US" altLang="zh-CN" dirty="0" smtClean="0">
                <a:solidFill>
                  <a:srgbClr val="FF0000"/>
                </a:solidFill>
              </a:rPr>
              <a:t>Semi-attended Transfer </a:t>
            </a:r>
          </a:p>
          <a:p>
            <a:pPr marL="0" indent="0">
              <a:buNone/>
            </a:pPr>
            <a:r>
              <a:rPr lang="en-US" altLang="zh-CN" sz="2800" dirty="0"/>
              <a:t>B press Transfer+ C </a:t>
            </a:r>
            <a:r>
              <a:rPr lang="en-US" altLang="zh-CN" sz="2800" dirty="0" smtClean="0"/>
              <a:t>+ </a:t>
            </a:r>
            <a:r>
              <a:rPr lang="en-US" altLang="zh-CN" sz="2800" dirty="0" smtClean="0">
                <a:solidFill>
                  <a:srgbClr val="00B050"/>
                </a:solidFill>
              </a:rPr>
              <a:t>OK/SEND</a:t>
            </a:r>
            <a:r>
              <a:rPr lang="en-US" altLang="zh-CN" sz="2800" dirty="0" smtClean="0"/>
              <a:t>, </a:t>
            </a:r>
            <a:r>
              <a:rPr lang="en-US" altLang="zh-CN" sz="2800" dirty="0" smtClean="0">
                <a:solidFill>
                  <a:srgbClr val="00B050"/>
                </a:solidFill>
              </a:rPr>
              <a:t>when</a:t>
            </a:r>
            <a:r>
              <a:rPr lang="en-US" altLang="zh-CN" sz="2800" dirty="0" smtClean="0"/>
              <a:t> C is ringing, B hang up</a:t>
            </a:r>
          </a:p>
          <a:p>
            <a:r>
              <a:rPr lang="en-US" altLang="zh-CN" dirty="0" smtClean="0">
                <a:solidFill>
                  <a:srgbClr val="FF0000"/>
                </a:solidFill>
              </a:rPr>
              <a:t>Attended Transfer</a:t>
            </a:r>
          </a:p>
          <a:p>
            <a:pPr marL="0" indent="0">
              <a:buNone/>
            </a:pPr>
            <a:r>
              <a:rPr lang="en-US" altLang="zh-CN" sz="2800" dirty="0"/>
              <a:t>B press Transfer+ C + </a:t>
            </a:r>
            <a:r>
              <a:rPr lang="en-US" altLang="zh-CN" sz="2800" dirty="0">
                <a:solidFill>
                  <a:srgbClr val="00B050"/>
                </a:solidFill>
              </a:rPr>
              <a:t>OK/SEND, </a:t>
            </a:r>
            <a:r>
              <a:rPr lang="en-US" altLang="zh-CN" sz="2800" dirty="0" smtClean="0">
                <a:solidFill>
                  <a:srgbClr val="00B050"/>
                </a:solidFill>
              </a:rPr>
              <a:t>after </a:t>
            </a:r>
            <a:r>
              <a:rPr lang="en-US" altLang="zh-CN" sz="2800" dirty="0" smtClean="0"/>
              <a:t>C answered, B talk with C, then B press Transfer/Hang up</a:t>
            </a:r>
            <a:endParaRPr lang="zh-CN" altLang="en-US" dirty="0">
              <a:solidFill>
                <a:srgbClr val="00B05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12975"/>
            <a:ext cx="3816424" cy="38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5</a:t>
            </a:fld>
            <a:endParaRPr lang="zh-CN" altLang="en-US"/>
          </a:p>
        </p:txBody>
      </p:sp>
    </p:spTree>
    <p:extLst>
      <p:ext uri="{BB962C8B-B14F-4D97-AF65-F5344CB8AC3E}">
        <p14:creationId xmlns:p14="http://schemas.microsoft.com/office/powerpoint/2010/main" val="1901347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907704" y="2348880"/>
            <a:ext cx="4896544" cy="1296144"/>
          </a:xfrm>
        </p:spPr>
        <p:txBody>
          <a:bodyPr>
            <a:noAutofit/>
          </a:bodyPr>
          <a:lstStyle/>
          <a:p>
            <a:pPr algn="l"/>
            <a:r>
              <a:rPr lang="en-US" altLang="zh-CN" sz="4000" b="1" dirty="0" smtClean="0">
                <a:solidFill>
                  <a:srgbClr val="00B050"/>
                </a:solidFill>
                <a:latin typeface="Tahoma" pitchFamily="34" charset="0"/>
                <a:ea typeface="黑体" pitchFamily="2" charset="-122"/>
                <a:cs typeface="Tahoma" pitchFamily="34" charset="0"/>
              </a:rPr>
              <a:t>User Access </a:t>
            </a:r>
            <a:r>
              <a:rPr lang="en-US" altLang="zh-CN" sz="4000" b="1" dirty="0">
                <a:solidFill>
                  <a:srgbClr val="00B050"/>
                </a:solidFill>
                <a:latin typeface="Tahoma" pitchFamily="34" charset="0"/>
                <a:ea typeface="黑体" pitchFamily="2" charset="-122"/>
                <a:cs typeface="Tahoma" pitchFamily="34" charset="0"/>
              </a:rPr>
              <a:t>L</a:t>
            </a:r>
            <a:r>
              <a:rPr lang="en-US" altLang="zh-CN" sz="4000" b="1" dirty="0" smtClean="0">
                <a:solidFill>
                  <a:srgbClr val="00B050"/>
                </a:solidFill>
                <a:latin typeface="Tahoma" pitchFamily="34" charset="0"/>
                <a:ea typeface="黑体" pitchFamily="2" charset="-122"/>
                <a:cs typeface="Tahoma" pitchFamily="34" charset="0"/>
              </a:rPr>
              <a:t>evel</a:t>
            </a:r>
            <a:endParaRPr lang="zh-CN" altLang="en-US" sz="4000" b="1" dirty="0">
              <a:solidFill>
                <a:srgbClr val="00B050"/>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3284984"/>
            <a:ext cx="7992888" cy="2880320"/>
          </a:xfrm>
        </p:spPr>
        <p:txBody>
          <a:bodyPr>
            <a:normAutofit/>
          </a:bodyPr>
          <a:lstStyle/>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r>
              <a:rPr lang="en-US" altLang="zh-CN" sz="2800" dirty="0" smtClean="0"/>
              <a:t>User manual </a:t>
            </a:r>
            <a:r>
              <a:rPr lang="en-US" altLang="zh-CN" sz="2800" dirty="0"/>
              <a:t>download:</a:t>
            </a:r>
          </a:p>
          <a:p>
            <a:pPr marL="0" indent="0">
              <a:buNone/>
            </a:pPr>
            <a:r>
              <a:rPr lang="en-US" altLang="zh-CN" sz="2000" dirty="0">
                <a:hlinkClick r:id="rId3" invalidUrl="ftp://yealinkftp:yealinkftp@ftp.yealink.com/Training/AdvancedFeature/User Access Level/"/>
              </a:rPr>
              <a:t>ftp</a:t>
            </a:r>
            <a:r>
              <a:rPr lang="en-US" altLang="zh-CN" sz="2000" dirty="0">
                <a:hlinkClick r:id="rId4" invalidUrl="ftp://yealinkftp:yealinkftp@ftp.yealink.com/Training/AdvancedFeature/User Access Level/"/>
              </a:rPr>
              <a:t>://</a:t>
            </a:r>
            <a:r>
              <a:rPr lang="en-US" altLang="zh-CN" sz="2000" dirty="0">
                <a:hlinkClick r:id="rId5" invalidUrl="ftp://yealinkftp:yealinkftp@ftp.yealink.com/Training/AdvancedFeature/User Access Level/"/>
              </a:rPr>
              <a:t>yealinkftp:yealinkftp@ftp.yealink.com/Training/AdvancedFeature/User%20Access%20Level</a:t>
            </a:r>
            <a:r>
              <a:rPr lang="en-US" altLang="zh-CN" sz="2000" dirty="0" smtClean="0">
                <a:hlinkClick r:id="rId6" invalidUrl="ftp://yealinkftp:yealinkftp@ftp.yealink.com/Training/AdvancedFeature/User Access Level/"/>
              </a:rPr>
              <a:t>/</a:t>
            </a:r>
            <a:r>
              <a:rPr lang="en-US" altLang="zh-CN" sz="2000" dirty="0" smtClean="0"/>
              <a:t> </a:t>
            </a:r>
            <a:endParaRPr lang="en-US" altLang="zh-CN"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50</a:t>
            </a:fld>
            <a:endParaRPr lang="zh-CN" altLang="en-US"/>
          </a:p>
        </p:txBody>
      </p:sp>
    </p:spTree>
    <p:extLst>
      <p:ext uri="{BB962C8B-B14F-4D97-AF65-F5344CB8AC3E}">
        <p14:creationId xmlns:p14="http://schemas.microsoft.com/office/powerpoint/2010/main" val="15299480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User Access Level</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4968552"/>
          </a:xfrm>
        </p:spPr>
        <p:txBody>
          <a:bodyPr>
            <a:normAutofit/>
          </a:bodyPr>
          <a:lstStyle/>
          <a:p>
            <a:pPr marL="0" indent="0">
              <a:buNone/>
            </a:pPr>
            <a:r>
              <a:rPr lang="en-US" altLang="zh-CN" sz="3300" dirty="0" smtClean="0"/>
              <a:t>Users can personalize </a:t>
            </a:r>
            <a:r>
              <a:rPr lang="en-US" altLang="zh-CN" sz="3300" dirty="0"/>
              <a:t>the configurations for different access levels according to their </a:t>
            </a:r>
            <a:r>
              <a:rPr lang="en-US" altLang="zh-CN" sz="3300" dirty="0" smtClean="0"/>
              <a:t>requirement.</a:t>
            </a:r>
          </a:p>
          <a:p>
            <a:pPr marL="0" indent="0">
              <a:buNone/>
            </a:pPr>
            <a:endParaRPr lang="en-US" altLang="zh-CN" sz="3300" dirty="0" smtClean="0"/>
          </a:p>
          <a:p>
            <a:r>
              <a:rPr lang="en-US" altLang="zh-CN" sz="3800" dirty="0" smtClean="0">
                <a:solidFill>
                  <a:srgbClr val="00B050"/>
                </a:solidFill>
              </a:rPr>
              <a:t>Admin-</a:t>
            </a:r>
            <a:r>
              <a:rPr lang="en-US" altLang="zh-CN" sz="2800" dirty="0" smtClean="0"/>
              <a:t>Hosted PBX</a:t>
            </a:r>
            <a:endParaRPr lang="en-US" altLang="zh-CN" sz="2800" dirty="0"/>
          </a:p>
          <a:p>
            <a:r>
              <a:rPr lang="en-US" altLang="zh-CN" sz="3800" dirty="0" err="1" smtClean="0">
                <a:solidFill>
                  <a:srgbClr val="00B050"/>
                </a:solidFill>
              </a:rPr>
              <a:t>Var</a:t>
            </a:r>
            <a:r>
              <a:rPr lang="en-US" altLang="zh-CN" sz="3800" dirty="0" smtClean="0">
                <a:solidFill>
                  <a:srgbClr val="00B050"/>
                </a:solidFill>
              </a:rPr>
              <a:t>-</a:t>
            </a:r>
            <a:r>
              <a:rPr lang="en-US" altLang="zh-CN" sz="2800" dirty="0"/>
              <a:t>Reseller</a:t>
            </a:r>
          </a:p>
          <a:p>
            <a:r>
              <a:rPr lang="en-US" altLang="zh-CN" sz="3800" dirty="0" smtClean="0">
                <a:solidFill>
                  <a:srgbClr val="00B050"/>
                </a:solidFill>
              </a:rPr>
              <a:t>User-</a:t>
            </a:r>
            <a:r>
              <a:rPr lang="en-US" altLang="zh-CN" sz="2800" dirty="0"/>
              <a:t>End user</a:t>
            </a: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51</a:t>
            </a:fld>
            <a:endParaRPr lang="zh-CN" altLang="en-US"/>
          </a:p>
        </p:txBody>
      </p:sp>
    </p:spTree>
    <p:extLst>
      <p:ext uri="{BB962C8B-B14F-4D97-AF65-F5344CB8AC3E}">
        <p14:creationId xmlns:p14="http://schemas.microsoft.com/office/powerpoint/2010/main" val="13676305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Application Scenarios</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20880" cy="4536504"/>
          </a:xfrm>
        </p:spPr>
        <p:txBody>
          <a:bodyPr>
            <a:normAutofit lnSpcReduction="10000"/>
          </a:bodyPr>
          <a:lstStyle/>
          <a:p>
            <a:r>
              <a:rPr lang="en-US" altLang="zh-CN" sz="2400" dirty="0" smtClean="0"/>
              <a:t>Hosted </a:t>
            </a:r>
            <a:r>
              <a:rPr lang="en-US" altLang="zh-CN" sz="2400" dirty="0"/>
              <a:t>PBX sets [Call forward] function only for admin, if users would like to have this function, they should ask admin to open this function by paying some </a:t>
            </a:r>
            <a:r>
              <a:rPr lang="en-US" altLang="zh-CN" sz="2400" dirty="0">
                <a:solidFill>
                  <a:srgbClr val="FF0000"/>
                </a:solidFill>
              </a:rPr>
              <a:t>charge</a:t>
            </a:r>
            <a:r>
              <a:rPr lang="en-US" altLang="zh-CN" sz="2400" dirty="0"/>
              <a:t>, and it’s a value-added function</a:t>
            </a:r>
            <a:r>
              <a:rPr lang="en-US" altLang="zh-CN" sz="2400" dirty="0" smtClean="0"/>
              <a:t>.</a:t>
            </a:r>
          </a:p>
          <a:p>
            <a:pPr marL="0" indent="0">
              <a:buNone/>
            </a:pPr>
            <a:r>
              <a:rPr lang="en-US" altLang="zh-CN" sz="2400" dirty="0" smtClean="0">
                <a:solidFill>
                  <a:srgbClr val="00B050"/>
                </a:solidFill>
              </a:rPr>
              <a:t>(</a:t>
            </a:r>
            <a:r>
              <a:rPr lang="en-US" altLang="zh-CN" sz="2400" dirty="0">
                <a:solidFill>
                  <a:srgbClr val="00B050"/>
                </a:solidFill>
              </a:rPr>
              <a:t>always-forward = </a:t>
            </a:r>
            <a:r>
              <a:rPr lang="en-US" altLang="zh-CN" sz="2400" dirty="0" smtClean="0">
                <a:solidFill>
                  <a:srgbClr val="00B050"/>
                </a:solidFill>
              </a:rPr>
              <a:t>0)</a:t>
            </a:r>
          </a:p>
          <a:p>
            <a:endParaRPr lang="zh-CN" altLang="zh-CN" sz="2400" dirty="0"/>
          </a:p>
          <a:p>
            <a:r>
              <a:rPr lang="en-US" altLang="zh-CN" sz="2400" dirty="0" smtClean="0"/>
              <a:t>Some </a:t>
            </a:r>
            <a:r>
              <a:rPr lang="en-US" altLang="zh-CN" sz="2400" dirty="0"/>
              <a:t>Hosted PBX provide the IP phone to their customers for free but require customers to have a minimum consumption monthly, to avoid the customer from using other Hosted PBX’s account, they can </a:t>
            </a:r>
            <a:r>
              <a:rPr lang="en-US" altLang="zh-CN" sz="2400" dirty="0" smtClean="0">
                <a:solidFill>
                  <a:srgbClr val="FF0000"/>
                </a:solidFill>
              </a:rPr>
              <a:t>hide</a:t>
            </a:r>
            <a:r>
              <a:rPr lang="en-US" altLang="zh-CN" sz="2400" dirty="0" smtClean="0"/>
              <a:t> </a:t>
            </a:r>
            <a:r>
              <a:rPr lang="en-US" altLang="zh-CN" sz="2400" dirty="0"/>
              <a:t>the SIP </a:t>
            </a:r>
            <a:r>
              <a:rPr lang="en-US" altLang="zh-CN" sz="2400" dirty="0" smtClean="0"/>
              <a:t>on </a:t>
            </a:r>
            <a:r>
              <a:rPr lang="en-US" altLang="zh-CN" sz="2400" dirty="0"/>
              <a:t>User </a:t>
            </a:r>
            <a:r>
              <a:rPr lang="en-US" altLang="zh-CN" sz="2400" dirty="0" smtClean="0"/>
              <a:t>level.</a:t>
            </a:r>
            <a:r>
              <a:rPr lang="en-US" altLang="zh-CN" sz="2400" dirty="0"/>
              <a:t> </a:t>
            </a:r>
            <a:r>
              <a:rPr lang="en-US" altLang="zh-CN" sz="2400" dirty="0" smtClean="0">
                <a:solidFill>
                  <a:srgbClr val="00B050"/>
                </a:solidFill>
              </a:rPr>
              <a:t> </a:t>
            </a:r>
          </a:p>
          <a:p>
            <a:pPr marL="0" indent="0">
              <a:buNone/>
            </a:pPr>
            <a:r>
              <a:rPr lang="en-US" altLang="zh-CN" sz="2400" dirty="0">
                <a:solidFill>
                  <a:srgbClr val="00B050"/>
                </a:solidFill>
              </a:rPr>
              <a:t>(</a:t>
            </a:r>
            <a:r>
              <a:rPr lang="en-US" altLang="zh-CN" sz="2400" dirty="0" err="1">
                <a:solidFill>
                  <a:srgbClr val="00B050"/>
                </a:solidFill>
              </a:rPr>
              <a:t>sip_server</a:t>
            </a:r>
            <a:r>
              <a:rPr lang="en-US" altLang="zh-CN" sz="2400" dirty="0">
                <a:solidFill>
                  <a:srgbClr val="00B050"/>
                </a:solidFill>
              </a:rPr>
              <a:t> = 2)</a:t>
            </a:r>
          </a:p>
          <a:p>
            <a:pPr marL="0" indent="0">
              <a:buNone/>
            </a:pPr>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52</a:t>
            </a:fld>
            <a:endParaRPr lang="zh-CN" altLang="en-US"/>
          </a:p>
        </p:txBody>
      </p:sp>
    </p:spTree>
    <p:extLst>
      <p:ext uri="{BB962C8B-B14F-4D97-AF65-F5344CB8AC3E}">
        <p14:creationId xmlns:p14="http://schemas.microsoft.com/office/powerpoint/2010/main" val="733035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User Access Level</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395536" y="908720"/>
            <a:ext cx="8208912" cy="5256584"/>
          </a:xfrm>
        </p:spPr>
        <p:txBody>
          <a:bodyPr>
            <a:normAutofit fontScale="92500" lnSpcReduction="20000"/>
          </a:bodyPr>
          <a:lstStyle/>
          <a:p>
            <a:pPr marL="0" indent="0">
              <a:buNone/>
            </a:pPr>
            <a:r>
              <a:rPr lang="en-US" altLang="zh-CN" sz="2600" dirty="0" smtClean="0"/>
              <a:t>Enable VAR level:</a:t>
            </a:r>
          </a:p>
          <a:p>
            <a:pPr marL="0" indent="0">
              <a:buNone/>
            </a:pPr>
            <a:r>
              <a:rPr lang="en-US" altLang="zh-CN" sz="1800" dirty="0" smtClean="0"/>
              <a:t>-----------------------------------------------------------------------</a:t>
            </a:r>
          </a:p>
          <a:p>
            <a:pPr marL="0" indent="0">
              <a:buNone/>
            </a:pPr>
            <a:r>
              <a:rPr lang="en-US" altLang="zh-CN" sz="1800" dirty="0" smtClean="0"/>
              <a:t>[ </a:t>
            </a:r>
            <a:r>
              <a:rPr lang="en-US" altLang="zh-CN" sz="1800" dirty="0"/>
              <a:t>Advanced ]</a:t>
            </a:r>
            <a:endParaRPr lang="zh-CN" altLang="zh-CN" sz="1800" dirty="0"/>
          </a:p>
          <a:p>
            <a:pPr marL="0" indent="0">
              <a:buNone/>
            </a:pPr>
            <a:r>
              <a:rPr lang="en-US" altLang="zh-CN" sz="1800" dirty="0"/>
              <a:t>path = /</a:t>
            </a:r>
            <a:r>
              <a:rPr lang="en-US" altLang="zh-CN" sz="1800" dirty="0" err="1"/>
              <a:t>config</a:t>
            </a:r>
            <a:r>
              <a:rPr lang="en-US" altLang="zh-CN" sz="1800" dirty="0"/>
              <a:t>/Advanced/</a:t>
            </a:r>
            <a:r>
              <a:rPr lang="en-US" altLang="zh-CN" sz="1800" dirty="0" err="1"/>
              <a:t>Advanced.cfg</a:t>
            </a:r>
            <a:endParaRPr lang="zh-CN" altLang="zh-CN" sz="1800" dirty="0"/>
          </a:p>
          <a:p>
            <a:pPr marL="0" indent="0">
              <a:buNone/>
            </a:pPr>
            <a:r>
              <a:rPr lang="en-US" altLang="zh-CN" sz="1800" dirty="0" err="1"/>
              <a:t>var_enabled</a:t>
            </a:r>
            <a:r>
              <a:rPr lang="en-US" altLang="zh-CN" sz="1800" dirty="0"/>
              <a:t> = 1               </a:t>
            </a:r>
            <a:r>
              <a:rPr lang="en-US" altLang="zh-CN" sz="1800" dirty="0" smtClean="0"/>
              <a:t>;; </a:t>
            </a:r>
            <a:r>
              <a:rPr lang="en-US" altLang="zh-CN" sz="1800" dirty="0"/>
              <a:t>1 means </a:t>
            </a:r>
            <a:r>
              <a:rPr lang="en-US" altLang="zh-CN" sz="1800" dirty="0" smtClean="0"/>
              <a:t>Enable </a:t>
            </a:r>
            <a:r>
              <a:rPr lang="en-US" altLang="zh-CN" sz="1800" dirty="0" err="1" smtClean="0"/>
              <a:t>var</a:t>
            </a:r>
            <a:r>
              <a:rPr lang="en-US" altLang="zh-CN" sz="1800" dirty="0" smtClean="0"/>
              <a:t>, </a:t>
            </a:r>
            <a:r>
              <a:rPr lang="en-US" altLang="zh-CN" sz="1800" dirty="0"/>
              <a:t>0 means </a:t>
            </a:r>
            <a:r>
              <a:rPr lang="en-US" altLang="zh-CN" sz="1800" dirty="0" smtClean="0"/>
              <a:t>Disable </a:t>
            </a:r>
            <a:r>
              <a:rPr lang="en-US" altLang="zh-CN" sz="1800" dirty="0" err="1" smtClean="0"/>
              <a:t>var</a:t>
            </a:r>
            <a:endParaRPr lang="zh-CN" altLang="zh-CN" sz="1800" dirty="0"/>
          </a:p>
          <a:p>
            <a:pPr marL="0" indent="0">
              <a:buNone/>
            </a:pPr>
            <a:r>
              <a:rPr lang="en-US" altLang="zh-CN" sz="2400" dirty="0" smtClean="0"/>
              <a:t>-----------------------------------------------------------------------</a:t>
            </a:r>
          </a:p>
          <a:p>
            <a:endParaRPr lang="en-US" altLang="zh-CN" sz="2400" dirty="0"/>
          </a:p>
          <a:p>
            <a:r>
              <a:rPr lang="en-US" altLang="zh-CN" sz="2400" dirty="0" err="1" smtClean="0">
                <a:solidFill>
                  <a:srgbClr val="00B050"/>
                </a:solidFill>
              </a:rPr>
              <a:t>ItemName</a:t>
            </a:r>
            <a:r>
              <a:rPr lang="en-US" altLang="zh-CN" sz="2400" dirty="0" smtClean="0">
                <a:solidFill>
                  <a:srgbClr val="00B050"/>
                </a:solidFill>
              </a:rPr>
              <a:t> </a:t>
            </a:r>
            <a:r>
              <a:rPr lang="en-US" altLang="zh-CN" sz="2400" dirty="0">
                <a:solidFill>
                  <a:srgbClr val="00B050"/>
                </a:solidFill>
              </a:rPr>
              <a:t>= 0       The item is visible in all access level.</a:t>
            </a:r>
            <a:endParaRPr lang="zh-CN" altLang="zh-CN" sz="2400" dirty="0">
              <a:solidFill>
                <a:srgbClr val="00B050"/>
              </a:solidFill>
            </a:endParaRPr>
          </a:p>
          <a:p>
            <a:r>
              <a:rPr lang="en-US" altLang="zh-CN" sz="2400" dirty="0" err="1">
                <a:solidFill>
                  <a:srgbClr val="00B050"/>
                </a:solidFill>
              </a:rPr>
              <a:t>ItemName</a:t>
            </a:r>
            <a:r>
              <a:rPr lang="en-US" altLang="zh-CN" sz="2400" dirty="0">
                <a:solidFill>
                  <a:srgbClr val="00B050"/>
                </a:solidFill>
              </a:rPr>
              <a:t> = 1       The item is visible in admin and </a:t>
            </a:r>
            <a:r>
              <a:rPr lang="en-US" altLang="zh-CN" sz="2400" dirty="0" err="1">
                <a:solidFill>
                  <a:srgbClr val="00B050"/>
                </a:solidFill>
              </a:rPr>
              <a:t>var</a:t>
            </a:r>
            <a:r>
              <a:rPr lang="en-US" altLang="zh-CN" sz="2400" dirty="0">
                <a:solidFill>
                  <a:srgbClr val="00B050"/>
                </a:solidFill>
              </a:rPr>
              <a:t> level.</a:t>
            </a:r>
            <a:endParaRPr lang="zh-CN" altLang="zh-CN" sz="2400" dirty="0">
              <a:solidFill>
                <a:srgbClr val="00B050"/>
              </a:solidFill>
            </a:endParaRPr>
          </a:p>
          <a:p>
            <a:r>
              <a:rPr lang="en-US" altLang="zh-CN" sz="2400" dirty="0" err="1">
                <a:solidFill>
                  <a:srgbClr val="00B050"/>
                </a:solidFill>
              </a:rPr>
              <a:t>ItemName</a:t>
            </a:r>
            <a:r>
              <a:rPr lang="en-US" altLang="zh-CN" sz="2400" dirty="0">
                <a:solidFill>
                  <a:srgbClr val="00B050"/>
                </a:solidFill>
              </a:rPr>
              <a:t> = 2       The item is only visible in admin level</a:t>
            </a:r>
            <a:r>
              <a:rPr lang="en-US" altLang="zh-CN" sz="2400" dirty="0" smtClean="0">
                <a:solidFill>
                  <a:srgbClr val="00B050"/>
                </a:solidFill>
              </a:rPr>
              <a:t>.</a:t>
            </a:r>
          </a:p>
          <a:p>
            <a:endParaRPr lang="en-US" altLang="zh-CN" sz="2400" dirty="0" smtClean="0"/>
          </a:p>
          <a:p>
            <a:pPr marL="0" indent="0">
              <a:buNone/>
            </a:pPr>
            <a:r>
              <a:rPr lang="en-US" altLang="zh-CN" sz="2400" dirty="0" smtClean="0"/>
              <a:t>e.g.</a:t>
            </a:r>
          </a:p>
          <a:p>
            <a:r>
              <a:rPr lang="en-US" altLang="zh-CN" sz="2400" dirty="0"/>
              <a:t>F</a:t>
            </a:r>
            <a:r>
              <a:rPr lang="en-US" altLang="zh-CN" sz="2400" dirty="0" smtClean="0"/>
              <a:t>eatures </a:t>
            </a:r>
            <a:r>
              <a:rPr lang="en-US" altLang="zh-CN" sz="2400" dirty="0"/>
              <a:t>= 0</a:t>
            </a:r>
            <a:endParaRPr lang="en-US" altLang="zh-CN" sz="2400" dirty="0" smtClean="0"/>
          </a:p>
          <a:p>
            <a:r>
              <a:rPr lang="en-US" altLang="zh-CN" sz="2400" dirty="0" err="1" smtClean="0"/>
              <a:t>DSSKey</a:t>
            </a:r>
            <a:r>
              <a:rPr lang="en-US" altLang="zh-CN" sz="2400" dirty="0" smtClean="0"/>
              <a:t> </a:t>
            </a:r>
            <a:r>
              <a:rPr lang="en-US" altLang="zh-CN" sz="2400" dirty="0"/>
              <a:t>= </a:t>
            </a:r>
            <a:r>
              <a:rPr lang="en-US" altLang="zh-CN" sz="2400" dirty="0" smtClean="0"/>
              <a:t>2</a:t>
            </a:r>
          </a:p>
          <a:p>
            <a:pPr marL="0" indent="0">
              <a:buNone/>
            </a:pPr>
            <a:endParaRPr lang="en-US" altLang="zh-CN" sz="2400" dirty="0"/>
          </a:p>
          <a:p>
            <a:pPr marL="0" indent="0">
              <a:buNone/>
            </a:pPr>
            <a:r>
              <a:rPr lang="en-US" altLang="zh-CN" sz="2400" dirty="0" err="1">
                <a:solidFill>
                  <a:srgbClr val="FF0000"/>
                </a:solidFill>
              </a:rPr>
              <a:t>WebItemsLevel.cfg</a:t>
            </a:r>
            <a:endParaRPr lang="zh-CN" altLang="zh-CN" sz="2400" dirty="0">
              <a:solidFill>
                <a:srgbClr val="FF0000"/>
              </a:solidFill>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53</a:t>
            </a:fld>
            <a:endParaRPr lang="zh-CN" altLang="en-US"/>
          </a:p>
        </p:txBody>
      </p:sp>
    </p:spTree>
    <p:extLst>
      <p:ext uri="{BB962C8B-B14F-4D97-AF65-F5344CB8AC3E}">
        <p14:creationId xmlns:p14="http://schemas.microsoft.com/office/powerpoint/2010/main" val="31412982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fontScale="90000"/>
          </a:bodyPr>
          <a:lstStyle/>
          <a:p>
            <a:pPr algn="l"/>
            <a:r>
              <a:rPr lang="en-US" altLang="zh-CN" sz="3000" b="1" dirty="0" smtClean="0">
                <a:solidFill>
                  <a:schemeClr val="bg1"/>
                </a:solidFill>
                <a:latin typeface="Tahoma" pitchFamily="34" charset="0"/>
                <a:ea typeface="黑体" pitchFamily="2" charset="-122"/>
                <a:cs typeface="Tahoma" pitchFamily="34" charset="0"/>
              </a:rPr>
              <a:t>Upload </a:t>
            </a:r>
            <a:r>
              <a:rPr lang="en-US" altLang="zh-CN" sz="3000" b="1" dirty="0" err="1" smtClean="0">
                <a:solidFill>
                  <a:schemeClr val="bg1"/>
                </a:solidFill>
                <a:latin typeface="Tahoma" pitchFamily="34" charset="0"/>
                <a:ea typeface="黑体" pitchFamily="2" charset="-122"/>
                <a:cs typeface="Tahoma" pitchFamily="34" charset="0"/>
              </a:rPr>
              <a:t>WebItemsLevel.cfg</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323528" y="1124744"/>
            <a:ext cx="8712968" cy="4896544"/>
          </a:xfrm>
        </p:spPr>
        <p:txBody>
          <a:bodyPr>
            <a:normAutofit/>
          </a:bodyPr>
          <a:lstStyle/>
          <a:p>
            <a:pPr marL="0" indent="0">
              <a:buNone/>
            </a:pPr>
            <a:r>
              <a:rPr lang="en-US" altLang="zh-CN" sz="2400" dirty="0"/>
              <a:t>[ </a:t>
            </a:r>
            <a:r>
              <a:rPr lang="en-US" altLang="zh-CN" sz="2400" dirty="0" err="1"/>
              <a:t>WebItemsLevel</a:t>
            </a:r>
            <a:r>
              <a:rPr lang="en-US" altLang="zh-CN" sz="2400" dirty="0"/>
              <a:t> ]</a:t>
            </a:r>
            <a:br>
              <a:rPr lang="en-US" altLang="zh-CN" sz="2400" dirty="0"/>
            </a:br>
            <a:r>
              <a:rPr lang="en-US" altLang="zh-CN" sz="2400" dirty="0"/>
              <a:t>path = /</a:t>
            </a:r>
            <a:r>
              <a:rPr lang="en-US" altLang="zh-CN" sz="2400" dirty="0" err="1"/>
              <a:t>tmp</a:t>
            </a:r>
            <a:r>
              <a:rPr lang="en-US" altLang="zh-CN" sz="2400" dirty="0"/>
              <a:t>/</a:t>
            </a:r>
            <a:r>
              <a:rPr lang="en-US" altLang="zh-CN" sz="2400" dirty="0" err="1"/>
              <a:t>download.cfg</a:t>
            </a:r>
            <a:r>
              <a:rPr lang="en-US" altLang="zh-CN" sz="2400" dirty="0"/>
              <a:t/>
            </a:r>
            <a:br>
              <a:rPr lang="en-US" altLang="zh-CN" sz="2400" dirty="0"/>
            </a:br>
            <a:r>
              <a:rPr lang="en-US" altLang="zh-CN" sz="2400" dirty="0" err="1"/>
              <a:t>server_address</a:t>
            </a:r>
            <a:r>
              <a:rPr lang="en-US" altLang="zh-CN" sz="2400" dirty="0"/>
              <a:t> = </a:t>
            </a:r>
            <a:r>
              <a:rPr lang="en-US" altLang="zh-CN" sz="2400" dirty="0">
                <a:hlinkClick r:id="rId3"/>
              </a:rPr>
              <a:t>http://10.2.4.114:8080/T2X/WebItemsLevel.cfg</a:t>
            </a:r>
            <a:r>
              <a:rPr lang="en-US" altLang="zh-CN" sz="2400" dirty="0"/>
              <a:t/>
            </a:r>
            <a:br>
              <a:rPr lang="en-US" altLang="zh-CN" sz="2400" dirty="0"/>
            </a:br>
            <a:r>
              <a:rPr lang="en-US" altLang="zh-CN" sz="2400" dirty="0" smtClean="0">
                <a:solidFill>
                  <a:srgbClr val="00B050"/>
                </a:solidFill>
              </a:rPr>
              <a:t>(V61)</a:t>
            </a:r>
            <a:endParaRPr lang="en-US" altLang="zh-CN" sz="2400" dirty="0">
              <a:solidFill>
                <a:srgbClr val="00B050"/>
              </a:solidFill>
            </a:endParaRPr>
          </a:p>
          <a:p>
            <a:pPr marL="0" indent="0">
              <a:buNone/>
            </a:pPr>
            <a:endParaRPr lang="en-US" altLang="zh-CN" sz="2400" dirty="0" smtClean="0">
              <a:solidFill>
                <a:srgbClr val="FF0000"/>
              </a:solidFill>
            </a:endParaRPr>
          </a:p>
          <a:p>
            <a:pPr marL="0" indent="0">
              <a:buNone/>
            </a:pPr>
            <a:r>
              <a:rPr lang="en-US" altLang="zh-CN" sz="2400" dirty="0" err="1" smtClean="0">
                <a:solidFill>
                  <a:srgbClr val="00B050"/>
                </a:solidFill>
              </a:rPr>
              <a:t>WebItemsLevel.cfg</a:t>
            </a:r>
            <a:r>
              <a:rPr lang="en-US" altLang="zh-CN" sz="2400" dirty="0" smtClean="0">
                <a:solidFill>
                  <a:srgbClr val="00B050"/>
                </a:solidFill>
              </a:rPr>
              <a:t>:</a:t>
            </a:r>
            <a:endParaRPr lang="zh-CN" altLang="zh-CN" sz="2400" dirty="0">
              <a:solidFill>
                <a:srgbClr val="00B05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896163"/>
            <a:ext cx="2664296" cy="293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54</a:t>
            </a:fld>
            <a:endParaRPr lang="zh-CN" altLang="en-US"/>
          </a:p>
        </p:txBody>
      </p:sp>
    </p:spTree>
    <p:extLst>
      <p:ext uri="{BB962C8B-B14F-4D97-AF65-F5344CB8AC3E}">
        <p14:creationId xmlns:p14="http://schemas.microsoft.com/office/powerpoint/2010/main" val="34385544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3491880" y="2348880"/>
            <a:ext cx="1872209" cy="792088"/>
          </a:xfrm>
        </p:spPr>
        <p:txBody>
          <a:bodyPr>
            <a:normAutofit/>
          </a:bodyPr>
          <a:lstStyle/>
          <a:p>
            <a:pPr algn="l"/>
            <a:r>
              <a:rPr lang="en-US" altLang="zh-CN" sz="4000" b="1" dirty="0" smtClean="0">
                <a:solidFill>
                  <a:srgbClr val="00B050"/>
                </a:solidFill>
                <a:latin typeface="Tahoma" pitchFamily="34" charset="0"/>
                <a:ea typeface="黑体" pitchFamily="2" charset="-122"/>
                <a:cs typeface="Tahoma" pitchFamily="34" charset="0"/>
              </a:rPr>
              <a:t>TR069</a:t>
            </a:r>
            <a:endParaRPr lang="zh-CN" altLang="en-US" sz="4000" b="1" dirty="0">
              <a:solidFill>
                <a:srgbClr val="00B050"/>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3933056"/>
            <a:ext cx="8064896" cy="2232248"/>
          </a:xfrm>
        </p:spPr>
        <p:txBody>
          <a:bodyPr>
            <a:normAutofit/>
          </a:bodyPr>
          <a:lstStyle/>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r>
              <a:rPr lang="en-US" altLang="zh-CN" sz="2800" dirty="0" smtClean="0"/>
              <a:t>User manual </a:t>
            </a:r>
            <a:r>
              <a:rPr lang="en-US" altLang="zh-CN" sz="2800" dirty="0"/>
              <a:t>download:</a:t>
            </a:r>
          </a:p>
          <a:p>
            <a:pPr marL="0" indent="0">
              <a:buNone/>
            </a:pPr>
            <a:r>
              <a:rPr lang="en-US" altLang="zh-CN" sz="2000" dirty="0">
                <a:hlinkClick r:id="rId3"/>
              </a:rPr>
              <a:t>ftp://</a:t>
            </a:r>
            <a:r>
              <a:rPr lang="en-US" altLang="zh-CN" sz="2000" dirty="0" smtClean="0">
                <a:hlinkClick r:id="rId3"/>
              </a:rPr>
              <a:t>yealinkftp:yealinkftp@ftp.yealink.com/Training/AdvancedFeature/TR069/</a:t>
            </a:r>
            <a:r>
              <a:rPr lang="en-US" altLang="zh-CN" sz="2000" dirty="0" smtClean="0"/>
              <a:t> </a:t>
            </a:r>
            <a:endParaRPr lang="en-US" altLang="zh-CN"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55</a:t>
            </a:fld>
            <a:endParaRPr lang="zh-CN" altLang="en-US"/>
          </a:p>
        </p:txBody>
      </p:sp>
    </p:spTree>
    <p:extLst>
      <p:ext uri="{BB962C8B-B14F-4D97-AF65-F5344CB8AC3E}">
        <p14:creationId xmlns:p14="http://schemas.microsoft.com/office/powerpoint/2010/main" val="1816292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TR069</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4968552"/>
          </a:xfrm>
        </p:spPr>
        <p:txBody>
          <a:bodyPr>
            <a:normAutofit lnSpcReduction="10000"/>
          </a:bodyPr>
          <a:lstStyle/>
          <a:p>
            <a:pPr marL="0" indent="0">
              <a:buNone/>
            </a:pPr>
            <a:r>
              <a:rPr lang="en-US" altLang="zh-CN" sz="2400" dirty="0" smtClean="0"/>
              <a:t>TR069 </a:t>
            </a:r>
            <a:r>
              <a:rPr lang="en-US" altLang="zh-CN" sz="2400" dirty="0"/>
              <a:t>is a protocol for communication between a CPE and Auto-Configuration Server (ACS) </a:t>
            </a:r>
            <a:r>
              <a:rPr lang="en-US" altLang="zh-CN" sz="2400" dirty="0" smtClean="0"/>
              <a:t>that</a:t>
            </a:r>
            <a:r>
              <a:rPr lang="en-US" altLang="zh-CN" sz="2400" dirty="0"/>
              <a:t> </a:t>
            </a:r>
            <a:r>
              <a:rPr lang="en-US" altLang="zh-CN" sz="2400" dirty="0" smtClean="0"/>
              <a:t>encompasses </a:t>
            </a:r>
            <a:r>
              <a:rPr lang="en-US" altLang="zh-CN" sz="2400" dirty="0"/>
              <a:t>secure auto-configuration as well as other CPE management functions</a:t>
            </a:r>
            <a:endParaRPr lang="zh-CN" altLang="zh-CN" sz="2400" dirty="0"/>
          </a:p>
          <a:p>
            <a:pPr marL="0" indent="0">
              <a:buNone/>
            </a:pPr>
            <a:r>
              <a:rPr lang="en-US" altLang="zh-CN" sz="2400" dirty="0"/>
              <a:t>within a common framework</a:t>
            </a:r>
            <a:r>
              <a:rPr lang="en-US" altLang="zh-CN" sz="2400" dirty="0" smtClean="0"/>
              <a:t>.</a:t>
            </a:r>
          </a:p>
          <a:p>
            <a:pPr marL="0" indent="0">
              <a:buNone/>
            </a:pPr>
            <a:endParaRPr lang="en-US" altLang="zh-CN" sz="2400" dirty="0" smtClean="0"/>
          </a:p>
          <a:p>
            <a:pPr marL="0" indent="0">
              <a:buNone/>
            </a:pPr>
            <a:r>
              <a:rPr lang="en-US" altLang="zh-CN" sz="2400" dirty="0" smtClean="0">
                <a:solidFill>
                  <a:srgbClr val="FF0000"/>
                </a:solidFill>
              </a:rPr>
              <a:t>IOT list-ACS:</a:t>
            </a:r>
            <a:endParaRPr lang="en-US" altLang="zh-CN" sz="2400" dirty="0">
              <a:solidFill>
                <a:srgbClr val="FF0000"/>
              </a:solidFill>
            </a:endParaRPr>
          </a:p>
          <a:p>
            <a:r>
              <a:rPr lang="en-US" altLang="zh-CN" sz="2200" dirty="0" err="1">
                <a:solidFill>
                  <a:srgbClr val="00B050"/>
                </a:solidFill>
              </a:rPr>
              <a:t>Avsystem</a:t>
            </a:r>
            <a:endParaRPr lang="en-US" altLang="zh-CN" sz="2200" dirty="0">
              <a:solidFill>
                <a:srgbClr val="00B050"/>
              </a:solidFill>
            </a:endParaRPr>
          </a:p>
          <a:p>
            <a:r>
              <a:rPr lang="en-US" altLang="zh-CN" sz="2200" dirty="0" err="1">
                <a:solidFill>
                  <a:srgbClr val="00B050"/>
                </a:solidFill>
              </a:rPr>
              <a:t>Worksys</a:t>
            </a:r>
            <a:endParaRPr lang="en-US" altLang="zh-CN" sz="2200" dirty="0">
              <a:solidFill>
                <a:srgbClr val="00B050"/>
              </a:solidFill>
            </a:endParaRPr>
          </a:p>
          <a:p>
            <a:r>
              <a:rPr lang="en-US" altLang="zh-CN" sz="2200" dirty="0">
                <a:solidFill>
                  <a:srgbClr val="00B050"/>
                </a:solidFill>
              </a:rPr>
              <a:t>Alcatel </a:t>
            </a:r>
          </a:p>
          <a:p>
            <a:r>
              <a:rPr lang="en-US" altLang="zh-CN" sz="2200" dirty="0" err="1">
                <a:solidFill>
                  <a:srgbClr val="00B050"/>
                </a:solidFill>
              </a:rPr>
              <a:t>Finepoint</a:t>
            </a:r>
            <a:endParaRPr lang="en-US" altLang="zh-CN" sz="2200" dirty="0">
              <a:solidFill>
                <a:srgbClr val="00B050"/>
              </a:solidFill>
            </a:endParaRPr>
          </a:p>
          <a:p>
            <a:r>
              <a:rPr lang="en-US" altLang="zh-CN" sz="2200" dirty="0">
                <a:solidFill>
                  <a:srgbClr val="00B050"/>
                </a:solidFill>
              </a:rPr>
              <a:t>Friendly</a:t>
            </a:r>
          </a:p>
          <a:p>
            <a:r>
              <a:rPr lang="en-US" altLang="zh-CN" sz="2200" dirty="0">
                <a:solidFill>
                  <a:srgbClr val="00B050"/>
                </a:solidFill>
              </a:rPr>
              <a:t>ZTE</a:t>
            </a:r>
            <a:endParaRPr lang="zh-CN" altLang="en-US" sz="2200" dirty="0">
              <a:solidFill>
                <a:srgbClr val="00B050"/>
              </a:solidFill>
            </a:endParaRPr>
          </a:p>
          <a:p>
            <a:r>
              <a:rPr lang="en-US" altLang="zh-CN" sz="2200" dirty="0" err="1">
                <a:solidFill>
                  <a:srgbClr val="00B050"/>
                </a:solidFill>
              </a:rPr>
              <a:t>HuaWei</a:t>
            </a:r>
            <a:endParaRPr lang="zh-CN" altLang="zh-CN" sz="2200" dirty="0">
              <a:solidFill>
                <a:srgbClr val="00B050"/>
              </a:solidFill>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56</a:t>
            </a:fld>
            <a:endParaRPr lang="zh-CN" altLang="en-US"/>
          </a:p>
        </p:txBody>
      </p:sp>
    </p:spTree>
    <p:extLst>
      <p:ext uri="{BB962C8B-B14F-4D97-AF65-F5344CB8AC3E}">
        <p14:creationId xmlns:p14="http://schemas.microsoft.com/office/powerpoint/2010/main" val="2957016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7398658" cy="681091"/>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TR069</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67544" y="980728"/>
            <a:ext cx="8424936" cy="5184576"/>
          </a:xfrm>
        </p:spPr>
        <p:txBody>
          <a:bodyPr>
            <a:normAutofit/>
          </a:bodyPr>
          <a:lstStyle/>
          <a:p>
            <a:endParaRPr lang="en-US" altLang="zh-CN" dirty="0" smtClean="0">
              <a:solidFill>
                <a:srgbClr val="00B050"/>
              </a:solidFill>
            </a:endParaRPr>
          </a:p>
          <a:p>
            <a:r>
              <a:rPr lang="en-US" altLang="zh-CN" sz="2800" b="1" dirty="0">
                <a:solidFill>
                  <a:srgbClr val="00B050"/>
                </a:solidFill>
              </a:rPr>
              <a:t>Auto-Configuration and Dynamic Service Provisioning </a:t>
            </a:r>
          </a:p>
          <a:p>
            <a:r>
              <a:rPr lang="en-US" altLang="zh-CN" sz="2800" b="1" dirty="0">
                <a:solidFill>
                  <a:srgbClr val="00B050"/>
                </a:solidFill>
              </a:rPr>
              <a:t>Software/Firmware Image Management </a:t>
            </a:r>
          </a:p>
          <a:p>
            <a:r>
              <a:rPr lang="en-US" altLang="zh-CN" sz="2800" b="1" dirty="0">
                <a:solidFill>
                  <a:srgbClr val="00B050"/>
                </a:solidFill>
              </a:rPr>
              <a:t>Status and Performance Monitoring </a:t>
            </a:r>
          </a:p>
          <a:p>
            <a:r>
              <a:rPr lang="en-US" altLang="zh-CN" sz="2800" b="1" dirty="0">
                <a:solidFill>
                  <a:srgbClr val="00B050"/>
                </a:solidFill>
              </a:rPr>
              <a:t>Diagnostics </a:t>
            </a: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57</a:t>
            </a:fld>
            <a:endParaRPr lang="zh-CN" altLang="en-US"/>
          </a:p>
        </p:txBody>
      </p:sp>
    </p:spTree>
    <p:extLst>
      <p:ext uri="{BB962C8B-B14F-4D97-AF65-F5344CB8AC3E}">
        <p14:creationId xmlns:p14="http://schemas.microsoft.com/office/powerpoint/2010/main" val="21155675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01962" y="2884619"/>
            <a:ext cx="3504486" cy="707886"/>
          </a:xfrm>
          <a:prstGeom prst="rect">
            <a:avLst/>
          </a:prstGeom>
        </p:spPr>
        <p:txBody>
          <a:bodyPr wrap="none">
            <a:spAutoFit/>
          </a:bodyPr>
          <a:lstStyle/>
          <a:p>
            <a:r>
              <a:rPr lang="en-US" altLang="zh-CN" sz="4000" b="1" dirty="0">
                <a:solidFill>
                  <a:srgbClr val="00B050"/>
                </a:solidFill>
                <a:latin typeface="Tahoma" pitchFamily="34" charset="0"/>
                <a:ea typeface="黑体" pitchFamily="2" charset="-122"/>
                <a:cs typeface="Tahoma" pitchFamily="34" charset="0"/>
              </a:rPr>
              <a:t>New </a:t>
            </a:r>
            <a:r>
              <a:rPr lang="en-US" altLang="zh-CN" sz="4000" b="1" dirty="0" smtClean="0">
                <a:solidFill>
                  <a:srgbClr val="00B050"/>
                </a:solidFill>
                <a:latin typeface="Tahoma" pitchFamily="34" charset="0"/>
                <a:ea typeface="黑体" pitchFamily="2" charset="-122"/>
                <a:cs typeface="Tahoma" pitchFamily="34" charset="0"/>
              </a:rPr>
              <a:t>Product</a:t>
            </a:r>
            <a:endParaRPr lang="zh-CN" altLang="en-US" sz="4000" b="1" dirty="0">
              <a:solidFill>
                <a:srgbClr val="00B050"/>
              </a:solidFill>
              <a:latin typeface="Tahoma" pitchFamily="34" charset="0"/>
              <a:ea typeface="黑体" pitchFamily="2" charset="-122"/>
              <a:cs typeface="Tahoma" pitchFamily="34" charset="0"/>
            </a:endParaRPr>
          </a:p>
        </p:txBody>
      </p:sp>
      <p:pic>
        <p:nvPicPr>
          <p:cNvPr id="3" name="Picture 2" descr="C:\Users\yl0361\Desktop\W52P+bas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7918" y="4016108"/>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58</a:t>
            </a:fld>
            <a:endParaRPr lang="zh-CN" altLang="en-US"/>
          </a:p>
        </p:txBody>
      </p:sp>
    </p:spTree>
    <p:extLst>
      <p:ext uri="{BB962C8B-B14F-4D97-AF65-F5344CB8AC3E}">
        <p14:creationId xmlns:p14="http://schemas.microsoft.com/office/powerpoint/2010/main" val="31106869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idx="4294967295"/>
          </p:nvPr>
        </p:nvSpPr>
        <p:spPr>
          <a:xfrm>
            <a:off x="83641" y="116632"/>
            <a:ext cx="8232775" cy="493713"/>
          </a:xfrm>
        </p:spPr>
        <p:txBody>
          <a:bodyPr>
            <a:noAutofit/>
          </a:bodyPr>
          <a:lstStyle/>
          <a:p>
            <a:pPr algn="l" eaLnBrk="1" hangingPunct="1"/>
            <a:r>
              <a:rPr lang="en-US" altLang="zh-CN" sz="30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Key Features of  SIP DECT</a:t>
            </a:r>
          </a:p>
        </p:txBody>
      </p:sp>
      <p:sp>
        <p:nvSpPr>
          <p:cNvPr id="5" name="TextBox 4"/>
          <p:cNvSpPr txBox="1"/>
          <p:nvPr/>
        </p:nvSpPr>
        <p:spPr>
          <a:xfrm>
            <a:off x="755576" y="908720"/>
            <a:ext cx="7200800" cy="923330"/>
          </a:xfrm>
          <a:prstGeom prst="rect">
            <a:avLst/>
          </a:prstGeom>
          <a:noFill/>
        </p:spPr>
        <p:txBody>
          <a:bodyPr wrap="square" rtlCol="0">
            <a:spAutoFit/>
          </a:bodyPr>
          <a:lstStyle/>
          <a:p>
            <a:r>
              <a:rPr lang="en-US" altLang="zh-CN" sz="5400" b="1" dirty="0" smtClean="0">
                <a:solidFill>
                  <a:srgbClr val="00B050"/>
                </a:solidFill>
                <a:latin typeface="+mn-lt"/>
              </a:rPr>
              <a:t>HD </a:t>
            </a:r>
            <a:r>
              <a:rPr lang="en-US" altLang="zh-CN" sz="2800" b="1" dirty="0" smtClean="0">
                <a:latin typeface="+mj-lt"/>
              </a:rPr>
              <a:t>voice</a:t>
            </a:r>
            <a:endParaRPr lang="zh-CN" altLang="en-US" sz="2800" b="1" dirty="0">
              <a:latin typeface="+mj-lt"/>
            </a:endParaRPr>
          </a:p>
        </p:txBody>
      </p:sp>
      <p:sp>
        <p:nvSpPr>
          <p:cNvPr id="8" name="矩形 7"/>
          <p:cNvSpPr/>
          <p:nvPr/>
        </p:nvSpPr>
        <p:spPr>
          <a:xfrm>
            <a:off x="4067944" y="2150582"/>
            <a:ext cx="4896544" cy="3785652"/>
          </a:xfrm>
          <a:prstGeom prst="rect">
            <a:avLst/>
          </a:prstGeom>
        </p:spPr>
        <p:txBody>
          <a:bodyPr wrap="square">
            <a:spAutoFit/>
          </a:bodyPr>
          <a:lstStyle/>
          <a:p>
            <a:pPr marL="342900" indent="-342900">
              <a:lnSpc>
                <a:spcPct val="200000"/>
              </a:lnSpc>
              <a:buFont typeface="Wingdings" pitchFamily="2" charset="2"/>
              <a:buChar char="ü"/>
            </a:pPr>
            <a:r>
              <a:rPr lang="en-US" altLang="zh-CN" sz="2400" b="1" dirty="0" smtClean="0">
                <a:solidFill>
                  <a:srgbClr val="FF0000"/>
                </a:solidFill>
                <a:latin typeface="+mj-lt"/>
                <a:ea typeface="Tahoma" pitchFamily="34" charset="0"/>
                <a:cs typeface="Tahoma" pitchFamily="34" charset="0"/>
              </a:rPr>
              <a:t>Cat-iq2.0 Protocol , G.722 codec</a:t>
            </a:r>
            <a:endParaRPr lang="en-US" altLang="zh-CN" sz="2400" b="1" dirty="0">
              <a:solidFill>
                <a:srgbClr val="FF0000"/>
              </a:solidFill>
              <a:latin typeface="+mj-lt"/>
              <a:ea typeface="Tahoma" pitchFamily="34" charset="0"/>
              <a:cs typeface="Tahoma" pitchFamily="34" charset="0"/>
            </a:endParaRPr>
          </a:p>
          <a:p>
            <a:pPr marL="342900" indent="-342900">
              <a:lnSpc>
                <a:spcPct val="200000"/>
              </a:lnSpc>
              <a:buFont typeface="Wingdings" pitchFamily="2" charset="2"/>
              <a:buChar char="ü"/>
            </a:pPr>
            <a:r>
              <a:rPr lang="en-US" altLang="zh-CN" sz="2400" b="1" dirty="0" smtClean="0">
                <a:solidFill>
                  <a:srgbClr val="FF0000"/>
                </a:solidFill>
                <a:latin typeface="+mj-lt"/>
                <a:ea typeface="Tahoma" pitchFamily="34" charset="0"/>
                <a:cs typeface="Tahoma" pitchFamily="34" charset="0"/>
              </a:rPr>
              <a:t>1.8” 128x160 TFT color LCD</a:t>
            </a:r>
          </a:p>
          <a:p>
            <a:pPr marL="342900" indent="-342900">
              <a:lnSpc>
                <a:spcPct val="200000"/>
              </a:lnSpc>
              <a:buFont typeface="Wingdings" pitchFamily="2" charset="2"/>
              <a:buChar char="ü"/>
            </a:pPr>
            <a:r>
              <a:rPr lang="en-US" altLang="zh-CN" sz="2400" b="1" dirty="0" smtClean="0">
                <a:latin typeface="+mj-lt"/>
                <a:ea typeface="Tahoma" pitchFamily="34" charset="0"/>
                <a:cs typeface="Tahoma" pitchFamily="34" charset="0"/>
              </a:rPr>
              <a:t>Full </a:t>
            </a:r>
            <a:r>
              <a:rPr lang="en-US" altLang="zh-CN" sz="2400" b="1" dirty="0">
                <a:latin typeface="+mj-lt"/>
                <a:ea typeface="Tahoma" pitchFamily="34" charset="0"/>
                <a:cs typeface="Tahoma" pitchFamily="34" charset="0"/>
              </a:rPr>
              <a:t>duplex </a:t>
            </a:r>
            <a:r>
              <a:rPr lang="en-US" altLang="zh-CN" sz="2400" b="1" dirty="0" smtClean="0">
                <a:latin typeface="+mj-lt"/>
                <a:ea typeface="Tahoma" pitchFamily="34" charset="0"/>
                <a:cs typeface="Tahoma" pitchFamily="34" charset="0"/>
              </a:rPr>
              <a:t>speaker/handset</a:t>
            </a:r>
            <a:endParaRPr lang="en-US" altLang="zh-CN" sz="2400" b="1" dirty="0">
              <a:latin typeface="+mj-lt"/>
              <a:ea typeface="Tahoma" pitchFamily="34" charset="0"/>
              <a:cs typeface="Tahoma" pitchFamily="34" charset="0"/>
            </a:endParaRPr>
          </a:p>
          <a:p>
            <a:pPr marL="342900" indent="-342900">
              <a:lnSpc>
                <a:spcPct val="200000"/>
              </a:lnSpc>
              <a:buFont typeface="Wingdings" pitchFamily="2" charset="2"/>
              <a:buChar char="ü"/>
            </a:pPr>
            <a:r>
              <a:rPr lang="en-US" altLang="zh-CN" sz="2400" b="1" dirty="0" err="1" smtClean="0">
                <a:latin typeface="+mj-lt"/>
                <a:ea typeface="Tahoma" pitchFamily="34" charset="0"/>
                <a:cs typeface="Tahoma" pitchFamily="34" charset="0"/>
              </a:rPr>
              <a:t>PoE</a:t>
            </a:r>
            <a:r>
              <a:rPr lang="en-US" altLang="zh-CN" sz="2400" b="1" dirty="0" smtClean="0">
                <a:latin typeface="+mj-lt"/>
                <a:ea typeface="Tahoma" pitchFamily="34" charset="0"/>
                <a:cs typeface="Tahoma" pitchFamily="34" charset="0"/>
              </a:rPr>
              <a:t> Supported</a:t>
            </a:r>
          </a:p>
          <a:p>
            <a:pPr marL="342900" indent="-342900">
              <a:lnSpc>
                <a:spcPct val="200000"/>
              </a:lnSpc>
              <a:buFont typeface="Wingdings" pitchFamily="2" charset="2"/>
              <a:buChar char="ü"/>
            </a:pPr>
            <a:r>
              <a:rPr lang="en-US" altLang="zh-CN" sz="2400" b="1" dirty="0" smtClean="0">
                <a:latin typeface="+mj-lt"/>
                <a:ea typeface="Tahoma" pitchFamily="34" charset="0"/>
                <a:cs typeface="Tahoma" pitchFamily="34" charset="0"/>
              </a:rPr>
              <a:t>50m indoor, 300m outdoor</a:t>
            </a:r>
            <a:endParaRPr lang="zh-CN" altLang="zh-CN" sz="2400" b="1" dirty="0">
              <a:latin typeface="+mj-lt"/>
              <a:cs typeface="Tahoma" pitchFamily="34" charset="0"/>
            </a:endParaRPr>
          </a:p>
        </p:txBody>
      </p:sp>
      <p:sp>
        <p:nvSpPr>
          <p:cNvPr id="28" name="弧形 27"/>
          <p:cNvSpPr/>
          <p:nvPr/>
        </p:nvSpPr>
        <p:spPr>
          <a:xfrm rot="16200000">
            <a:off x="1966284" y="2456452"/>
            <a:ext cx="360041" cy="530915"/>
          </a:xfrm>
          <a:prstGeom prst="arc">
            <a:avLst>
              <a:gd name="adj1" fmla="val 16419247"/>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32" name="弧形 31"/>
          <p:cNvSpPr/>
          <p:nvPr/>
        </p:nvSpPr>
        <p:spPr>
          <a:xfrm rot="16434606">
            <a:off x="1485972" y="1883501"/>
            <a:ext cx="1347520" cy="1512169"/>
          </a:xfrm>
          <a:prstGeom prst="arc">
            <a:avLst>
              <a:gd name="adj1" fmla="val 16342442"/>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36" name="弧形 35"/>
          <p:cNvSpPr/>
          <p:nvPr/>
        </p:nvSpPr>
        <p:spPr>
          <a:xfrm rot="16549396">
            <a:off x="1722495" y="2212664"/>
            <a:ext cx="835079" cy="975499"/>
          </a:xfrm>
          <a:prstGeom prst="arc">
            <a:avLst>
              <a:gd name="adj1" fmla="val 16342442"/>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pic>
        <p:nvPicPr>
          <p:cNvPr id="10" name="Picture 2" descr="C:\Users\yl0361\Desktop\W52P+bas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24" y="2708920"/>
            <a:ext cx="3304215" cy="3304215"/>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59</a:t>
            </a:fld>
            <a:endParaRPr lang="zh-CN" altLang="en-US"/>
          </a:p>
        </p:txBody>
      </p:sp>
    </p:spTree>
    <p:extLst>
      <p:ext uri="{BB962C8B-B14F-4D97-AF65-F5344CB8AC3E}">
        <p14:creationId xmlns:p14="http://schemas.microsoft.com/office/powerpoint/2010/main" val="3206555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Tahoma" pitchFamily="34" charset="0"/>
                <a:ea typeface="黑体" pitchFamily="2" charset="-122"/>
                <a:cs typeface="Tahoma" pitchFamily="34" charset="0"/>
              </a:rPr>
              <a:t>Busy Lamp Field(BLF)</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sym typeface="Wingdings" pitchFamily="2" charset="2"/>
              </a:rPr>
              <a:t>101 monitor 100</a:t>
            </a:r>
          </a:p>
          <a:p>
            <a:pPr marL="0" indent="0">
              <a:buNone/>
            </a:pPr>
            <a:r>
              <a:rPr lang="en-US" altLang="zh-CN" dirty="0" smtClean="0">
                <a:sym typeface="Wingdings" pitchFamily="2" charset="2"/>
              </a:rPr>
              <a:t>102 call  100</a:t>
            </a:r>
          </a:p>
          <a:p>
            <a:pPr marL="0" indent="0">
              <a:buNone/>
            </a:pPr>
            <a:endParaRPr lang="en-US" altLang="zh-CN" dirty="0" smtClean="0">
              <a:sym typeface="Wingdings" pitchFamily="2" charset="2"/>
            </a:endParaRPr>
          </a:p>
          <a:p>
            <a:pPr marL="0" indent="0">
              <a:buNone/>
            </a:pPr>
            <a:r>
              <a:rPr lang="en-US" altLang="zh-CN" dirty="0" smtClean="0">
                <a:solidFill>
                  <a:srgbClr val="FF0000"/>
                </a:solidFill>
                <a:sym typeface="Wingdings" pitchFamily="2" charset="2"/>
              </a:rPr>
              <a:t>Basic</a:t>
            </a:r>
          </a:p>
          <a:p>
            <a:pPr marL="0" indent="0">
              <a:buNone/>
            </a:pPr>
            <a:r>
              <a:rPr lang="en-US" altLang="zh-CN" sz="2400" dirty="0" smtClean="0">
                <a:sym typeface="Wingdings" pitchFamily="2" charset="2"/>
              </a:rPr>
              <a:t>DSS key</a:t>
            </a:r>
          </a:p>
          <a:p>
            <a:pPr marL="0" indent="0">
              <a:buNone/>
            </a:pPr>
            <a:endParaRPr lang="en-US" altLang="zh-CN" dirty="0" smtClean="0">
              <a:solidFill>
                <a:srgbClr val="FF0000"/>
              </a:solidFill>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73" y="3933056"/>
            <a:ext cx="847478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6</a:t>
            </a:fld>
            <a:endParaRPr lang="zh-CN" altLang="en-US"/>
          </a:p>
        </p:txBody>
      </p:sp>
    </p:spTree>
    <p:extLst>
      <p:ext uri="{BB962C8B-B14F-4D97-AF65-F5344CB8AC3E}">
        <p14:creationId xmlns:p14="http://schemas.microsoft.com/office/powerpoint/2010/main" val="9662696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Users\yl0361\Desktop\W52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4652" y="4117915"/>
            <a:ext cx="969029" cy="12921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Grp="1" noChangeArrowheads="1"/>
          </p:cNvSpPr>
          <p:nvPr>
            <p:ph type="title" idx="4294967295"/>
          </p:nvPr>
        </p:nvSpPr>
        <p:spPr>
          <a:xfrm>
            <a:off x="83641" y="116632"/>
            <a:ext cx="8232775" cy="493713"/>
          </a:xfrm>
        </p:spPr>
        <p:txBody>
          <a:bodyPr>
            <a:noAutofit/>
          </a:bodyPr>
          <a:lstStyle/>
          <a:p>
            <a:pPr algn="l"/>
            <a:r>
              <a:rPr lang="en-US" altLang="zh-CN" sz="30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Key Features of  SIP DECT</a:t>
            </a:r>
            <a:endParaRPr lang="en-US" altLang="zh-CN" sz="30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9" name="TextBox 48"/>
          <p:cNvSpPr txBox="1"/>
          <p:nvPr/>
        </p:nvSpPr>
        <p:spPr>
          <a:xfrm>
            <a:off x="611560" y="916895"/>
            <a:ext cx="7200800" cy="923330"/>
          </a:xfrm>
          <a:prstGeom prst="rect">
            <a:avLst/>
          </a:prstGeom>
          <a:noFill/>
        </p:spPr>
        <p:txBody>
          <a:bodyPr wrap="square" rtlCol="0">
            <a:spAutoFit/>
          </a:bodyPr>
          <a:lstStyle/>
          <a:p>
            <a:r>
              <a:rPr lang="en-US" altLang="zh-CN" sz="5400" b="1" dirty="0" smtClean="0">
                <a:solidFill>
                  <a:srgbClr val="00B050"/>
                </a:solidFill>
                <a:latin typeface="+mj-lt"/>
              </a:rPr>
              <a:t>4</a:t>
            </a:r>
            <a:r>
              <a:rPr lang="en-US" altLang="zh-CN" sz="2000" b="1" dirty="0" smtClean="0">
                <a:latin typeface="+mj-lt"/>
              </a:rPr>
              <a:t> </a:t>
            </a:r>
            <a:r>
              <a:rPr lang="en-US" altLang="zh-CN" sz="2800" b="1" dirty="0" smtClean="0">
                <a:latin typeface="+mj-lt"/>
              </a:rPr>
              <a:t>lines simultaneous calls, up to 5 handsets </a:t>
            </a:r>
            <a:endParaRPr lang="zh-CN" altLang="en-US" sz="2800" b="1" dirty="0">
              <a:latin typeface="+mj-lt"/>
            </a:endParaRPr>
          </a:p>
        </p:txBody>
      </p:sp>
      <p:pic>
        <p:nvPicPr>
          <p:cNvPr id="1027" name="Picture 3" descr="C:\Users\yl0361\Desktop\W52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6707" y="2006325"/>
            <a:ext cx="969029" cy="129211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descr="C:\Users\yl0361\Desktop\W52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749" y="3274039"/>
            <a:ext cx="969029" cy="129211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 descr="C:\Users\yl0361\Desktop\W52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3909" y="4609066"/>
            <a:ext cx="969029" cy="129211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C:\Users\yl0361\Desktop\W52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3451" y="4729170"/>
            <a:ext cx="969029" cy="1292118"/>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直接箭头连接符 54"/>
          <p:cNvCxnSpPr/>
          <p:nvPr/>
        </p:nvCxnSpPr>
        <p:spPr>
          <a:xfrm flipH="1">
            <a:off x="2503750" y="2487218"/>
            <a:ext cx="4144674" cy="0"/>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H="1">
            <a:off x="5153681" y="3085702"/>
            <a:ext cx="1616539" cy="1207394"/>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flipH="1">
            <a:off x="3707904" y="2808866"/>
            <a:ext cx="2940522" cy="772678"/>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a:off x="7748060" y="3085702"/>
            <a:ext cx="659905" cy="1523364"/>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909090" y="2043149"/>
            <a:ext cx="953972" cy="338554"/>
          </a:xfrm>
          <a:prstGeom prst="rect">
            <a:avLst/>
          </a:prstGeom>
          <a:noFill/>
        </p:spPr>
        <p:txBody>
          <a:bodyPr wrap="square" rtlCol="0">
            <a:spAutoFit/>
          </a:bodyPr>
          <a:lstStyle/>
          <a:p>
            <a:r>
              <a:rPr lang="en-US" altLang="zh-CN" b="1" dirty="0" smtClean="0">
                <a:latin typeface="+mn-lt"/>
              </a:rPr>
              <a:t>speaking</a:t>
            </a:r>
            <a:endParaRPr lang="zh-CN" altLang="en-US" b="1" dirty="0">
              <a:latin typeface="+mn-lt"/>
            </a:endParaRPr>
          </a:p>
        </p:txBody>
      </p:sp>
      <p:sp>
        <p:nvSpPr>
          <p:cNvPr id="77" name="TextBox 76"/>
          <p:cNvSpPr txBox="1"/>
          <p:nvPr/>
        </p:nvSpPr>
        <p:spPr>
          <a:xfrm>
            <a:off x="4669167" y="3003868"/>
            <a:ext cx="1086367" cy="338554"/>
          </a:xfrm>
          <a:prstGeom prst="rect">
            <a:avLst/>
          </a:prstGeom>
          <a:solidFill>
            <a:schemeClr val="bg1"/>
          </a:solidFill>
        </p:spPr>
        <p:txBody>
          <a:bodyPr wrap="square" rtlCol="0">
            <a:spAutoFit/>
          </a:bodyPr>
          <a:lstStyle/>
          <a:p>
            <a:r>
              <a:rPr lang="en-US" altLang="zh-CN" b="1" dirty="0" smtClean="0">
                <a:latin typeface="+mn-lt"/>
              </a:rPr>
              <a:t>speaking</a:t>
            </a:r>
            <a:endParaRPr lang="zh-CN" altLang="en-US" b="1" dirty="0">
              <a:latin typeface="+mn-lt"/>
            </a:endParaRPr>
          </a:p>
        </p:txBody>
      </p:sp>
      <p:sp>
        <p:nvSpPr>
          <p:cNvPr id="78" name="TextBox 77"/>
          <p:cNvSpPr txBox="1"/>
          <p:nvPr/>
        </p:nvSpPr>
        <p:spPr>
          <a:xfrm>
            <a:off x="5407145" y="3499065"/>
            <a:ext cx="1109609" cy="338554"/>
          </a:xfrm>
          <a:prstGeom prst="rect">
            <a:avLst/>
          </a:prstGeom>
          <a:solidFill>
            <a:schemeClr val="bg1"/>
          </a:solidFill>
        </p:spPr>
        <p:txBody>
          <a:bodyPr wrap="square" rtlCol="0">
            <a:spAutoFit/>
          </a:bodyPr>
          <a:lstStyle/>
          <a:p>
            <a:r>
              <a:rPr lang="en-US" altLang="zh-CN" b="1" dirty="0" smtClean="0">
                <a:latin typeface="+mn-lt"/>
              </a:rPr>
              <a:t>speaking</a:t>
            </a:r>
            <a:endParaRPr lang="zh-CN" altLang="en-US" b="1" dirty="0">
              <a:latin typeface="+mn-lt"/>
            </a:endParaRPr>
          </a:p>
        </p:txBody>
      </p:sp>
      <p:sp>
        <p:nvSpPr>
          <p:cNvPr id="80" name="TextBox 79"/>
          <p:cNvSpPr txBox="1"/>
          <p:nvPr/>
        </p:nvSpPr>
        <p:spPr>
          <a:xfrm>
            <a:off x="7737896" y="3581544"/>
            <a:ext cx="798336" cy="338554"/>
          </a:xfrm>
          <a:prstGeom prst="rect">
            <a:avLst/>
          </a:prstGeom>
          <a:solidFill>
            <a:schemeClr val="bg1"/>
          </a:solidFill>
        </p:spPr>
        <p:txBody>
          <a:bodyPr wrap="square" rtlCol="0">
            <a:spAutoFit/>
          </a:bodyPr>
          <a:lstStyle/>
          <a:p>
            <a:r>
              <a:rPr lang="en-US" altLang="zh-CN" b="1" dirty="0" smtClean="0">
                <a:latin typeface="+mn-lt"/>
              </a:rPr>
              <a:t>busy</a:t>
            </a:r>
            <a:endParaRPr lang="zh-CN" altLang="en-US" b="1" dirty="0">
              <a:latin typeface="+mn-lt"/>
            </a:endParaRPr>
          </a:p>
        </p:txBody>
      </p:sp>
      <p:cxnSp>
        <p:nvCxnSpPr>
          <p:cNvPr id="26" name="直接箭头连接符 25"/>
          <p:cNvCxnSpPr/>
          <p:nvPr/>
        </p:nvCxnSpPr>
        <p:spPr>
          <a:xfrm flipH="1">
            <a:off x="6770219" y="3249625"/>
            <a:ext cx="454270" cy="1259495"/>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97240" y="3779361"/>
            <a:ext cx="1002043" cy="338554"/>
          </a:xfrm>
          <a:prstGeom prst="rect">
            <a:avLst/>
          </a:prstGeom>
          <a:solidFill>
            <a:schemeClr val="bg1"/>
          </a:solidFill>
        </p:spPr>
        <p:txBody>
          <a:bodyPr wrap="square" rtlCol="0">
            <a:spAutoFit/>
          </a:bodyPr>
          <a:lstStyle/>
          <a:p>
            <a:r>
              <a:rPr lang="en-US" altLang="zh-CN" b="1" dirty="0" smtClean="0">
                <a:latin typeface="+mn-lt"/>
              </a:rPr>
              <a:t>speaking</a:t>
            </a:r>
            <a:endParaRPr lang="zh-CN" altLang="en-US" b="1" dirty="0">
              <a:latin typeface="+mn-lt"/>
            </a:endParaRPr>
          </a:p>
        </p:txBody>
      </p:sp>
      <p:pic>
        <p:nvPicPr>
          <p:cNvPr id="14" name="Picture 3" descr="C:\Users\yl0361\Desktop\w52-base_副本.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0918" y="1940171"/>
            <a:ext cx="1291192" cy="1094095"/>
          </a:xfrm>
          <a:prstGeom prst="rect">
            <a:avLst/>
          </a:prstGeom>
          <a:noFill/>
          <a:effectLst/>
          <a:extLst>
            <a:ext uri="{909E8E84-426E-40DD-AFC4-6F175D3DCCD1}">
              <a14:hiddenFill xmlns:a14="http://schemas.microsoft.com/office/drawing/2010/main">
                <a:solidFill>
                  <a:srgbClr val="FFFFFF"/>
                </a:solidFill>
              </a14:hiddenFill>
            </a:ext>
          </a:extLst>
        </p:spPr>
      </p:pic>
      <p:sp>
        <p:nvSpPr>
          <p:cNvPr id="22" name="矩形 21"/>
          <p:cNvSpPr/>
          <p:nvPr/>
        </p:nvSpPr>
        <p:spPr>
          <a:xfrm>
            <a:off x="746641" y="4773363"/>
            <a:ext cx="6324897" cy="1569660"/>
          </a:xfrm>
          <a:prstGeom prst="rect">
            <a:avLst/>
          </a:prstGeom>
        </p:spPr>
        <p:txBody>
          <a:bodyPr wrap="square">
            <a:spAutoFit/>
          </a:bodyPr>
          <a:lstStyle/>
          <a:p>
            <a:pPr marL="342900" indent="-342900">
              <a:lnSpc>
                <a:spcPct val="200000"/>
              </a:lnSpc>
              <a:buFont typeface="Wingdings" pitchFamily="2" charset="2"/>
              <a:buChar char="ü"/>
            </a:pPr>
            <a:r>
              <a:rPr lang="en-US" altLang="zh-CN" sz="2400" dirty="0" smtClean="0">
                <a:latin typeface="Tahoma" pitchFamily="34" charset="0"/>
                <a:ea typeface="Tahoma" pitchFamily="34" charset="0"/>
                <a:cs typeface="Tahoma" pitchFamily="34" charset="0"/>
              </a:rPr>
              <a:t>Cost saving</a:t>
            </a:r>
            <a:endParaRPr lang="en-US" altLang="zh-CN" sz="2400" dirty="0">
              <a:latin typeface="Tahoma" pitchFamily="34" charset="0"/>
              <a:ea typeface="Tahoma" pitchFamily="34" charset="0"/>
              <a:cs typeface="Tahoma" pitchFamily="34" charset="0"/>
            </a:endParaRPr>
          </a:p>
          <a:p>
            <a:pPr marL="342900" indent="-342900">
              <a:lnSpc>
                <a:spcPct val="200000"/>
              </a:lnSpc>
              <a:buFont typeface="Wingdings" pitchFamily="2" charset="2"/>
              <a:buChar char="ü"/>
            </a:pPr>
            <a:r>
              <a:rPr lang="en-US" altLang="zh-CN" sz="2400" dirty="0" smtClean="0">
                <a:latin typeface="Tahoma" pitchFamily="34" charset="0"/>
                <a:ea typeface="Tahoma" pitchFamily="34" charset="0"/>
                <a:cs typeface="Tahoma" pitchFamily="34" charset="0"/>
              </a:rPr>
              <a:t>Perfect high efficiency for busy offices</a:t>
            </a: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60</a:t>
            </a:fld>
            <a:endParaRPr lang="zh-CN" altLang="en-US"/>
          </a:p>
        </p:txBody>
      </p:sp>
    </p:spTree>
    <p:extLst>
      <p:ext uri="{BB962C8B-B14F-4D97-AF65-F5344CB8AC3E}">
        <p14:creationId xmlns:p14="http://schemas.microsoft.com/office/powerpoint/2010/main" val="30037808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5780" name="矩形 2"/>
          <p:cNvSpPr>
            <a:spLocks noChangeArrowheads="1"/>
          </p:cNvSpPr>
          <p:nvPr/>
        </p:nvSpPr>
        <p:spPr bwMode="auto">
          <a:xfrm>
            <a:off x="2843213" y="2420888"/>
            <a:ext cx="3610284" cy="1569660"/>
          </a:xfrm>
          <a:prstGeom prst="rect">
            <a:avLst/>
          </a:prstGeom>
          <a:noFill/>
          <a:ln w="9525">
            <a:noFill/>
            <a:miter lim="800000"/>
            <a:headEnd/>
            <a:tailEnd/>
          </a:ln>
        </p:spPr>
        <p:txBody>
          <a:bodyPr wrap="none">
            <a:spAutoFit/>
          </a:bodyPr>
          <a:lstStyle/>
          <a:p>
            <a:pPr algn="ctr">
              <a:defRPr/>
            </a:pPr>
            <a:r>
              <a:rPr lang="en-US" altLang="zh-CN" sz="4800" b="1" dirty="0" smtClean="0">
                <a:solidFill>
                  <a:schemeClr val="bg1"/>
                </a:solidFill>
                <a:latin typeface="Tahoma" pitchFamily="34" charset="0"/>
                <a:ea typeface="Tahoma" pitchFamily="34" charset="0"/>
                <a:cs typeface="Tahoma" pitchFamily="34" charset="0"/>
              </a:rPr>
              <a:t>Q&amp;A</a:t>
            </a:r>
          </a:p>
          <a:p>
            <a:pPr>
              <a:defRPr/>
            </a:pPr>
            <a:r>
              <a:rPr lang="en-US" altLang="zh-CN" sz="4800" b="1" dirty="0" smtClean="0">
                <a:solidFill>
                  <a:schemeClr val="bg1"/>
                </a:solidFill>
                <a:latin typeface="Tahoma" pitchFamily="34" charset="0"/>
                <a:ea typeface="Tahoma" pitchFamily="34" charset="0"/>
                <a:cs typeface="Tahoma" pitchFamily="34" charset="0"/>
              </a:rPr>
              <a:t>Thank </a:t>
            </a:r>
            <a:r>
              <a:rPr lang="en-US" altLang="zh-CN" sz="4800" b="1" dirty="0">
                <a:solidFill>
                  <a:schemeClr val="bg1"/>
                </a:solidFill>
                <a:latin typeface="Tahoma" pitchFamily="34" charset="0"/>
                <a:ea typeface="Tahoma" pitchFamily="34" charset="0"/>
                <a:cs typeface="Tahoma" pitchFamily="34" charset="0"/>
              </a:rPr>
              <a:t>you!</a:t>
            </a:r>
            <a:endParaRPr lang="zh-CN" altLang="en-US" sz="4800" b="1" dirty="0">
              <a:solidFill>
                <a:schemeClr val="bg1"/>
              </a:solidFill>
              <a:latin typeface="Tahoma" pitchFamily="34" charset="0"/>
              <a:cs typeface="Tahoma" pitchFamily="34" charset="0"/>
            </a:endParaRPr>
          </a:p>
        </p:txBody>
      </p:sp>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61</a:t>
            </a:fld>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Tahoma" pitchFamily="34" charset="0"/>
                <a:ea typeface="黑体" pitchFamily="2" charset="-122"/>
                <a:cs typeface="Tahoma" pitchFamily="34" charset="0"/>
              </a:rPr>
              <a:t>Busy Lamp Field(BLF)</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solidFill>
                  <a:srgbClr val="FF0000"/>
                </a:solidFill>
                <a:sym typeface="Wingdings" pitchFamily="2" charset="2"/>
              </a:rPr>
              <a:t>Advanced(V70)</a:t>
            </a:r>
          </a:p>
          <a:p>
            <a:pPr marL="0" indent="0">
              <a:buNone/>
            </a:pPr>
            <a:r>
              <a:rPr lang="en-US" altLang="zh-CN" sz="2400" dirty="0" smtClean="0">
                <a:sym typeface="Wingdings" pitchFamily="2" charset="2"/>
              </a:rPr>
              <a:t>1. DSS key</a:t>
            </a: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r>
              <a:rPr lang="en-US" altLang="zh-CN" sz="2400" dirty="0" smtClean="0">
                <a:sym typeface="Wingdings" pitchFamily="2" charset="2"/>
              </a:rPr>
              <a:t>2. Phone Features Call Pickup</a:t>
            </a:r>
          </a:p>
          <a:p>
            <a:pPr marL="0" indent="0">
              <a:buNone/>
            </a:pPr>
            <a:endParaRPr lang="en-US" altLang="zh-CN"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18" y="1927388"/>
            <a:ext cx="8064896" cy="74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322" y="3710519"/>
            <a:ext cx="4902742" cy="205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3710519"/>
            <a:ext cx="3514725" cy="200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7</a:t>
            </a:fld>
            <a:endParaRPr lang="zh-CN" altLang="en-US" dirty="0"/>
          </a:p>
        </p:txBody>
      </p:sp>
    </p:spTree>
    <p:extLst>
      <p:ext uri="{BB962C8B-B14F-4D97-AF65-F5344CB8AC3E}">
        <p14:creationId xmlns:p14="http://schemas.microsoft.com/office/powerpoint/2010/main" val="4276519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rPr>
              <a:t>Pick</a:t>
            </a:r>
            <a:r>
              <a:rPr lang="en-US" altLang="zh-CN" sz="3000" b="1" dirty="0">
                <a:solidFill>
                  <a:schemeClr val="bg1"/>
                </a:solidFill>
                <a:latin typeface="Tahoma" pitchFamily="34" charset="0"/>
                <a:ea typeface="黑体" pitchFamily="2" charset="-122"/>
                <a:cs typeface="Tahoma" pitchFamily="34" charset="0"/>
              </a:rPr>
              <a:t> U</a:t>
            </a:r>
            <a:r>
              <a:rPr kumimoji="0" lang="en-US" altLang="zh-CN" sz="3000" b="1" i="0" u="none" strike="noStrike" kern="1200" cap="none" spc="0" normalizeH="0" noProof="0" dirty="0" smtClean="0">
                <a:ln>
                  <a:noFill/>
                </a:ln>
                <a:solidFill>
                  <a:schemeClr val="bg1"/>
                </a:solidFill>
                <a:effectLst/>
                <a:uLnTx/>
                <a:uFillTx/>
                <a:latin typeface="Tahoma" pitchFamily="34" charset="0"/>
                <a:ea typeface="黑体" pitchFamily="2" charset="-122"/>
                <a:cs typeface="Tahoma" pitchFamily="34" charset="0"/>
              </a:rPr>
              <a:t>p</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solidFill>
                  <a:srgbClr val="FF0000"/>
                </a:solidFill>
                <a:sym typeface="Wingdings" pitchFamily="2" charset="2"/>
              </a:rPr>
              <a:t>Direct/Group </a:t>
            </a:r>
            <a:r>
              <a:rPr lang="en-US" altLang="zh-CN" dirty="0" smtClean="0">
                <a:sym typeface="Wingdings" pitchFamily="2" charset="2"/>
              </a:rPr>
              <a:t>Pick Up: </a:t>
            </a:r>
            <a:r>
              <a:rPr lang="en-US" altLang="zh-CN" dirty="0" smtClean="0">
                <a:solidFill>
                  <a:srgbClr val="FF0000"/>
                </a:solidFill>
                <a:sym typeface="Wingdings" pitchFamily="2" charset="2"/>
              </a:rPr>
              <a:t>*20*</a:t>
            </a:r>
            <a:endParaRPr lang="en-US" altLang="zh-CN" dirty="0">
              <a:solidFill>
                <a:srgbClr val="FF0000"/>
              </a:solidFill>
              <a:sym typeface="Wingdings" pitchFamily="2" charset="2"/>
            </a:endParaRPr>
          </a:p>
          <a:p>
            <a:pPr marL="0" indent="0">
              <a:buNone/>
            </a:pPr>
            <a:r>
              <a:rPr lang="en-US" altLang="zh-CN" sz="2800" dirty="0" smtClean="0">
                <a:sym typeface="Wingdings" pitchFamily="2" charset="2"/>
              </a:rPr>
              <a:t>Incoming call </a:t>
            </a:r>
            <a:r>
              <a:rPr lang="en-US" altLang="zh-CN" sz="2800" dirty="0" smtClean="0">
                <a:solidFill>
                  <a:srgbClr val="00B050"/>
                </a:solidFill>
                <a:sym typeface="Wingdings" pitchFamily="2" charset="2"/>
              </a:rPr>
              <a:t>Off </a:t>
            </a:r>
            <a:r>
              <a:rPr lang="en-US" altLang="zh-CN" sz="2800" dirty="0" err="1">
                <a:solidFill>
                  <a:srgbClr val="00B050"/>
                </a:solidFill>
                <a:sym typeface="Wingdings" pitchFamily="2" charset="2"/>
              </a:rPr>
              <a:t>h</a:t>
            </a:r>
            <a:r>
              <a:rPr lang="en-US" altLang="zh-CN" sz="2800" dirty="0" err="1" smtClean="0">
                <a:solidFill>
                  <a:srgbClr val="00B050"/>
                </a:solidFill>
                <a:sym typeface="Wingdings" pitchFamily="2" charset="2"/>
              </a:rPr>
              <a:t>ook</a:t>
            </a:r>
            <a:r>
              <a:rPr lang="en-US" altLang="zh-CN" sz="2800" dirty="0" err="1" smtClean="0">
                <a:sym typeface="Wingdings" pitchFamily="2" charset="2"/>
              </a:rPr>
              <a:t>DPickup</a:t>
            </a:r>
            <a:r>
              <a:rPr lang="en-US" altLang="zh-CN" sz="2800" dirty="0" smtClean="0">
                <a:sym typeface="Wingdings" pitchFamily="2" charset="2"/>
              </a:rPr>
              <a:t>/</a:t>
            </a:r>
            <a:r>
              <a:rPr lang="en-US" altLang="zh-CN" sz="2800" dirty="0" err="1" smtClean="0">
                <a:sym typeface="Wingdings" pitchFamily="2" charset="2"/>
              </a:rPr>
              <a:t>GpickupExtension</a:t>
            </a:r>
            <a:r>
              <a:rPr lang="en-US" altLang="zh-CN" sz="2800" dirty="0" smtClean="0">
                <a:sym typeface="Wingdings" pitchFamily="2" charset="2"/>
              </a:rPr>
              <a:t></a:t>
            </a:r>
            <a:r>
              <a:rPr lang="en-US" altLang="zh-CN" sz="2800" dirty="0">
                <a:sym typeface="Wingdings" pitchFamily="2" charset="2"/>
              </a:rPr>
              <a:t> </a:t>
            </a:r>
            <a:r>
              <a:rPr lang="en-US" altLang="zh-CN" sz="2800" dirty="0" err="1">
                <a:sym typeface="Wingdings" pitchFamily="2" charset="2"/>
              </a:rPr>
              <a:t>DPickup</a:t>
            </a:r>
            <a:r>
              <a:rPr lang="en-US" altLang="zh-CN" sz="2800" dirty="0">
                <a:sym typeface="Wingdings" pitchFamily="2" charset="2"/>
              </a:rPr>
              <a:t>/</a:t>
            </a:r>
            <a:r>
              <a:rPr lang="en-US" altLang="zh-CN" sz="2800" dirty="0" err="1">
                <a:sym typeface="Wingdings" pitchFamily="2" charset="2"/>
              </a:rPr>
              <a:t>Gpickup</a:t>
            </a:r>
            <a:endParaRPr lang="en-US" altLang="zh-CN" sz="2800" dirty="0" smtClean="0">
              <a:sym typeface="Wingdings" pitchFamily="2" charset="2"/>
            </a:endParaRPr>
          </a:p>
          <a:p>
            <a:pPr marL="0" indent="0">
              <a:buNone/>
            </a:pPr>
            <a:endParaRPr lang="en-US" altLang="zh-CN" dirty="0">
              <a:sym typeface="Wingdings" pitchFamily="2" charset="2"/>
            </a:endParaRPr>
          </a:p>
          <a:p>
            <a:pPr marL="0" indent="0">
              <a:buNone/>
            </a:pPr>
            <a:endParaRPr lang="en-US" altLang="zh-CN" dirty="0">
              <a:sym typeface="Wingdings" pitchFamily="2" charset="2"/>
            </a:endParaRPr>
          </a:p>
          <a:p>
            <a:pPr marL="0" indent="0">
              <a:buNone/>
            </a:pPr>
            <a:endParaRPr lang="en-US" altLang="zh-CN"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3" y="2394362"/>
            <a:ext cx="6971601" cy="301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03" y="5463271"/>
            <a:ext cx="6971601" cy="94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8</a:t>
            </a:fld>
            <a:endParaRPr lang="zh-CN" altLang="en-US"/>
          </a:p>
        </p:txBody>
      </p:sp>
    </p:spTree>
    <p:extLst>
      <p:ext uri="{BB962C8B-B14F-4D97-AF65-F5344CB8AC3E}">
        <p14:creationId xmlns:p14="http://schemas.microsoft.com/office/powerpoint/2010/main" val="2758503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Tahoma" pitchFamily="34" charset="0"/>
                <a:ea typeface="黑体" pitchFamily="2" charset="-122"/>
                <a:cs typeface="Tahoma" pitchFamily="34" charset="0"/>
              </a:rPr>
              <a:t>Call Park/Retrieve</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a:solidFill>
                  <a:srgbClr val="00B050"/>
                </a:solidFill>
              </a:rPr>
              <a:t>Call park allows a user to park a call at a special extension and then retrieve it on any other phone in the </a:t>
            </a:r>
            <a:r>
              <a:rPr lang="en-US" altLang="zh-CN" dirty="0" smtClean="0">
                <a:solidFill>
                  <a:srgbClr val="00B050"/>
                </a:solidFill>
              </a:rPr>
              <a:t>system.</a:t>
            </a:r>
          </a:p>
          <a:p>
            <a:pPr marL="0" indent="0">
              <a:buNone/>
            </a:pPr>
            <a:endParaRPr lang="en-US" altLang="zh-CN" dirty="0" smtClean="0">
              <a:solidFill>
                <a:srgbClr val="00B050"/>
              </a:solidFill>
              <a:sym typeface="Wingdings" pitchFamily="2" charset="2"/>
            </a:endParaRPr>
          </a:p>
          <a:p>
            <a:pPr marL="0" indent="0">
              <a:buNone/>
            </a:pPr>
            <a:r>
              <a:rPr lang="en-US" altLang="zh-CN" sz="2800" dirty="0" smtClean="0">
                <a:sym typeface="Wingdings" pitchFamily="2" charset="2"/>
              </a:rPr>
              <a:t>Phone A-Call </a:t>
            </a:r>
            <a:r>
              <a:rPr lang="en-US" altLang="zh-CN" sz="2800" dirty="0">
                <a:sym typeface="Wingdings" pitchFamily="2" charset="2"/>
              </a:rPr>
              <a:t>Park: </a:t>
            </a:r>
            <a:r>
              <a:rPr lang="en-US" altLang="zh-CN" sz="2800" dirty="0">
                <a:solidFill>
                  <a:srgbClr val="FF0000"/>
                </a:solidFill>
                <a:sym typeface="Wingdings" pitchFamily="2" charset="2"/>
              </a:rPr>
              <a:t>*01</a:t>
            </a:r>
            <a:endParaRPr lang="en-US" altLang="zh-CN" sz="2800" dirty="0">
              <a:sym typeface="Wingdings" pitchFamily="2" charset="2"/>
            </a:endParaRPr>
          </a:p>
          <a:p>
            <a:pPr marL="0" indent="0">
              <a:buNone/>
            </a:pPr>
            <a:endParaRPr lang="en-US" altLang="zh-CN" dirty="0" smtClean="0"/>
          </a:p>
          <a:p>
            <a:pPr marL="0" indent="0">
              <a:buNone/>
            </a:pPr>
            <a:endParaRPr lang="en-US" altLang="zh-CN" dirty="0" smtClean="0"/>
          </a:p>
          <a:p>
            <a:pPr marL="0" indent="0">
              <a:buNone/>
            </a:pPr>
            <a:r>
              <a:rPr lang="en-US" altLang="zh-CN" sz="2800" dirty="0" smtClean="0"/>
              <a:t>Phone B-</a:t>
            </a:r>
            <a:r>
              <a:rPr lang="en-US" altLang="zh-CN" sz="2800" dirty="0" smtClean="0">
                <a:sym typeface="Wingdings" pitchFamily="2" charset="2"/>
              </a:rPr>
              <a:t>Call </a:t>
            </a:r>
            <a:r>
              <a:rPr lang="en-US" altLang="zh-CN" sz="2800" dirty="0">
                <a:sym typeface="Wingdings" pitchFamily="2" charset="2"/>
              </a:rPr>
              <a:t>Retrieve: </a:t>
            </a:r>
            <a:r>
              <a:rPr lang="en-US" altLang="zh-CN" sz="2800" dirty="0">
                <a:solidFill>
                  <a:srgbClr val="FF0000"/>
                </a:solidFill>
                <a:sym typeface="Wingdings" pitchFamily="2" charset="2"/>
              </a:rPr>
              <a:t>*</a:t>
            </a:r>
            <a:r>
              <a:rPr lang="en-US" altLang="zh-CN" sz="2800" dirty="0" smtClean="0">
                <a:solidFill>
                  <a:srgbClr val="FF0000"/>
                </a:solidFill>
                <a:sym typeface="Wingdings" pitchFamily="2" charset="2"/>
              </a:rPr>
              <a:t>11     </a:t>
            </a:r>
            <a:r>
              <a:rPr lang="en-US" altLang="zh-CN" sz="2800" dirty="0" smtClean="0">
                <a:sym typeface="Wingdings" pitchFamily="2" charset="2"/>
              </a:rPr>
              <a:t>or dial *11 directly</a:t>
            </a:r>
          </a:p>
          <a:p>
            <a:pPr marL="0" indent="0">
              <a:buNone/>
            </a:pPr>
            <a:endParaRPr lang="en-US" altLang="zh-CN" sz="2800" dirty="0">
              <a:solidFill>
                <a:srgbClr val="FF0000"/>
              </a:solidFill>
              <a:sym typeface="Wingdings" pitchFamily="2" charset="2"/>
            </a:endParaRPr>
          </a:p>
          <a:p>
            <a:pPr marL="0" indent="0">
              <a:buNone/>
            </a:pPr>
            <a:endParaRPr lang="en-US" altLang="zh-CN" sz="2800" dirty="0" smtClean="0">
              <a:solidFill>
                <a:srgbClr val="FF0000"/>
              </a:solidFill>
              <a:sym typeface="Wingdings" pitchFamily="2" charset="2"/>
            </a:endParaRPr>
          </a:p>
          <a:p>
            <a:pPr marL="0" indent="0">
              <a:buNone/>
            </a:pPr>
            <a:endParaRPr lang="en-US" altLang="zh-CN" sz="2800" dirty="0">
              <a:solidFill>
                <a:srgbClr val="FF0000"/>
              </a:solidFill>
              <a:sym typeface="Wingdings" pitchFamily="2" charset="2"/>
            </a:endParaRPr>
          </a:p>
          <a:p>
            <a:pPr marL="0" indent="0">
              <a:buNone/>
            </a:pPr>
            <a:endParaRPr lang="en-US" altLang="zh-CN" dirty="0" smtClean="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95" y="3501008"/>
            <a:ext cx="8715286" cy="79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80" y="5157192"/>
            <a:ext cx="8715286" cy="82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9</a:t>
            </a:fld>
            <a:endParaRPr lang="zh-CN" altLang="en-US"/>
          </a:p>
        </p:txBody>
      </p:sp>
    </p:spTree>
    <p:extLst>
      <p:ext uri="{BB962C8B-B14F-4D97-AF65-F5344CB8AC3E}">
        <p14:creationId xmlns:p14="http://schemas.microsoft.com/office/powerpoint/2010/main" val="3794411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22359</TotalTime>
  <Words>3384</Words>
  <Application>Microsoft Office PowerPoint</Application>
  <PresentationFormat>全屏显示(4:3)</PresentationFormat>
  <Paragraphs>623</Paragraphs>
  <Slides>61</Slides>
  <Notes>61</Notes>
  <HiddenSlides>0</HiddenSlides>
  <MMClips>0</MMClips>
  <ScaleCrop>false</ScaleCrop>
  <HeadingPairs>
    <vt:vector size="4" baseType="variant">
      <vt:variant>
        <vt:lpstr>主题</vt:lpstr>
      </vt:variant>
      <vt:variant>
        <vt:i4>3</vt:i4>
      </vt:variant>
      <vt:variant>
        <vt:lpstr>幻灯片标题</vt:lpstr>
      </vt:variant>
      <vt:variant>
        <vt:i4>61</vt:i4>
      </vt:variant>
    </vt:vector>
  </HeadingPairs>
  <TitlesOfParts>
    <vt:vector size="64" baseType="lpstr">
      <vt:lpstr>Office 主题</vt:lpstr>
      <vt:lpstr>1_自定义设计方案</vt:lpstr>
      <vt:lpstr>自定义设计方案</vt:lpstr>
      <vt:lpstr>PowerPoint 演示文稿</vt:lpstr>
      <vt:lpstr>PowerPoint 演示文稿</vt:lpstr>
      <vt:lpstr>PowerPoint 演示文稿</vt:lpstr>
      <vt:lpstr>Basic Features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Advanced Features</vt:lpstr>
      <vt:lpstr>PowerPoint 演示文稿</vt:lpstr>
      <vt:lpstr>Remote(XML) Phonebook</vt:lpstr>
      <vt:lpstr>Remote(XML) Phonebook</vt:lpstr>
      <vt:lpstr>Remote(XML) Phonebook</vt:lpstr>
      <vt:lpstr>Remote(XML) Phonebook</vt:lpstr>
      <vt:lpstr>Remote(XML) Phonebook</vt:lpstr>
      <vt:lpstr>PowerPoint 演示文稿</vt:lpstr>
      <vt:lpstr>LDAP</vt:lpstr>
      <vt:lpstr>PowerPoint 演示文稿</vt:lpstr>
      <vt:lpstr>Advantages</vt:lpstr>
      <vt:lpstr>Phone Setting</vt:lpstr>
      <vt:lpstr>Phone Setting</vt:lpstr>
      <vt:lpstr>Phone Setting</vt:lpstr>
      <vt:lpstr>PowerPoint 演示文稿</vt:lpstr>
      <vt:lpstr>PowerPoint 演示文稿</vt:lpstr>
      <vt:lpstr>PowerPoint 演示文稿</vt:lpstr>
      <vt:lpstr>Application Scenarios</vt:lpstr>
      <vt:lpstr>XML Object</vt:lpstr>
      <vt:lpstr>PowerPoint 演示文稿</vt:lpstr>
      <vt:lpstr>PowerPoint 演示文稿</vt:lpstr>
      <vt:lpstr>Action URL</vt:lpstr>
      <vt:lpstr>Action URI</vt:lpstr>
      <vt:lpstr>PowerPoint 演示文稿</vt:lpstr>
      <vt:lpstr>Hot Desking</vt:lpstr>
      <vt:lpstr>Dial Plan</vt:lpstr>
      <vt:lpstr>Dial Plan</vt:lpstr>
      <vt:lpstr>Replace Rule</vt:lpstr>
      <vt:lpstr>Dial-now</vt:lpstr>
      <vt:lpstr>Area Code</vt:lpstr>
      <vt:lpstr>Block Out</vt:lpstr>
      <vt:lpstr>Open VPN</vt:lpstr>
      <vt:lpstr>What’s VPN</vt:lpstr>
      <vt:lpstr>Two Types of VPN</vt:lpstr>
      <vt:lpstr>Open VPN</vt:lpstr>
      <vt:lpstr>Phone Setting</vt:lpstr>
      <vt:lpstr>User Access Level</vt:lpstr>
      <vt:lpstr>User Access Level</vt:lpstr>
      <vt:lpstr>Application Scenarios</vt:lpstr>
      <vt:lpstr>User Access Level</vt:lpstr>
      <vt:lpstr>Upload WebItemsLevel.cfg</vt:lpstr>
      <vt:lpstr>TR069</vt:lpstr>
      <vt:lpstr>TR069</vt:lpstr>
      <vt:lpstr>TR069</vt:lpstr>
      <vt:lpstr>PowerPoint 演示文稿</vt:lpstr>
      <vt:lpstr>Key Features of  SIP DECT</vt:lpstr>
      <vt:lpstr>Key Features of  SIP DECT</vt:lpstr>
      <vt:lpstr>PowerPoint 演示文稿</vt:lpstr>
    </vt:vector>
  </TitlesOfParts>
  <Company>番茄花园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番茄花园</dc:creator>
  <cp:lastModifiedBy>Cathy</cp:lastModifiedBy>
  <cp:revision>2108</cp:revision>
  <dcterms:created xsi:type="dcterms:W3CDTF">2009-09-16T07:37:35Z</dcterms:created>
  <dcterms:modified xsi:type="dcterms:W3CDTF">2012-11-23T01:54:44Z</dcterms:modified>
</cp:coreProperties>
</file>