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76"/>
  </p:notesMasterIdLst>
  <p:sldIdLst>
    <p:sldId id="457" r:id="rId4"/>
    <p:sldId id="440" r:id="rId5"/>
    <p:sldId id="701" r:id="rId6"/>
    <p:sldId id="702" r:id="rId7"/>
    <p:sldId id="703" r:id="rId8"/>
    <p:sldId id="704" r:id="rId9"/>
    <p:sldId id="793" r:id="rId10"/>
    <p:sldId id="705" r:id="rId11"/>
    <p:sldId id="706" r:id="rId12"/>
    <p:sldId id="707" r:id="rId13"/>
    <p:sldId id="708" r:id="rId14"/>
    <p:sldId id="826" r:id="rId15"/>
    <p:sldId id="709" r:id="rId16"/>
    <p:sldId id="785" r:id="rId17"/>
    <p:sldId id="786" r:id="rId18"/>
    <p:sldId id="787" r:id="rId19"/>
    <p:sldId id="788" r:id="rId20"/>
    <p:sldId id="710" r:id="rId21"/>
    <p:sldId id="745" r:id="rId22"/>
    <p:sldId id="728" r:id="rId23"/>
    <p:sldId id="789" r:id="rId24"/>
    <p:sldId id="796" r:id="rId25"/>
    <p:sldId id="797" r:id="rId26"/>
    <p:sldId id="746" r:id="rId27"/>
    <p:sldId id="795" r:id="rId28"/>
    <p:sldId id="737" r:id="rId29"/>
    <p:sldId id="740" r:id="rId30"/>
    <p:sldId id="738" r:id="rId31"/>
    <p:sldId id="739" r:id="rId32"/>
    <p:sldId id="747" r:id="rId33"/>
    <p:sldId id="731" r:id="rId34"/>
    <p:sldId id="777" r:id="rId35"/>
    <p:sldId id="741" r:id="rId36"/>
    <p:sldId id="742" r:id="rId37"/>
    <p:sldId id="743" r:id="rId38"/>
    <p:sldId id="744" r:id="rId39"/>
    <p:sldId id="801" r:id="rId40"/>
    <p:sldId id="799" r:id="rId41"/>
    <p:sldId id="800" r:id="rId42"/>
    <p:sldId id="790" r:id="rId43"/>
    <p:sldId id="802" r:id="rId44"/>
    <p:sldId id="803" r:id="rId45"/>
    <p:sldId id="804" r:id="rId46"/>
    <p:sldId id="805" r:id="rId47"/>
    <p:sldId id="806" r:id="rId48"/>
    <p:sldId id="807" r:id="rId49"/>
    <p:sldId id="808" r:id="rId50"/>
    <p:sldId id="754" r:id="rId51"/>
    <p:sldId id="753" r:id="rId52"/>
    <p:sldId id="755" r:id="rId53"/>
    <p:sldId id="756" r:id="rId54"/>
    <p:sldId id="791" r:id="rId55"/>
    <p:sldId id="809" r:id="rId56"/>
    <p:sldId id="815" r:id="rId57"/>
    <p:sldId id="816" r:id="rId58"/>
    <p:sldId id="817" r:id="rId59"/>
    <p:sldId id="818" r:id="rId60"/>
    <p:sldId id="814" r:id="rId61"/>
    <p:sldId id="810" r:id="rId62"/>
    <p:sldId id="811" r:id="rId63"/>
    <p:sldId id="812" r:id="rId64"/>
    <p:sldId id="813" r:id="rId65"/>
    <p:sldId id="819" r:id="rId66"/>
    <p:sldId id="757" r:id="rId67"/>
    <p:sldId id="734" r:id="rId68"/>
    <p:sldId id="823" r:id="rId69"/>
    <p:sldId id="824" r:id="rId70"/>
    <p:sldId id="825" r:id="rId71"/>
    <p:sldId id="820" r:id="rId72"/>
    <p:sldId id="821" r:id="rId73"/>
    <p:sldId id="822" r:id="rId74"/>
    <p:sldId id="827" r:id="rId75"/>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55"/>
    <a:srgbClr val="64934A"/>
    <a:srgbClr val="79FBEF"/>
    <a:srgbClr val="A0BE7D"/>
    <a:srgbClr val="005A3C"/>
    <a:srgbClr val="FF9900"/>
    <a:srgbClr val="F9E02B"/>
    <a:srgbClr val="FFC905"/>
    <a:srgbClr val="FFBE00"/>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2" autoAdjust="0"/>
    <p:restoredTop sz="77476" autoAdjust="0"/>
  </p:normalViewPr>
  <p:slideViewPr>
    <p:cSldViewPr>
      <p:cViewPr>
        <p:scale>
          <a:sx n="70" d="100"/>
          <a:sy n="70" d="100"/>
        </p:scale>
        <p:origin x="-1548" y="486"/>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2013/1/10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Call park allows a user to park a call at a special extension and then retrieve it on any other phone in the system.</a:t>
            </a:r>
          </a:p>
          <a:p>
            <a:r>
              <a:rPr lang="en-US" altLang="zh-CN" sz="1200" kern="1200" dirty="0" smtClean="0">
                <a:solidFill>
                  <a:schemeClr val="tx1"/>
                </a:solidFill>
                <a:effectLst/>
                <a:latin typeface="+mn-lt"/>
                <a:ea typeface="+mn-ea"/>
                <a:cs typeface="+mn-cs"/>
              </a:rPr>
              <a:t>This</a:t>
            </a:r>
            <a:r>
              <a:rPr lang="en-US" altLang="zh-CN" sz="1200" kern="1200" baseline="0" dirty="0" smtClean="0">
                <a:solidFill>
                  <a:schemeClr val="tx1"/>
                </a:solidFill>
                <a:effectLst/>
                <a:latin typeface="+mn-lt"/>
                <a:ea typeface="+mn-ea"/>
                <a:cs typeface="+mn-cs"/>
              </a:rPr>
              <a:t> feature is different from hold feature, for example, you receive a call, and you need to check something in another office, then you can press call park DSS key, and go to another office, after you check, you press retrieve code and continue to talk with him. If you hold the call, after you check the information, you still need to back to </a:t>
            </a:r>
            <a:r>
              <a:rPr lang="en-US" altLang="zh-CN" sz="1200" kern="1200" baseline="0" dirty="0" err="1" smtClean="0">
                <a:solidFill>
                  <a:schemeClr val="tx1"/>
                </a:solidFill>
                <a:effectLst/>
                <a:latin typeface="+mn-lt"/>
                <a:ea typeface="+mn-ea"/>
                <a:cs typeface="+mn-cs"/>
              </a:rPr>
              <a:t>unhold</a:t>
            </a:r>
            <a:r>
              <a:rPr lang="en-US" altLang="zh-CN" sz="1200" kern="1200" baseline="0" dirty="0" smtClean="0">
                <a:solidFill>
                  <a:schemeClr val="tx1"/>
                </a:solidFill>
                <a:effectLst/>
                <a:latin typeface="+mn-lt"/>
                <a:ea typeface="+mn-ea"/>
                <a:cs typeface="+mn-cs"/>
              </a:rPr>
              <a:t> the call.</a:t>
            </a:r>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Intercom allows establishing a two-way audio conversation directly.</a:t>
            </a:r>
          </a:p>
          <a:p>
            <a:endParaRPr lang="zh-CN"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Account:</a:t>
            </a:r>
            <a:r>
              <a:rPr lang="en-US" altLang="zh-CN" baseline="0" dirty="0" smtClean="0"/>
              <a:t> your VOIP account</a:t>
            </a:r>
          </a:p>
          <a:p>
            <a:r>
              <a:rPr lang="en-US" altLang="zh-CN" baseline="0" dirty="0" smtClean="0"/>
              <a:t>Number: the number you want to send message to</a:t>
            </a:r>
          </a:p>
          <a:p>
            <a:r>
              <a:rPr lang="en-US" altLang="zh-CN" baseline="0" dirty="0" smtClean="0"/>
              <a:t>Message: the message contents you want to send</a:t>
            </a:r>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The IP phone can send an RTP stream without involving SIP signaling by pressing a multicast paging key. The multicast paging key is assigned a multicast address (IP: Port), which can be defined to transmit the RTP stream to a group of designated phones. When the IP phone sends the RTP stream to a preconfigured multicast </a:t>
            </a:r>
            <a:r>
              <a:rPr lang="en-US" altLang="zh-CN" sz="1200" kern="1200" dirty="0" err="1" smtClean="0">
                <a:solidFill>
                  <a:schemeClr val="tx1"/>
                </a:solidFill>
                <a:effectLst/>
                <a:latin typeface="+mn-lt"/>
                <a:ea typeface="+mn-ea"/>
                <a:cs typeface="+mn-cs"/>
              </a:rPr>
              <a:t>address,each</a:t>
            </a:r>
            <a:r>
              <a:rPr lang="en-US" altLang="zh-CN" sz="1200" kern="1200" dirty="0" smtClean="0">
                <a:solidFill>
                  <a:schemeClr val="tx1"/>
                </a:solidFill>
                <a:effectLst/>
                <a:latin typeface="+mn-lt"/>
                <a:ea typeface="+mn-ea"/>
                <a:cs typeface="+mn-cs"/>
              </a:rPr>
              <a:t> IP phone that has been configured to listen to the multicast address can receive the RTP </a:t>
            </a:r>
            <a:r>
              <a:rPr lang="en-US" altLang="zh-CN" sz="1200" kern="1200" dirty="0" err="1" smtClean="0">
                <a:solidFill>
                  <a:schemeClr val="tx1"/>
                </a:solidFill>
                <a:effectLst/>
                <a:latin typeface="+mn-lt"/>
                <a:ea typeface="+mn-ea"/>
                <a:cs typeface="+mn-cs"/>
              </a:rPr>
              <a:t>stream.When</a:t>
            </a:r>
            <a:r>
              <a:rPr lang="en-US" altLang="zh-CN" sz="1200" kern="1200" dirty="0" smtClean="0">
                <a:solidFill>
                  <a:schemeClr val="tx1"/>
                </a:solidFill>
                <a:effectLst/>
                <a:latin typeface="+mn-lt"/>
                <a:ea typeface="+mn-ea"/>
                <a:cs typeface="+mn-cs"/>
              </a:rPr>
              <a:t> the originator stops sending the RTP stream, the IP phones stop receiving the RTP stream.</a:t>
            </a:r>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The IP phone can handle the incoming multicast paging calls differently depending on the configurations </a:t>
            </a:r>
          </a:p>
          <a:p>
            <a:r>
              <a:rPr lang="en-US" altLang="zh-CN" sz="1200" b="1" kern="1200" dirty="0" smtClean="0">
                <a:solidFill>
                  <a:schemeClr val="tx1"/>
                </a:solidFill>
                <a:effectLst/>
                <a:latin typeface="+mn-lt"/>
                <a:ea typeface="+mn-ea"/>
                <a:cs typeface="+mn-cs"/>
              </a:rPr>
              <a:t>Paging Barge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parameter defines the priority of the voice call in progress, which can decide how the IP phone handles the incoming multicast paging </a:t>
            </a:r>
            <a:r>
              <a:rPr lang="en-US" altLang="zh-CN" sz="1200" kern="1200" dirty="0" err="1" smtClean="0">
                <a:solidFill>
                  <a:schemeClr val="tx1"/>
                </a:solidFill>
                <a:effectLst/>
                <a:latin typeface="+mn-lt"/>
                <a:ea typeface="+mn-ea"/>
                <a:cs typeface="+mn-cs"/>
              </a:rPr>
              <a:t>callswhen</a:t>
            </a:r>
            <a:r>
              <a:rPr lang="en-US" altLang="zh-CN" sz="1200" kern="1200" dirty="0" smtClean="0">
                <a:solidFill>
                  <a:schemeClr val="tx1"/>
                </a:solidFill>
                <a:effectLst/>
                <a:latin typeface="+mn-lt"/>
                <a:ea typeface="+mn-ea"/>
                <a:cs typeface="+mn-cs"/>
              </a:rPr>
              <a:t> there is already a voice call on the IP </a:t>
            </a:r>
            <a:r>
              <a:rPr lang="en-US" altLang="zh-CN" sz="1200" kern="1200" dirty="0" err="1" smtClean="0">
                <a:solidFill>
                  <a:schemeClr val="tx1"/>
                </a:solidFill>
                <a:effectLst/>
                <a:latin typeface="+mn-lt"/>
                <a:ea typeface="+mn-ea"/>
                <a:cs typeface="+mn-cs"/>
              </a:rPr>
              <a:t>phone.If</a:t>
            </a:r>
            <a:r>
              <a:rPr lang="en-US" altLang="zh-CN" sz="1200" kern="1200" dirty="0" smtClean="0">
                <a:solidFill>
                  <a:schemeClr val="tx1"/>
                </a:solidFill>
                <a:effectLst/>
                <a:latin typeface="+mn-lt"/>
                <a:ea typeface="+mn-ea"/>
                <a:cs typeface="+mn-cs"/>
              </a:rPr>
              <a:t> the parameter is configured as disabled, all </a:t>
            </a:r>
            <a:r>
              <a:rPr lang="en-US" altLang="zh-CN" sz="1200" kern="1200" dirty="0" err="1" smtClean="0">
                <a:solidFill>
                  <a:schemeClr val="tx1"/>
                </a:solidFill>
                <a:effectLst/>
                <a:latin typeface="+mn-lt"/>
                <a:ea typeface="+mn-ea"/>
                <a:cs typeface="+mn-cs"/>
              </a:rPr>
              <a:t>incomingmulticast</a:t>
            </a:r>
            <a:r>
              <a:rPr lang="en-US" altLang="zh-CN" sz="1200" kern="1200" dirty="0" smtClean="0">
                <a:solidFill>
                  <a:schemeClr val="tx1"/>
                </a:solidFill>
                <a:effectLst/>
                <a:latin typeface="+mn-lt"/>
                <a:ea typeface="+mn-ea"/>
                <a:cs typeface="+mn-cs"/>
              </a:rPr>
              <a:t> paging calls will be automatically </a:t>
            </a:r>
            <a:r>
              <a:rPr lang="en-US" altLang="zh-CN" sz="1200" kern="1200" dirty="0" err="1" smtClean="0">
                <a:solidFill>
                  <a:schemeClr val="tx1"/>
                </a:solidFill>
                <a:effectLst/>
                <a:latin typeface="+mn-lt"/>
                <a:ea typeface="+mn-ea"/>
                <a:cs typeface="+mn-cs"/>
              </a:rPr>
              <a:t>ignored.If</a:t>
            </a:r>
            <a:r>
              <a:rPr lang="en-US" altLang="zh-CN" sz="1200" kern="1200" dirty="0" smtClean="0">
                <a:solidFill>
                  <a:schemeClr val="tx1"/>
                </a:solidFill>
                <a:effectLst/>
                <a:latin typeface="+mn-lt"/>
                <a:ea typeface="+mn-ea"/>
                <a:cs typeface="+mn-cs"/>
              </a:rPr>
              <a:t> the parameter is the priority value, the incoming multicast paging </a:t>
            </a:r>
            <a:r>
              <a:rPr lang="en-US" altLang="zh-CN" sz="1200" kern="1200" dirty="0" err="1" smtClean="0">
                <a:solidFill>
                  <a:schemeClr val="tx1"/>
                </a:solidFill>
                <a:effectLst/>
                <a:latin typeface="+mn-lt"/>
                <a:ea typeface="+mn-ea"/>
                <a:cs typeface="+mn-cs"/>
              </a:rPr>
              <a:t>callswith</a:t>
            </a:r>
            <a:r>
              <a:rPr lang="en-US" altLang="zh-CN" sz="1200" kern="1200" dirty="0" smtClean="0">
                <a:solidFill>
                  <a:schemeClr val="tx1"/>
                </a:solidFill>
                <a:effectLst/>
                <a:latin typeface="+mn-lt"/>
                <a:ea typeface="+mn-ea"/>
                <a:cs typeface="+mn-cs"/>
              </a:rPr>
              <a:t> higher priority are automatically answered and the ones with lower priority are ignored.</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Paging Priority Active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parameter decides how the IP phone handles the incoming multicast paging calls, when there is already a multicast paging call on the IP phone. If the parameter </a:t>
            </a:r>
            <a:r>
              <a:rPr lang="en-US" altLang="zh-CN" sz="1200" kern="1200" dirty="0" err="1" smtClean="0">
                <a:solidFill>
                  <a:schemeClr val="tx1"/>
                </a:solidFill>
                <a:effectLst/>
                <a:latin typeface="+mn-lt"/>
                <a:ea typeface="+mn-ea"/>
                <a:cs typeface="+mn-cs"/>
              </a:rPr>
              <a:t>isconfigured</a:t>
            </a:r>
            <a:r>
              <a:rPr lang="en-US" altLang="zh-CN" sz="1200" kern="1200" dirty="0" smtClean="0">
                <a:solidFill>
                  <a:schemeClr val="tx1"/>
                </a:solidFill>
                <a:effectLst/>
                <a:latin typeface="+mn-lt"/>
                <a:ea typeface="+mn-ea"/>
                <a:cs typeface="+mn-cs"/>
              </a:rPr>
              <a:t> as disabled, the IP phone will automatically ignore all incoming multicast paging </a:t>
            </a:r>
            <a:r>
              <a:rPr lang="en-US" altLang="zh-CN" sz="1200" kern="1200" dirty="0" err="1" smtClean="0">
                <a:solidFill>
                  <a:schemeClr val="tx1"/>
                </a:solidFill>
                <a:effectLst/>
                <a:latin typeface="+mn-lt"/>
                <a:ea typeface="+mn-ea"/>
                <a:cs typeface="+mn-cs"/>
              </a:rPr>
              <a:t>calls.If</a:t>
            </a:r>
            <a:r>
              <a:rPr lang="en-US" altLang="zh-CN" sz="1200" kern="1200" dirty="0" smtClean="0">
                <a:solidFill>
                  <a:schemeClr val="tx1"/>
                </a:solidFill>
                <a:effectLst/>
                <a:latin typeface="+mn-lt"/>
                <a:ea typeface="+mn-ea"/>
                <a:cs typeface="+mn-cs"/>
              </a:rPr>
              <a:t> the parameter is configured as </a:t>
            </a:r>
            <a:r>
              <a:rPr lang="en-US" altLang="zh-CN" sz="1200" kern="1200" dirty="0" err="1" smtClean="0">
                <a:solidFill>
                  <a:schemeClr val="tx1"/>
                </a:solidFill>
                <a:effectLst/>
                <a:latin typeface="+mn-lt"/>
                <a:ea typeface="+mn-ea"/>
                <a:cs typeface="+mn-cs"/>
              </a:rPr>
              <a:t>enabled,the</a:t>
            </a:r>
            <a:r>
              <a:rPr lang="en-US" altLang="zh-CN" sz="1200" kern="1200" dirty="0" smtClean="0">
                <a:solidFill>
                  <a:schemeClr val="tx1"/>
                </a:solidFill>
                <a:effectLst/>
                <a:latin typeface="+mn-lt"/>
                <a:ea typeface="+mn-ea"/>
                <a:cs typeface="+mn-cs"/>
              </a:rPr>
              <a:t> incoming multicast paging </a:t>
            </a:r>
            <a:r>
              <a:rPr lang="en-US" altLang="zh-CN" sz="1200" kern="1200" dirty="0" err="1" smtClean="0">
                <a:solidFill>
                  <a:schemeClr val="tx1"/>
                </a:solidFill>
                <a:effectLst/>
                <a:latin typeface="+mn-lt"/>
                <a:ea typeface="+mn-ea"/>
                <a:cs typeface="+mn-cs"/>
              </a:rPr>
              <a:t>callswith</a:t>
            </a:r>
            <a:r>
              <a:rPr lang="en-US" altLang="zh-CN" sz="1200" kern="1200" dirty="0" smtClean="0">
                <a:solidFill>
                  <a:schemeClr val="tx1"/>
                </a:solidFill>
                <a:effectLst/>
                <a:latin typeface="+mn-lt"/>
                <a:ea typeface="+mn-ea"/>
                <a:cs typeface="+mn-cs"/>
              </a:rPr>
              <a:t> higher priority are automatically answered and the ones with lower priority are ignored.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of Paging Barge and Paging Priority Active parameters.</a:t>
            </a:r>
            <a:endParaRPr lang="zh-CN" altLang="zh-CN"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 there’s an incoming call, and caller</a:t>
            </a:r>
            <a:r>
              <a:rPr lang="en-US" altLang="zh-CN" baseline="0" dirty="0" smtClean="0"/>
              <a:t> name is stored in your xml phonebook, you want to see his name displayed on the LCD, you can enable this </a:t>
            </a:r>
            <a:r>
              <a:rPr lang="en-US" altLang="zh-CN" baseline="0" dirty="0" err="1" smtClean="0"/>
              <a:t>SRemote</a:t>
            </a:r>
            <a:r>
              <a:rPr lang="en-US" altLang="zh-CN" baseline="0" dirty="0" smtClean="0"/>
              <a:t> name option.</a:t>
            </a:r>
          </a:p>
          <a:p>
            <a:r>
              <a:rPr lang="en-US" altLang="zh-CN" sz="1200" kern="1200" dirty="0" smtClean="0">
                <a:solidFill>
                  <a:schemeClr val="tx1"/>
                </a:solidFill>
                <a:effectLst/>
                <a:latin typeface="+mn-lt"/>
                <a:ea typeface="+mn-ea"/>
                <a:cs typeface="+mn-cs"/>
              </a:rPr>
              <a:t>The </a:t>
            </a:r>
            <a:r>
              <a:rPr lang="en-US" altLang="zh-CN" sz="1200" kern="1200" dirty="0" err="1" smtClean="0">
                <a:solidFill>
                  <a:schemeClr val="tx1"/>
                </a:solidFill>
                <a:effectLst/>
                <a:latin typeface="+mn-lt"/>
                <a:ea typeface="+mn-ea"/>
                <a:cs typeface="+mn-cs"/>
              </a:rPr>
              <a:t>SRemote</a:t>
            </a:r>
            <a:r>
              <a:rPr lang="en-US" altLang="zh-CN" sz="1200" kern="1200" dirty="0" smtClean="0">
                <a:solidFill>
                  <a:schemeClr val="tx1"/>
                </a:solidFill>
                <a:effectLst/>
                <a:latin typeface="+mn-lt"/>
                <a:ea typeface="+mn-ea"/>
                <a:cs typeface="+mn-cs"/>
              </a:rPr>
              <a:t> Name Flash Time feature defines how often the IP phones refresh the local cache of the remote phonebook.</a:t>
            </a:r>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You can just modify the red words.</a:t>
            </a:r>
          </a:p>
          <a:p>
            <a:r>
              <a:rPr lang="en-US" altLang="zh-CN" baseline="0" dirty="0" smtClean="0"/>
              <a:t>You can also set the shortcut key, for example, set “0” as the shortcut keys, if you press “0”, it will go to sales.xml file.</a:t>
            </a:r>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About</a:t>
            </a:r>
            <a:r>
              <a:rPr lang="en-US" altLang="zh-CN" baseline="0" dirty="0" smtClean="0"/>
              <a:t> XML phonebook, many customer want to use search feature, and for some large enterprise they need to support more contacts, at this time, XML phonebook can’t meet their requirement. So we can suggest LDAP for them.</a:t>
            </a:r>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There are three main actors in LDAP Phonebook: LDAP Client, LDAP Server and phones.</a:t>
            </a:r>
          </a:p>
          <a:p>
            <a:r>
              <a:rPr lang="en-US" altLang="zh-CN" sz="1200" kern="1200" baseline="0" dirty="0" smtClean="0">
                <a:solidFill>
                  <a:schemeClr val="tx1"/>
                </a:solidFill>
                <a:effectLst/>
                <a:latin typeface="+mn-lt"/>
                <a:ea typeface="+mn-ea"/>
                <a:cs typeface="+mn-cs"/>
              </a:rPr>
              <a:t>The client is used to remotely control the data of the server. It can add, delete or modify the contacts data.</a:t>
            </a:r>
          </a:p>
          <a:p>
            <a:r>
              <a:rPr lang="en-US" altLang="zh-CN" sz="1200" kern="1200" baseline="0" dirty="0" smtClean="0">
                <a:solidFill>
                  <a:schemeClr val="tx1"/>
                </a:solidFill>
                <a:effectLst/>
                <a:latin typeface="+mn-lt"/>
                <a:ea typeface="+mn-ea"/>
                <a:cs typeface="+mn-cs"/>
              </a:rPr>
              <a:t>The server stores all the contacts data and when the phone requests, it can search the right data and returns them to the phone.</a:t>
            </a:r>
          </a:p>
          <a:p>
            <a:r>
              <a:rPr lang="en-US" altLang="zh-CN" sz="1200" kern="1200" baseline="0" dirty="0" smtClean="0">
                <a:solidFill>
                  <a:schemeClr val="tx1"/>
                </a:solidFill>
                <a:effectLst/>
                <a:latin typeface="+mn-lt"/>
                <a:ea typeface="+mn-ea"/>
                <a:cs typeface="+mn-cs"/>
              </a:rPr>
              <a:t>The phone provides the search conditions/information the user enters for the server to search and it will display the data returned from the server.</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32</a:t>
            </a:fld>
            <a:endParaRPr lang="zh-CN" altLang="en-US"/>
          </a:p>
        </p:txBody>
      </p:sp>
    </p:spTree>
    <p:extLst>
      <p:ext uri="{BB962C8B-B14F-4D97-AF65-F5344CB8AC3E}">
        <p14:creationId xmlns:p14="http://schemas.microsoft.com/office/powerpoint/2010/main" val="2171557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0" dirty="0" smtClean="0">
                <a:solidFill>
                  <a:srgbClr val="FF0000"/>
                </a:solidFill>
                <a:latin typeface="微软雅黑" pitchFamily="34" charset="-122"/>
                <a:ea typeface="微软雅黑" pitchFamily="34" charset="-122"/>
              </a:rPr>
              <a:t>Faster Searching: </a:t>
            </a:r>
          </a:p>
          <a:p>
            <a:r>
              <a:rPr lang="en-US" altLang="zh-CN" sz="1200" b="0" dirty="0" smtClean="0">
                <a:latin typeface="微软雅黑" pitchFamily="34" charset="-122"/>
                <a:ea typeface="微软雅黑" pitchFamily="34" charset="-122"/>
              </a:rPr>
              <a:t>The phone doesn’t need to download all the contact data to local and the server would return the right data to the phone directly one by one.</a:t>
            </a:r>
          </a:p>
          <a:p>
            <a:r>
              <a:rPr lang="en-US" altLang="zh-CN" sz="1200" b="0" dirty="0" smtClean="0">
                <a:solidFill>
                  <a:srgbClr val="FF0000"/>
                </a:solidFill>
                <a:latin typeface="微软雅黑" pitchFamily="34" charset="-122"/>
                <a:ea typeface="微软雅黑" pitchFamily="34" charset="-122"/>
              </a:rPr>
              <a:t>No limitation:</a:t>
            </a:r>
          </a:p>
          <a:p>
            <a:r>
              <a:rPr lang="en-US" altLang="zh-CN" sz="1200" b="0" dirty="0" smtClean="0">
                <a:latin typeface="微软雅黑" pitchFamily="34" charset="-122"/>
                <a:ea typeface="微软雅黑" pitchFamily="34" charset="-122"/>
              </a:rPr>
              <a:t>There is no limitation in LDAP Phonebook, but the size of XML Phonebook should be not more than 500K. </a:t>
            </a:r>
            <a:endParaRPr lang="zh-CN" altLang="en-US" sz="1200" b="0" dirty="0" smtClean="0">
              <a:latin typeface="微软雅黑" pitchFamily="34" charset="-122"/>
              <a:ea typeface="微软雅黑" pitchFamily="34" charset="-122"/>
            </a:endParaRPr>
          </a:p>
          <a:p>
            <a:r>
              <a:rPr lang="en-US" altLang="zh-CN" sz="1200" b="0" dirty="0" smtClean="0">
                <a:solidFill>
                  <a:srgbClr val="FF0000"/>
                </a:solidFill>
                <a:latin typeface="微软雅黑" pitchFamily="34" charset="-122"/>
                <a:ea typeface="微软雅黑" pitchFamily="34" charset="-122"/>
              </a:rPr>
              <a:t>Easy to manage:</a:t>
            </a:r>
          </a:p>
          <a:p>
            <a:r>
              <a:rPr lang="en-US" altLang="zh-CN" sz="1200" b="0" dirty="0" smtClean="0">
                <a:latin typeface="微软雅黑" pitchFamily="34" charset="-122"/>
                <a:ea typeface="微软雅黑" pitchFamily="34" charset="-122"/>
              </a:rPr>
              <a:t>If you need to add, delete</a:t>
            </a:r>
            <a:r>
              <a:rPr lang="zh-CN" altLang="en-US" sz="1200" b="0" dirty="0" smtClean="0">
                <a:latin typeface="微软雅黑" pitchFamily="34" charset="-122"/>
                <a:ea typeface="微软雅黑" pitchFamily="34" charset="-122"/>
              </a:rPr>
              <a:t> </a:t>
            </a:r>
            <a:r>
              <a:rPr lang="en-US" altLang="zh-CN" sz="1200" b="0" dirty="0" smtClean="0">
                <a:latin typeface="微软雅黑" pitchFamily="34" charset="-122"/>
                <a:ea typeface="微软雅黑" pitchFamily="34" charset="-122"/>
              </a:rPr>
              <a:t>or modify data, you just need to edit in the server and there is no need to do any changes on the phone.</a:t>
            </a:r>
            <a:endParaRPr lang="zh-CN" altLang="en-US" sz="1200" b="0" dirty="0" smtClean="0">
              <a:latin typeface="微软雅黑" pitchFamily="34" charset="-122"/>
              <a:ea typeface="微软雅黑"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lookup for incoming call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If you enable this, when there’s incoming call, the phone LCD will display the caller 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Sorting Results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is for sorting the search results, if make this option “Enabled”, it will arrange in the first alphabetical of the name order</a:t>
            </a:r>
            <a:r>
              <a:rPr lang="en-US" altLang="zh-CN" sz="1200" kern="100" baseline="0" dirty="0" smtClean="0">
                <a:effectLst/>
              </a:rPr>
              <a:t> </a:t>
            </a:r>
            <a:r>
              <a:rPr lang="en-US" altLang="zh-CN" sz="1200" kern="100" dirty="0" smtClean="0">
                <a:effectLst/>
              </a:rPr>
              <a:t>if server return the name display; if only return</a:t>
            </a:r>
            <a:r>
              <a:rPr lang="en-US" altLang="zh-CN" sz="1200" kern="100" baseline="0" dirty="0" smtClean="0">
                <a:effectLst/>
              </a:rPr>
              <a:t> </a:t>
            </a:r>
            <a:r>
              <a:rPr lang="en-US" altLang="zh-CN" sz="1200" kern="100" dirty="0" smtClean="0">
                <a:effectLst/>
              </a:rPr>
              <a:t>the number</a:t>
            </a:r>
            <a:r>
              <a:rPr lang="en-US" altLang="zh-CN" sz="1200" kern="100" baseline="0" dirty="0" smtClean="0">
                <a:effectLst/>
              </a:rPr>
              <a:t> display</a:t>
            </a:r>
            <a:r>
              <a:rPr lang="en-US" altLang="zh-CN" sz="1200" kern="100" dirty="0" smtClean="0">
                <a:effectLst/>
              </a:rPr>
              <a:t>, it will list in numerical order.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Lookup for </a:t>
            </a:r>
            <a:r>
              <a:rPr lang="en-US" altLang="zh-CN" sz="1200" kern="100" dirty="0" err="1" smtClean="0">
                <a:effectLst/>
              </a:rPr>
              <a:t>PreDial</a:t>
            </a:r>
            <a:r>
              <a:rPr lang="en-US" altLang="zh-CN" sz="1200" kern="100" dirty="0" smtClean="0">
                <a:effectLst/>
              </a:rPr>
              <a:t>/Dial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can be used to enable call out line identification using LDAP. When the setting is turned “Enabled”, the phone performs an LDAP number search for </a:t>
            </a:r>
            <a:r>
              <a:rPr lang="en-US" altLang="zh-CN" sz="1200" kern="100" dirty="0" err="1" smtClean="0">
                <a:effectLst/>
              </a:rPr>
              <a:t>PreDial</a:t>
            </a:r>
            <a:r>
              <a:rPr lang="en-US" altLang="zh-CN" sz="1200" kern="100" dirty="0" smtClean="0">
                <a:effectLst/>
              </a:rPr>
              <a:t> or Dial status.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smtClean="0">
              <a:effectLst/>
              <a:latin typeface="Times New Roman"/>
              <a:ea typeface="+mn-ea"/>
              <a:cs typeface="Times New Roman"/>
            </a:endParaRPr>
          </a:p>
          <a:p>
            <a:endParaRPr lang="zh-CN"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access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through the IP phone. You can add contacts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to your local directory. You can also dial a contact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The </a:t>
            </a:r>
            <a:r>
              <a:rPr lang="en-US" sz="1200" kern="1200" dirty="0" err="1" smtClean="0">
                <a:solidFill>
                  <a:schemeClr val="tx1"/>
                </a:solidFill>
                <a:latin typeface="+mn-lt"/>
                <a:ea typeface="+mn-ea"/>
                <a:cs typeface="+mn-cs"/>
              </a:rPr>
              <a:t>BoradWorks</a:t>
            </a:r>
            <a:r>
              <a:rPr lang="en-US" sz="1200" kern="1200" dirty="0" smtClean="0">
                <a:solidFill>
                  <a:schemeClr val="tx1"/>
                </a:solidFill>
                <a:latin typeface="+mn-lt"/>
                <a:ea typeface="+mn-ea"/>
                <a:cs typeface="+mn-cs"/>
              </a:rPr>
              <a:t> server provides four types of directory: Enterprise Directory, Group Directory, Personal Directory and Common Directory. The Common Directory is not supported by Yealink IP phones.</a:t>
            </a:r>
          </a:p>
          <a:p>
            <a:r>
              <a:rPr lang="en-US" altLang="zh-CN" sz="1200" kern="1200" dirty="0" smtClean="0">
                <a:solidFill>
                  <a:schemeClr val="tx1"/>
                </a:solidFill>
                <a:latin typeface="+mn-lt"/>
                <a:ea typeface="+mn-ea"/>
                <a:cs typeface="+mn-cs"/>
              </a:rPr>
              <a:t>Yealink </a:t>
            </a:r>
            <a:r>
              <a:rPr lang="en-US" altLang="zh-CN" sz="1200" kern="1200" dirty="0" err="1" smtClean="0">
                <a:solidFill>
                  <a:schemeClr val="tx1"/>
                </a:solidFill>
                <a:latin typeface="+mn-lt"/>
                <a:ea typeface="+mn-ea"/>
                <a:cs typeface="+mn-cs"/>
              </a:rPr>
              <a:t>phong</a:t>
            </a:r>
            <a:r>
              <a:rPr lang="en-US" altLang="zh-CN" sz="1200" kern="1200" dirty="0" smtClean="0">
                <a:solidFill>
                  <a:schemeClr val="tx1"/>
                </a:solidFill>
                <a:latin typeface="+mn-lt"/>
                <a:ea typeface="+mn-ea"/>
                <a:cs typeface="+mn-cs"/>
              </a:rPr>
              <a:t> can support</a:t>
            </a:r>
            <a:r>
              <a:rPr lang="en-US" altLang="zh-CN" sz="1200" kern="1200" baseline="0" dirty="0" smtClean="0">
                <a:solidFill>
                  <a:schemeClr val="tx1"/>
                </a:solidFill>
                <a:latin typeface="+mn-lt"/>
                <a:ea typeface="+mn-ea"/>
                <a:cs typeface="+mn-cs"/>
              </a:rPr>
              <a:t> maximum 6 </a:t>
            </a:r>
            <a:r>
              <a:rPr lang="en-US" altLang="zh-CN" sz="1200" kern="1200" baseline="0" dirty="0" err="1" smtClean="0">
                <a:solidFill>
                  <a:schemeClr val="tx1"/>
                </a:solidFill>
                <a:latin typeface="+mn-lt"/>
                <a:ea typeface="+mn-ea"/>
                <a:cs typeface="+mn-cs"/>
              </a:rPr>
              <a:t>Broadsoft</a:t>
            </a:r>
            <a:r>
              <a:rPr lang="en-US" altLang="zh-CN" sz="1200" kern="1200" baseline="0" dirty="0" smtClean="0">
                <a:solidFill>
                  <a:schemeClr val="tx1"/>
                </a:solidFill>
                <a:latin typeface="+mn-lt"/>
                <a:ea typeface="+mn-ea"/>
                <a:cs typeface="+mn-cs"/>
              </a:rPr>
              <a:t> directories .</a:t>
            </a:r>
            <a:endParaRPr lang="zh-CN" altLang="en-US" sz="1200" kern="1200" dirty="0" smtClean="0">
              <a:solidFill>
                <a:schemeClr val="tx1"/>
              </a:solidFill>
              <a:latin typeface="+mn-lt"/>
              <a:ea typeface="+mn-ea"/>
              <a:cs typeface="+mn-cs"/>
            </a:endParaRPr>
          </a:p>
          <a:p>
            <a:r>
              <a:rPr lang="en-US" altLang="zh-CN" dirty="0" smtClean="0"/>
              <a:t>About the </a:t>
            </a:r>
            <a:r>
              <a:rPr lang="en-US" altLang="zh-CN" baseline="0" dirty="0" smtClean="0"/>
              <a:t>introduction for</a:t>
            </a:r>
            <a:r>
              <a:rPr lang="en-US" altLang="zh-CN" dirty="0" smtClean="0"/>
              <a:t> every</a:t>
            </a:r>
            <a:r>
              <a:rPr lang="en-US" altLang="zh-CN" baseline="0" dirty="0" smtClean="0"/>
              <a:t> kind of</a:t>
            </a:r>
            <a:r>
              <a:rPr lang="en-US" altLang="zh-CN" dirty="0" smtClean="0"/>
              <a:t> directory</a:t>
            </a:r>
            <a:r>
              <a:rPr lang="en-US" altLang="zh-CN" baseline="0" dirty="0" smtClean="0"/>
              <a:t> ,you can refer to the documents which we will sent you after training ,the manual also contains the phonebook configuration on </a:t>
            </a:r>
            <a:r>
              <a:rPr lang="en-US" altLang="zh-CN" baseline="0" dirty="0" err="1" smtClean="0"/>
              <a:t>BroadWorks</a:t>
            </a:r>
            <a:r>
              <a:rPr lang="en-US" altLang="zh-CN" baseline="0" dirty="0" smtClean="0"/>
              <a:t> .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 </a:t>
            </a:r>
            <a:r>
              <a:rPr lang="en-US" sz="1200" kern="1200" dirty="0" err="1" smtClean="0">
                <a:solidFill>
                  <a:schemeClr val="tx1"/>
                </a:solidFill>
                <a:latin typeface="+mn-lt"/>
                <a:ea typeface="+mn-ea"/>
                <a:cs typeface="+mn-cs"/>
              </a:rPr>
              <a:t>configurating</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Broadsoft</a:t>
            </a:r>
            <a:r>
              <a:rPr lang="en-US" sz="1200" kern="1200" baseline="0" dirty="0" smtClean="0">
                <a:solidFill>
                  <a:schemeClr val="tx1"/>
                </a:solidFill>
                <a:latin typeface="+mn-lt"/>
                <a:ea typeface="+mn-ea"/>
                <a:cs typeface="+mn-cs"/>
              </a:rPr>
              <a:t> phonebook </a:t>
            </a:r>
            <a:r>
              <a:rPr lang="en-US" altLang="zh-CN" sz="1200" kern="1200" baseline="0" dirty="0" smtClean="0">
                <a:solidFill>
                  <a:schemeClr val="tx1"/>
                </a:solidFill>
                <a:latin typeface="+mn-lt"/>
                <a:ea typeface="+mn-ea"/>
                <a:cs typeface="+mn-cs"/>
              </a:rPr>
              <a:t>,you need to browser to </a:t>
            </a:r>
            <a:r>
              <a:rPr lang="en-US" sz="1200" b="1" kern="1200" dirty="0" smtClean="0">
                <a:solidFill>
                  <a:schemeClr val="tx1"/>
                </a:solidFill>
                <a:latin typeface="+mn-lt"/>
                <a:ea typeface="+mn-ea"/>
                <a:cs typeface="+mn-cs"/>
              </a:rPr>
              <a:t>Contacts</a:t>
            </a:r>
            <a:r>
              <a:rPr lang="en-US" sz="1200" kern="1200" dirty="0" smtClean="0">
                <a:solidFill>
                  <a:schemeClr val="tx1"/>
                </a:solidFill>
                <a:latin typeface="+mn-lt"/>
                <a:ea typeface="+mn-ea"/>
                <a:cs typeface="+mn-cs"/>
              </a:rPr>
              <a:t>-&gt;</a:t>
            </a:r>
            <a:r>
              <a:rPr lang="en-US" sz="1200" b="1"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And Select the desired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item from the pull-down list of </a:t>
            </a:r>
            <a:r>
              <a:rPr lang="en-US" sz="1200" b="1" kern="1200" dirty="0" err="1" smtClean="0">
                <a:solidFill>
                  <a:schemeClr val="tx1"/>
                </a:solidFill>
                <a:latin typeface="+mn-lt"/>
                <a:ea typeface="+mn-ea"/>
                <a:cs typeface="+mn-cs"/>
              </a:rPr>
              <a:t>BroadSoft</a:t>
            </a:r>
            <a:r>
              <a:rPr lang="en-US" sz="1200" b="1" kern="1200" dirty="0" smtClean="0">
                <a:solidFill>
                  <a:schemeClr val="tx1"/>
                </a:solidFill>
                <a:latin typeface="+mn-lt"/>
                <a:ea typeface="+mn-ea"/>
                <a:cs typeface="+mn-cs"/>
              </a:rPr>
              <a:t> Item</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parameters: display name, server address, port, username and password in the corresponding fields .</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server, and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server, and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600" dirty="0" smtClean="0"/>
              <a:t>Action URL &amp;</a:t>
            </a:r>
            <a:r>
              <a:rPr lang="en-US" altLang="zh-CN" sz="1600" baseline="0" dirty="0" smtClean="0"/>
              <a:t> Active </a:t>
            </a:r>
            <a:r>
              <a:rPr lang="en-US" altLang="zh-CN" sz="1600" dirty="0" smtClean="0"/>
              <a:t>URI is</a:t>
            </a:r>
            <a:r>
              <a:rPr lang="en-US" altLang="zh-CN" sz="1600" baseline="0" dirty="0" smtClean="0"/>
              <a:t> a kind of </a:t>
            </a:r>
            <a:r>
              <a:rPr lang="en-US" altLang="zh-CN" sz="1600" dirty="0" smtClean="0">
                <a:latin typeface="Tahoma" pitchFamily="34" charset="0"/>
                <a:ea typeface="Tahoma" pitchFamily="34" charset="0"/>
                <a:cs typeface="Tahoma" pitchFamily="34" charset="0"/>
              </a:rPr>
              <a:t>CTI</a:t>
            </a:r>
            <a:r>
              <a:rPr lang="en-US" altLang="zh-CN" sz="1200" dirty="0" smtClean="0">
                <a:latin typeface="Tahoma" pitchFamily="34" charset="0"/>
                <a:ea typeface="Tahoma" pitchFamily="34" charset="0"/>
                <a:cs typeface="Tahoma" pitchFamily="34" charset="0"/>
              </a:rPr>
              <a:t>(Computer Telephony Integration) application, allow interactions on a phone and a computer to be integrated.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Action URL is an HTTP GET request allowing the IP phone to interact with web server applications. You can specify a URL that triggers a GET request when certain events occur.</a:t>
            </a:r>
            <a:endParaRPr lang="zh-CN"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Opposite to Action URL, Action URI allows the IP phone to interact with web server application by receiving and handling HTTP GET requests. When receiving a URI, the IP phone will perform the specified action and respond with a 200 OK message.</a:t>
            </a:r>
            <a:endParaRPr lang="zh-CN"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The TLS protocol is composed of two layers: the TLS Record Protocol and the TLS Handshake Protocol. The TLS Record Protocol completes the actual data transmission and ensures the integrity and privacy of the data. The TLS Handshake Protocol allows the server and client to authenticate each other and negotiate an encryption algorithm and cryptographic keys before data is exchanged.</a:t>
            </a:r>
            <a:endParaRPr lang="zh-CN" altLang="zh-CN" sz="1200" kern="1200" dirty="0" smtClean="0">
              <a:solidFill>
                <a:schemeClr val="tx1"/>
              </a:solidFill>
              <a:effectLst/>
              <a:latin typeface="+mn-lt"/>
              <a:ea typeface="+mn-ea"/>
              <a:cs typeface="+mn-cs"/>
            </a:endParaRPr>
          </a:p>
          <a:p>
            <a:endParaRPr lang="zh-CN"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altLang="zh-CN" sz="1200" b="1" kern="1200" dirty="0" smtClean="0">
                <a:solidFill>
                  <a:schemeClr val="tx1"/>
                </a:solidFill>
                <a:effectLst/>
                <a:latin typeface="+mn-lt"/>
                <a:ea typeface="+mn-ea"/>
                <a:cs typeface="+mn-cs"/>
              </a:rPr>
              <a:t>Trusted Certificate</a:t>
            </a:r>
            <a:r>
              <a:rPr lang="en-US" altLang="zh-CN" sz="1200" kern="1200" dirty="0" smtClean="0">
                <a:solidFill>
                  <a:schemeClr val="tx1"/>
                </a:solidFill>
                <a:effectLst/>
                <a:latin typeface="+mn-lt"/>
                <a:ea typeface="+mn-ea"/>
                <a:cs typeface="+mn-cs"/>
              </a:rPr>
              <a:t>: When the IP phone requests a TLS connection with a server, the IP phone should verify the certificate sent by the server to decide whether the server is trusted based on the trusted certificates list. You can upload up to 10 trusted certificates to the IP phone.</a:t>
            </a:r>
          </a:p>
          <a:p>
            <a:pPr lvl="0"/>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Server Certificate</a:t>
            </a:r>
            <a:r>
              <a:rPr lang="en-US" altLang="zh-CN" sz="1200" kern="1200" dirty="0" smtClean="0">
                <a:solidFill>
                  <a:schemeClr val="tx1"/>
                </a:solidFill>
                <a:effectLst/>
                <a:latin typeface="+mn-lt"/>
                <a:ea typeface="+mn-ea"/>
                <a:cs typeface="+mn-cs"/>
              </a:rPr>
              <a:t>: When the other clients request a TLS connection with the IP phone, the IP phone sends the server certificate to the clients for authentication. You can only upload one server certificate to the IP phone. The old server certificate will be overwritten by the new one.</a:t>
            </a:r>
            <a:endParaRPr lang="zh-CN" altLang="zh-CN" sz="1200" kern="1200" dirty="0" smtClean="0">
              <a:solidFill>
                <a:schemeClr val="tx1"/>
              </a:solidFill>
              <a:effectLst/>
              <a:latin typeface="+mn-lt"/>
              <a:ea typeface="+mn-ea"/>
              <a:cs typeface="+mn-cs"/>
            </a:endParaRPr>
          </a:p>
          <a:p>
            <a:endParaRPr lang="zh-CN"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VPN (Virtual Private Network) is a secured private network connection built on top of public telecommunication infrastructure, such as the Internet. </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It is designed to work with the TUN/TAP virtual networking interface.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TUN and TAP are virtual network kernel devices. </a:t>
            </a:r>
          </a:p>
          <a:p>
            <a:r>
              <a:rPr lang="en-US" altLang="zh-CN" sz="1200" kern="1200" dirty="0" smtClean="0">
                <a:solidFill>
                  <a:schemeClr val="tx1"/>
                </a:solidFill>
                <a:effectLst/>
                <a:latin typeface="+mn-lt"/>
                <a:ea typeface="+mn-ea"/>
                <a:cs typeface="+mn-cs"/>
              </a:rPr>
              <a:t>TAP simulates a link layer device and provides a virtual point-to-point connection. </a:t>
            </a:r>
          </a:p>
          <a:p>
            <a:r>
              <a:rPr lang="en-US" altLang="zh-CN" sz="1200" kern="1200" dirty="0" smtClean="0">
                <a:solidFill>
                  <a:schemeClr val="tx1"/>
                </a:solidFill>
                <a:effectLst/>
                <a:latin typeface="+mn-lt"/>
                <a:ea typeface="+mn-ea"/>
                <a:cs typeface="+mn-cs"/>
              </a:rPr>
              <a:t>TUN simulates a network layer device and provides a virtual network segment. </a:t>
            </a:r>
            <a:endParaRPr lang="zh-CN"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is regularly used in places where not all the employees are in the office at the same time, or not in the office for long periods at a time, which means actual personal offices would often be vacant, consuming valuable space and resources.</a:t>
            </a:r>
          </a:p>
          <a:p>
            <a:r>
              <a:rPr lang="en-US" altLang="zh-CN" sz="1200" kern="1200" dirty="0" smtClean="0">
                <a:solidFill>
                  <a:schemeClr val="tx1"/>
                </a:solidFill>
                <a:effectLst/>
                <a:latin typeface="+mn-lt"/>
                <a:ea typeface="+mn-ea"/>
                <a:cs typeface="+mn-cs"/>
              </a:rPr>
              <a:t>The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feature allows a user to delete all accounts on the IP phone, register his account on line 1. In order to use this feature, you need to assign a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DSS key.</a:t>
            </a:r>
            <a:endParaRPr lang="zh-CN"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66</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effectLst/>
                <a:latin typeface="+mn-lt"/>
                <a:ea typeface="+mn-ea"/>
                <a:cs typeface="+mn-cs"/>
              </a:rPr>
              <a:t>A user needs to press an ACD key to log in the ACD system. The ACD system monitors the ACD status on the user’s phone and then decides whether to assign an incoming call to it. The user can change the ACD status on the IP phone. The ACD key LED on the IP phone indicates the ACD status.</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effectLst/>
                <a:latin typeface="+mn-lt"/>
                <a:ea typeface="+mn-ea"/>
                <a:cs typeface="+mn-cs"/>
              </a:rPr>
              <a:t>A user needs to press an ACD key to log in the ACD system. The ACD system monitors the ACD status on the user’s phone and then decides whether to assign an incoming call to it. The user can change the ACD status on the IP phone. The ACD key LED on the IP phone indicates the ACD </a:t>
            </a:r>
            <a:r>
              <a:rPr lang="en-US" altLang="zh-CN" sz="1200" kern="1200" smtClean="0">
                <a:solidFill>
                  <a:schemeClr val="tx1"/>
                </a:solidFill>
                <a:effectLst/>
                <a:latin typeface="+mn-lt"/>
                <a:ea typeface="+mn-ea"/>
                <a:cs typeface="+mn-cs"/>
              </a:rPr>
              <a:t>status.</a:t>
            </a:r>
            <a:endParaRPr lang="zh-CN" altLang="zh-CN" sz="12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is turn to  Feature key synchronization(</a:t>
            </a:r>
            <a:r>
              <a:rPr lang="en-US" altLang="zh-CN" b="1" dirty="0" smtClean="0"/>
              <a:t>ˌ</a:t>
            </a:r>
            <a:r>
              <a:rPr lang="en-US" altLang="zh-CN" b="1" dirty="0" err="1" smtClean="0"/>
              <a:t>siŋkrənaiˈzeiʃən</a:t>
            </a:r>
            <a:r>
              <a:rPr lang="en-US" altLang="zh-CN" b="1" dirty="0" smtClean="0"/>
              <a:t>]</a:t>
            </a:r>
            <a:r>
              <a:rPr lang="en-US" altLang="zh-CN" dirty="0" smtClean="0"/>
              <a:t>) .We will only have a simple introduce for this feature in today’s training .For the specific configuration on </a:t>
            </a:r>
            <a:r>
              <a:rPr lang="en-US" altLang="zh-CN" dirty="0" err="1" smtClean="0"/>
              <a:t>BroadWorks</a:t>
            </a:r>
            <a:r>
              <a:rPr lang="en-US" altLang="zh-CN" dirty="0" smtClean="0"/>
              <a:t> for this features ,please refer to the manuals which we will send you after training .</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69</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BLF allows one or more specific users to be monitored for status changes. For example, you can configure BLF on a supervisor’s phone for monitoring the status of a user’s phone,</a:t>
            </a:r>
            <a:r>
              <a:rPr lang="en-US" altLang="zh-CN" sz="1200" kern="1200" baseline="0" dirty="0" smtClean="0">
                <a:solidFill>
                  <a:schemeClr val="tx1"/>
                </a:solidFill>
                <a:effectLst/>
                <a:latin typeface="+mn-lt"/>
                <a:ea typeface="+mn-ea"/>
                <a:cs typeface="+mn-cs"/>
              </a:rPr>
              <a:t> to check whether he is busy or idle.</a:t>
            </a:r>
          </a:p>
          <a:p>
            <a:r>
              <a:rPr lang="en-US" altLang="zh-CN" sz="1200" kern="1200" baseline="0" dirty="0" smtClean="0">
                <a:solidFill>
                  <a:schemeClr val="tx1"/>
                </a:solidFill>
                <a:effectLst/>
                <a:latin typeface="+mn-lt"/>
                <a:ea typeface="+mn-ea"/>
                <a:cs typeface="+mn-cs"/>
              </a:rPr>
              <a:t>But with this method, when you press DSS key to pick up the call, you only can see the number 100, but can’t see who make the call.</a:t>
            </a:r>
          </a:p>
          <a:p>
            <a:r>
              <a:rPr lang="en-US" altLang="zh-CN" sz="1200" kern="1200" baseline="0" dirty="0" smtClean="0">
                <a:solidFill>
                  <a:schemeClr val="tx1"/>
                </a:solidFill>
                <a:effectLst/>
                <a:latin typeface="+mn-lt"/>
                <a:ea typeface="+mn-ea"/>
                <a:cs typeface="+mn-cs"/>
              </a:rPr>
              <a:t>So our V70 firmware improve this feature.</a:t>
            </a:r>
            <a:endParaRPr lang="zh-CN"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feature provides the capability to synchronize the following five  </a:t>
            </a:r>
            <a:r>
              <a:rPr lang="en-US" altLang="zh-CN" dirty="0" err="1" smtClean="0"/>
              <a:t>BroadWorks</a:t>
            </a:r>
            <a:r>
              <a:rPr lang="en-US" altLang="zh-CN" dirty="0" smtClean="0"/>
              <a:t> feature status with the IP phone. </a:t>
            </a:r>
          </a:p>
          <a:p>
            <a:r>
              <a:rPr lang="en-US" altLang="zh-CN" dirty="0" smtClean="0"/>
              <a:t>Do Not Disturb/Call Forwarding Always/Call Forwarding Busy/Call Forwarding No Answer /ACD state .</a:t>
            </a:r>
            <a:endParaRPr lang="zh-CN" altLang="en-US" dirty="0" smtClean="0"/>
          </a:p>
          <a:p>
            <a:endParaRPr lang="en-US" altLang="zh-CN" dirty="0" smtClean="0"/>
          </a:p>
          <a:p>
            <a:r>
              <a:rPr lang="en-US" altLang="zh-CN" dirty="0" smtClean="0"/>
              <a:t>If a user changes the status of one of these features via the </a:t>
            </a:r>
            <a:r>
              <a:rPr lang="en-US" altLang="zh-CN" dirty="0" err="1" smtClean="0"/>
              <a:t>BroadWorks</a:t>
            </a:r>
            <a:r>
              <a:rPr lang="en-US" altLang="zh-CN" dirty="0" smtClean="0"/>
              <a:t> web portal or feature access code ,the </a:t>
            </a:r>
            <a:r>
              <a:rPr lang="en-US" altLang="zh-CN" dirty="0" err="1" smtClean="0"/>
              <a:t>BroadWorks</a:t>
            </a:r>
            <a:r>
              <a:rPr lang="en-US" altLang="zh-CN" dirty="0" smtClean="0"/>
              <a:t> server will notify the IP phone of the status change. Conversely, if the user changes the feature status on the IP phone, the IP phone will notify the </a:t>
            </a:r>
            <a:r>
              <a:rPr lang="en-US" altLang="zh-CN" dirty="0" err="1" smtClean="0"/>
              <a:t>BroadWorks</a:t>
            </a:r>
            <a:r>
              <a:rPr lang="en-US" altLang="zh-CN" dirty="0" smtClean="0"/>
              <a:t> server of the status change.</a:t>
            </a:r>
          </a:p>
          <a:p>
            <a:endParaRPr lang="en-US" altLang="zh-CN" dirty="0" smtClean="0"/>
          </a:p>
          <a:p>
            <a:r>
              <a:rPr lang="en-US" altLang="zh-CN" dirty="0" smtClean="0"/>
              <a:t>This function is convenient for user to remote control phone function in server side .</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active this feature ,you need to enter into phone setting page and Browser to </a:t>
            </a:r>
            <a:r>
              <a:rPr lang="en-US" altLang="zh-CN" b="1" dirty="0" err="1" smtClean="0"/>
              <a:t>Phone</a:t>
            </a:r>
            <a:r>
              <a:rPr lang="en-US" altLang="zh-CN" b="1" dirty="0" err="1" smtClean="0">
                <a:sym typeface="Wingdings" pitchFamily="2" charset="2"/>
              </a:rPr>
              <a:t>Features</a:t>
            </a:r>
            <a:r>
              <a:rPr lang="en-US" altLang="zh-CN" b="1" dirty="0" smtClean="0">
                <a:sym typeface="Wingdings" pitchFamily="2" charset="2"/>
              </a:rPr>
              <a:t> </a:t>
            </a:r>
            <a:r>
              <a:rPr lang="en-US" altLang="zh-CN" dirty="0" smtClean="0">
                <a:sym typeface="Wingdings" pitchFamily="2" charset="2"/>
              </a:rPr>
              <a:t>,and enabled the </a:t>
            </a:r>
            <a:r>
              <a:rPr lang="en-US" altLang="zh-CN" dirty="0" smtClean="0"/>
              <a:t>Feature Key Synchronization</a:t>
            </a:r>
            <a:r>
              <a:rPr lang="en-US" altLang="zh-CN" b="1" dirty="0" smtClean="0"/>
              <a:t> .</a:t>
            </a:r>
            <a:r>
              <a:rPr lang="en-US" altLang="zh-CN" dirty="0" smtClean="0">
                <a:sym typeface="Wingdings" pitchFamily="2" charset="2"/>
              </a:rPr>
              <a:t> </a:t>
            </a:r>
          </a:p>
          <a:p>
            <a:r>
              <a:rPr lang="en-US" altLang="zh-CN" dirty="0" smtClean="0"/>
              <a:t>For example, when you enable the Feature Key </a:t>
            </a:r>
            <a:r>
              <a:rPr lang="en-US" altLang="zh-CN" dirty="0" err="1" smtClean="0"/>
              <a:t>Synchronisation</a:t>
            </a:r>
            <a:r>
              <a:rPr lang="en-US" altLang="zh-CN" dirty="0" smtClean="0"/>
              <a:t>, and active the DND feature by pressing the </a:t>
            </a:r>
            <a:r>
              <a:rPr lang="en-US" altLang="zh-CN" b="1" dirty="0" smtClean="0"/>
              <a:t>DND</a:t>
            </a:r>
            <a:r>
              <a:rPr lang="en-US" altLang="zh-CN" dirty="0" smtClean="0"/>
              <a:t> soft key on the IP phone, the IP phone will synchronize the DND state to the </a:t>
            </a:r>
            <a:r>
              <a:rPr lang="en-US" altLang="zh-CN" dirty="0" err="1" smtClean="0"/>
              <a:t>BroadSoft</a:t>
            </a:r>
            <a:r>
              <a:rPr lang="en-US" altLang="zh-CN" dirty="0" smtClean="0"/>
              <a:t> user registered on the IP phone. And if DND state is change in </a:t>
            </a:r>
            <a:r>
              <a:rPr lang="en-US" altLang="zh-CN" dirty="0" err="1" smtClean="0"/>
              <a:t>BroadWorks</a:t>
            </a:r>
            <a:r>
              <a:rPr lang="en-US" altLang="zh-CN" dirty="0" smtClean="0"/>
              <a:t> , server will notify phone to change the state ,too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71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there’s an incoming call on your monitor account, you will see in your LCD, that who make the call, and call who, then you can decide whether pickup it or not. This is just a simulated LCD to make you understand better.</a:t>
            </a:r>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We also improve</a:t>
            </a:r>
            <a:r>
              <a:rPr lang="en-US" altLang="zh-CN" baseline="0" dirty="0" smtClean="0"/>
              <a:t> pick up feature.</a:t>
            </a:r>
          </a:p>
          <a:p>
            <a:r>
              <a:rPr lang="en-US" altLang="zh-CN" sz="1200" kern="1200" dirty="0" smtClean="0">
                <a:solidFill>
                  <a:schemeClr val="tx1"/>
                </a:solidFill>
                <a:effectLst/>
                <a:latin typeface="+mn-lt"/>
                <a:ea typeface="+mn-ea"/>
                <a:cs typeface="+mn-cs"/>
              </a:rPr>
              <a:t>Direct pickup is used for picking up an incoming call on a specific extension. A user can pick up the incoming call by pressing a pickup DSS key directly </a:t>
            </a:r>
            <a:r>
              <a:rPr lang="en-US" altLang="zh-CN" sz="1200" kern="1200" smtClean="0">
                <a:solidFill>
                  <a:schemeClr val="tx1"/>
                </a:solidFill>
                <a:effectLst/>
                <a:latin typeface="+mn-lt"/>
                <a:ea typeface="+mn-ea"/>
                <a:cs typeface="+mn-cs"/>
              </a:rPr>
              <a:t>or off hook</a:t>
            </a:r>
            <a:r>
              <a:rPr lang="en-US" altLang="zh-CN" sz="1200" kern="1200" baseline="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 </a:t>
            </a:r>
            <a:r>
              <a:rPr lang="en-US" altLang="zh-CN" sz="1200" kern="1200" dirty="0" smtClean="0">
                <a:solidFill>
                  <a:schemeClr val="tx1"/>
                </a:solidFill>
                <a:effectLst/>
                <a:latin typeface="+mn-lt"/>
                <a:ea typeface="+mn-ea"/>
                <a:cs typeface="+mn-cs"/>
              </a:rPr>
              <a:t>press</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then</a:t>
            </a:r>
            <a:r>
              <a:rPr lang="en-US" altLang="zh-CN" sz="1200" kern="1200" baseline="0" dirty="0" smtClean="0">
                <a:solidFill>
                  <a:schemeClr val="tx1"/>
                </a:solidFill>
                <a:effectLst/>
                <a:latin typeface="+mn-lt"/>
                <a:ea typeface="+mn-ea"/>
                <a:cs typeface="+mn-cs"/>
              </a:rPr>
              <a:t> input </a:t>
            </a:r>
            <a:r>
              <a:rPr lang="en-US" altLang="zh-CN" sz="1200" kern="1200" dirty="0" smtClean="0">
                <a:solidFill>
                  <a:schemeClr val="tx1"/>
                </a:solidFill>
                <a:effectLst/>
                <a:latin typeface="+mn-lt"/>
                <a:ea typeface="+mn-ea"/>
                <a:cs typeface="+mn-cs"/>
              </a:rPr>
              <a:t>the extension of the ringing phone and then pressing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again.</a:t>
            </a:r>
          </a:p>
          <a:p>
            <a:endParaRPr lang="en-US" altLang="zh-CN" baseline="0" dirty="0" smtClean="0"/>
          </a:p>
          <a:p>
            <a:r>
              <a:rPr lang="en-US" altLang="zh-CN" sz="1200" kern="1200" dirty="0" smtClean="0">
                <a:solidFill>
                  <a:schemeClr val="tx1"/>
                </a:solidFill>
                <a:effectLst/>
                <a:latin typeface="+mn-lt"/>
                <a:ea typeface="+mn-ea"/>
                <a:cs typeface="+mn-cs"/>
              </a:rPr>
              <a:t>Group pickup is used for picking up incoming calls within a pre-defined group. If the group receives multiple incoming calls, a user picks up the first incoming call.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This feature is for some people</a:t>
            </a:r>
            <a:r>
              <a:rPr lang="en-US" altLang="zh-CN" sz="1200" kern="1200" baseline="0" dirty="0" smtClean="0">
                <a:solidFill>
                  <a:schemeClr val="tx1"/>
                </a:solidFill>
                <a:effectLst/>
                <a:latin typeface="+mn-lt"/>
                <a:ea typeface="+mn-ea"/>
                <a:cs typeface="+mn-cs"/>
              </a:rPr>
              <a:t> who is used to the traditional phone, they pick up after off hook.</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0AC2186B-3760-4C95-8BBF-B4E1B33824F0}" type="datetime1">
              <a:rPr lang="zh-CN" altLang="en-US" smtClean="0"/>
              <a:t>2013/1/10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8CADB162-4CEC-4B8A-9FA2-E0DCB4A307E3}" type="datetime1">
              <a:rPr lang="zh-CN" altLang="en-US" smtClean="0"/>
              <a:t>2013/1/10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E982156-555A-4ACA-AD68-475105EF5833}" type="datetime1">
              <a:rPr lang="zh-CN" altLang="en-US" smtClean="0"/>
              <a:t>2013/1/10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8D6886-7D57-44F2-B61F-A1B6FF452713}"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7577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03DB14-3CA3-45B4-94E3-1FB35ED21FE3}"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6037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3E09704-D8EB-4174-86B6-F5A77D70A3E0}"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74684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DFFFE3-07A3-4FA7-ACD1-10FC5A4901F1}"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27707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5AFACB-FD1B-4717-B9CE-BD9DA3F79780}" type="datetime1">
              <a:rPr lang="zh-CN" altLang="en-US" smtClean="0"/>
              <a:t>2013/1/10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71843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6EE5DA6-DB87-4BA6-B911-04BBB20D0962}" type="datetime1">
              <a:rPr lang="zh-CN" altLang="en-US" smtClean="0"/>
              <a:t>2013/1/10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60967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C5E99A-76FF-43C9-AD1B-CAF6C6F6D63B}" type="datetime1">
              <a:rPr lang="zh-CN" altLang="en-US" smtClean="0"/>
              <a:t>2013/1/10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49509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95EE00-FB59-4730-8867-0589D337C419}"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13613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25A3F3C-067E-495E-88F9-7B85C53DB00F}" type="datetime1">
              <a:rPr lang="zh-CN" altLang="en-US" smtClean="0"/>
              <a:t>2013/1/10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FBA9683-CC7E-4507-9A46-165B672B5D49}"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677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030B18-FAE5-4A53-9204-3BE09F98D914}"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74503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2FC9DF-E821-4148-9281-0C48E2483489}"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8000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25AA5E-A072-4572-BEF9-BDE006A7037C}"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64083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9FBAB5-FEDA-4418-8623-5C0093A5EE45}"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45312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0CA898-0DC9-47A5-A706-809E1E7FC3F8}"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30705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8A9B50-507E-4D20-823F-802826B9D11A}"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23493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851DE1-4941-4EC9-9E1F-800BABD97AA6}" type="datetime1">
              <a:rPr lang="zh-CN" altLang="en-US" smtClean="0"/>
              <a:t>2013/1/10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402417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52E67A-3987-4E99-A403-7E80104E87BC}" type="datetime1">
              <a:rPr lang="zh-CN" altLang="en-US" smtClean="0"/>
              <a:t>2013/1/10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671362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9A77B6-3CC9-4411-90BA-E1194C0EE5E7}" type="datetime1">
              <a:rPr lang="zh-CN" altLang="en-US" smtClean="0"/>
              <a:t>2013/1/10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1731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37C1289D-D6DD-43ED-A5DF-8C2C750AAA16}" type="datetime1">
              <a:rPr lang="zh-CN" altLang="en-US" smtClean="0"/>
              <a:t>2013/1/10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FA8DA8-AF66-429E-842F-7E7FB6CB2893}"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88972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600DA8E-1822-4192-9E26-325A0C76AFC0}" type="datetime1">
              <a:rPr lang="zh-CN" altLang="en-US" smtClean="0"/>
              <a:t>2013/1/10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038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4DA4A4-815E-48A5-857E-9A0A17AFBAB9}"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15112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2E6599-16D9-4E4B-BA2D-83FB3EBC9FB0}" type="datetime1">
              <a:rPr lang="zh-CN" altLang="en-US" smtClean="0"/>
              <a:t>2013/1/10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3878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3CAC402A-BB35-4C8E-BF0F-1A5069BD80DA}" type="datetime1">
              <a:rPr lang="zh-CN" altLang="en-US" smtClean="0"/>
              <a:t>2013/1/10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D05FAC79-44FA-4AD7-96A4-26BD496B62CE}" type="datetime1">
              <a:rPr lang="zh-CN" altLang="en-US" smtClean="0"/>
              <a:t>2013/1/10</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EA609973-B1CA-4233-BB31-5F2A30B27F47}" type="datetime1">
              <a:rPr lang="zh-CN" altLang="en-US" smtClean="0"/>
              <a:t>2013/1/10</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987BF62-C42D-4625-85AE-3EFBDB202768}" type="datetime1">
              <a:rPr lang="zh-CN" altLang="en-US" smtClean="0"/>
              <a:t>2013/1/10</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969294E-F92E-41FB-8141-E67457EBD0D9}" type="datetime1">
              <a:rPr lang="zh-CN" altLang="en-US" smtClean="0"/>
              <a:t>2013/1/10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653EB63E-C468-4FAA-8E0E-072264136866}" type="datetime1">
              <a:rPr lang="zh-CN" altLang="en-US" smtClean="0"/>
              <a:t>2013/1/10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CE41F4-1E54-40F0-9973-16A8FF5DBEF0}" type="datetime1">
              <a:rPr lang="zh-CN" altLang="en-US" smtClean="0"/>
              <a:t>2013/1/10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10400" y="8993"/>
            <a:ext cx="2133600" cy="365125"/>
          </a:xfrm>
          <a:prstGeom prst="rect">
            <a:avLst/>
          </a:prstGeom>
        </p:spPr>
        <p:txBody>
          <a:bodyPr vert="horz" lIns="91440" tIns="45720" rIns="91440" bIns="45720" rtlCol="0" anchor="ctr"/>
          <a:lstStyle>
            <a:lvl1pPr algn="r">
              <a:defRPr sz="1800">
                <a:solidFill>
                  <a:srgbClr val="FF0000"/>
                </a:solidFill>
              </a:defRPr>
            </a:lvl1pPr>
          </a:lstStyle>
          <a:p>
            <a:pPr>
              <a:defRPr/>
            </a:pPr>
            <a:fld id="{A3B68DF2-A387-461D-A4BA-9646E5DFDE4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FD4A-C0F0-4805-9B29-DDEF040932BD}" type="datetime1">
              <a:rPr lang="zh-CN" altLang="en-US" smtClean="0"/>
              <a:t>2013/1/10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426268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956FD-503A-4A32-A47F-C39AC359363F}" type="datetime1">
              <a:rPr lang="zh-CN" altLang="en-US" smtClean="0"/>
              <a:t>2013/1/10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964269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ftp://yealinkftp:yealinkftp@ftp.yealink.com/Training/AdvancedFeature/LDA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ftp://yealinkftp:yealinkftp@ftp.yealink.com/Training/AdvancedFeature/"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hyperlink" Target="http://10.2.4.234/cgi-bin/ConfigManApp.com?key=OK"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10.2.4.224/cgi-bin/cgiServer.exx?number=765432&amp;outgoing_uri=123123123@10.2.1.199"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tp://yealinkftp:yealinkftp@ftp.yealink.com/Training/AdvancedFeatur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ftp://yealinkftp:yealinkftp@ftp.yealink.com/Training/AdvancedFeature/SRTP-TL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0266" y="2158245"/>
            <a:ext cx="5365830" cy="1938992"/>
          </a:xfrm>
          <a:prstGeom prst="rect">
            <a:avLst/>
          </a:prstGeom>
        </p:spPr>
        <p:txBody>
          <a:bodyPr wrap="square">
            <a:spAutoFit/>
          </a:bodyPr>
          <a:lstStyle/>
          <a:p>
            <a:pPr algn="ctr"/>
            <a:r>
              <a:rPr lang="en-US" altLang="zh-CN" sz="3200" b="1" dirty="0" smtClean="0">
                <a:solidFill>
                  <a:schemeClr val="bg1"/>
                </a:solidFill>
                <a:latin typeface="+mn-lt"/>
                <a:cs typeface="Tahoma" pitchFamily="34" charset="0"/>
              </a:rPr>
              <a:t>Yealink Phone Features</a:t>
            </a:r>
          </a:p>
          <a:p>
            <a:pPr algn="ctr"/>
            <a:endParaRPr lang="en-US" altLang="zh-CN" sz="3200" b="1" dirty="0" smtClean="0">
              <a:solidFill>
                <a:schemeClr val="bg1"/>
              </a:solidFill>
              <a:latin typeface="+mn-lt"/>
              <a:cs typeface="Tahoma" pitchFamily="34" charset="0"/>
            </a:endParaRPr>
          </a:p>
          <a:p>
            <a:pPr algn="ctr"/>
            <a:r>
              <a:rPr lang="en-US" altLang="zh-CN" sz="2400" b="1" dirty="0">
                <a:solidFill>
                  <a:schemeClr val="bg1"/>
                </a:solidFill>
                <a:latin typeface="+mn-lt"/>
                <a:cs typeface="Tahoma" pitchFamily="34" charset="0"/>
              </a:rPr>
              <a:t>The Global TOP5 Sip Phone Supplier</a:t>
            </a:r>
          </a:p>
          <a:p>
            <a:pPr algn="ctr"/>
            <a:endParaRPr lang="en-US" altLang="zh-CN" sz="3200" b="1" dirty="0" smtClean="0">
              <a:solidFill>
                <a:schemeClr val="bg1"/>
              </a:solidFill>
              <a:latin typeface="+mn-lt"/>
              <a:cs typeface="Tahoma" pitchFamily="34" charset="0"/>
            </a:endParaRP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Park/Retrieve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a:solidFill>
                  <a:srgbClr val="00B050"/>
                </a:solidFill>
              </a:rPr>
              <a:t>Call park allows a user to park a call at a special extension and then retrieve it on any other phone in the </a:t>
            </a:r>
            <a:r>
              <a:rPr lang="en-US" altLang="zh-CN" dirty="0" smtClean="0">
                <a:solidFill>
                  <a:srgbClr val="00B050"/>
                </a:solidFill>
              </a:rPr>
              <a:t>system.</a:t>
            </a:r>
          </a:p>
          <a:p>
            <a:pPr marL="0" indent="0">
              <a:buNone/>
            </a:pPr>
            <a:endParaRPr lang="en-US" altLang="zh-CN" dirty="0" smtClean="0">
              <a:solidFill>
                <a:srgbClr val="00B050"/>
              </a:solidFill>
              <a:sym typeface="Wingdings" pitchFamily="2" charset="2"/>
            </a:endParaRPr>
          </a:p>
          <a:p>
            <a:pPr marL="0" indent="0">
              <a:buNone/>
            </a:pPr>
            <a:r>
              <a:rPr lang="en-US" altLang="zh-CN" sz="2800" dirty="0" smtClean="0">
                <a:sym typeface="Wingdings" pitchFamily="2" charset="2"/>
              </a:rPr>
              <a:t>Phone A-Call </a:t>
            </a:r>
            <a:r>
              <a:rPr lang="en-US" altLang="zh-CN" sz="2800" dirty="0">
                <a:sym typeface="Wingdings" pitchFamily="2" charset="2"/>
              </a:rPr>
              <a:t>Park: </a:t>
            </a:r>
            <a:r>
              <a:rPr lang="en-US" altLang="zh-CN" sz="2800" dirty="0">
                <a:solidFill>
                  <a:srgbClr val="FF0000"/>
                </a:solidFill>
                <a:sym typeface="Wingdings" pitchFamily="2" charset="2"/>
              </a:rPr>
              <a:t>*01</a:t>
            </a:r>
            <a:endParaRPr lang="en-US" altLang="zh-CN" sz="2800" dirty="0">
              <a:sym typeface="Wingdings" pitchFamily="2" charset="2"/>
            </a:endParaRPr>
          </a:p>
          <a:p>
            <a:pPr marL="0" indent="0">
              <a:buNone/>
            </a:pPr>
            <a:endParaRPr lang="en-US" altLang="zh-CN" dirty="0" smtClean="0"/>
          </a:p>
          <a:p>
            <a:pPr marL="0" indent="0">
              <a:buNone/>
            </a:pPr>
            <a:endParaRPr lang="en-US" altLang="zh-CN" dirty="0" smtClean="0"/>
          </a:p>
          <a:p>
            <a:pPr marL="0" indent="0">
              <a:buNone/>
            </a:pPr>
            <a:r>
              <a:rPr lang="en-US" altLang="zh-CN" sz="2800" dirty="0" smtClean="0"/>
              <a:t>Phone B-</a:t>
            </a:r>
            <a:r>
              <a:rPr lang="en-US" altLang="zh-CN" sz="2800" dirty="0" smtClean="0">
                <a:sym typeface="Wingdings" pitchFamily="2" charset="2"/>
              </a:rPr>
              <a:t>Call </a:t>
            </a:r>
            <a:r>
              <a:rPr lang="en-US" altLang="zh-CN" sz="2800" dirty="0">
                <a:sym typeface="Wingdings" pitchFamily="2" charset="2"/>
              </a:rPr>
              <a:t>Retrieve: </a:t>
            </a:r>
            <a:r>
              <a:rPr lang="en-US" altLang="zh-CN" sz="2800" dirty="0">
                <a:solidFill>
                  <a:srgbClr val="FF0000"/>
                </a:solidFill>
                <a:sym typeface="Wingdings" pitchFamily="2" charset="2"/>
              </a:rPr>
              <a:t>*</a:t>
            </a:r>
            <a:r>
              <a:rPr lang="en-US" altLang="zh-CN" sz="2800" dirty="0" smtClean="0">
                <a:solidFill>
                  <a:srgbClr val="FF0000"/>
                </a:solidFill>
                <a:sym typeface="Wingdings" pitchFamily="2" charset="2"/>
              </a:rPr>
              <a:t>11     </a:t>
            </a:r>
            <a:r>
              <a:rPr lang="en-US" altLang="zh-CN" sz="2800" dirty="0" smtClean="0">
                <a:sym typeface="Wingdings" pitchFamily="2" charset="2"/>
              </a:rPr>
              <a:t>or dial *11 directly</a:t>
            </a:r>
          </a:p>
          <a:p>
            <a:pPr marL="0" indent="0">
              <a:buNone/>
            </a:pPr>
            <a:endParaRPr lang="en-US" altLang="zh-CN" sz="2800" dirty="0">
              <a:solidFill>
                <a:srgbClr val="FF0000"/>
              </a:solidFill>
              <a:sym typeface="Wingdings" pitchFamily="2" charset="2"/>
            </a:endParaRPr>
          </a:p>
          <a:p>
            <a:pPr marL="0" indent="0">
              <a:buNone/>
            </a:pPr>
            <a:endParaRPr lang="en-US" altLang="zh-CN" sz="2800" dirty="0" smtClean="0">
              <a:solidFill>
                <a:srgbClr val="FF0000"/>
              </a:solidFill>
              <a:sym typeface="Wingdings" pitchFamily="2" charset="2"/>
            </a:endParaRPr>
          </a:p>
          <a:p>
            <a:pPr marL="0" indent="0">
              <a:buNone/>
            </a:pPr>
            <a:endParaRPr lang="en-US" altLang="zh-CN" sz="2800" dirty="0">
              <a:solidFill>
                <a:srgbClr val="FF0000"/>
              </a:solidFill>
              <a:sym typeface="Wingdings" pitchFamily="2" charset="2"/>
            </a:endParaRPr>
          </a:p>
          <a:p>
            <a:pPr marL="0" indent="0">
              <a:buNone/>
            </a:pPr>
            <a:endParaRPr lang="en-US" altLang="zh-CN"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5" y="3501008"/>
            <a:ext cx="8715286" cy="7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80" y="5157192"/>
            <a:ext cx="8715286" cy="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10</a:t>
            </a:fld>
            <a:endParaRPr lang="zh-CN" altLang="en-US"/>
          </a:p>
        </p:txBody>
      </p:sp>
    </p:spTree>
    <p:extLst>
      <p:ext uri="{BB962C8B-B14F-4D97-AF65-F5344CB8AC3E}">
        <p14:creationId xmlns:p14="http://schemas.microsoft.com/office/powerpoint/2010/main" val="379441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Intercom</a:t>
            </a: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Intercom: </a:t>
            </a:r>
            <a:r>
              <a:rPr lang="en-US" altLang="zh-CN" dirty="0" smtClean="0">
                <a:solidFill>
                  <a:srgbClr val="FF0000"/>
                </a:solidFill>
                <a:sym typeface="Wingdings" pitchFamily="2" charset="2"/>
              </a:rPr>
              <a:t>*9</a:t>
            </a:r>
          </a:p>
          <a:p>
            <a:pPr marL="0" indent="0">
              <a:buNone/>
            </a:pPr>
            <a:endParaRPr lang="en-US" altLang="zh-CN" dirty="0">
              <a:solidFill>
                <a:srgbClr val="FF0000"/>
              </a:solidFill>
              <a:sym typeface="Wingdings" pitchFamily="2" charset="2"/>
            </a:endParaRPr>
          </a:p>
          <a:p>
            <a:pPr marL="0" indent="0">
              <a:buNone/>
            </a:pPr>
            <a:endParaRPr lang="en-US" altLang="zh-CN" dirty="0" smtClean="0">
              <a:solidFill>
                <a:srgbClr val="FF0000"/>
              </a:solidFill>
              <a:sym typeface="Wingdings" pitchFamily="2" charset="2"/>
            </a:endParaRPr>
          </a:p>
          <a:p>
            <a:pPr marL="0" indent="0">
              <a:buNone/>
            </a:pPr>
            <a:r>
              <a:rPr lang="en-US" altLang="zh-CN" sz="2800" dirty="0" smtClean="0">
                <a:sym typeface="Wingdings" pitchFamily="2" charset="2"/>
              </a:rPr>
              <a:t>Phone Features Intercom Settings</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3694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07" y="3323704"/>
            <a:ext cx="72816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11</a:t>
            </a:fld>
            <a:endParaRPr lang="zh-CN" altLang="en-US"/>
          </a:p>
        </p:txBody>
      </p:sp>
    </p:spTree>
    <p:extLst>
      <p:ext uri="{BB962C8B-B14F-4D97-AF65-F5344CB8AC3E}">
        <p14:creationId xmlns:p14="http://schemas.microsoft.com/office/powerpoint/2010/main" val="202124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Voice Mail</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sz="2800" dirty="0" smtClean="0">
                <a:sym typeface="Wingdings" pitchFamily="2" charset="2"/>
              </a:rPr>
              <a:t>Webpage Account  Advanced</a:t>
            </a: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12</a:t>
            </a:fld>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769269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72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Completion</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800" dirty="0" smtClean="0">
                <a:solidFill>
                  <a:srgbClr val="00B050"/>
                </a:solidFill>
              </a:rPr>
              <a:t>When </a:t>
            </a:r>
            <a:r>
              <a:rPr lang="en-US" altLang="zh-CN" sz="2800" dirty="0">
                <a:solidFill>
                  <a:srgbClr val="00B050"/>
                </a:solidFill>
              </a:rPr>
              <a:t>a call fails, the call completion feature allows notifying the caller when the </a:t>
            </a:r>
            <a:r>
              <a:rPr lang="en-US" altLang="zh-CN" sz="2800" dirty="0" err="1">
                <a:solidFill>
                  <a:srgbClr val="00B050"/>
                </a:solidFill>
              </a:rPr>
              <a:t>callee</a:t>
            </a:r>
            <a:r>
              <a:rPr lang="en-US" altLang="zh-CN" sz="2800" dirty="0">
                <a:solidFill>
                  <a:srgbClr val="00B050"/>
                </a:solidFill>
              </a:rPr>
              <a:t> becomes available to receive a </a:t>
            </a:r>
            <a:r>
              <a:rPr lang="en-US" altLang="zh-CN" sz="2800" dirty="0" smtClean="0">
                <a:solidFill>
                  <a:srgbClr val="00B050"/>
                </a:solidFill>
              </a:rPr>
              <a:t>call</a:t>
            </a:r>
            <a:r>
              <a:rPr lang="en-US" altLang="zh-CN" sz="2800" dirty="0" smtClean="0">
                <a:solidFill>
                  <a:srgbClr val="00B050"/>
                </a:solidFill>
                <a:sym typeface="Wingdings" pitchFamily="2" charset="2"/>
              </a:rPr>
              <a:t> </a:t>
            </a:r>
            <a:r>
              <a:rPr lang="en-US" altLang="zh-CN" sz="2800" dirty="0" smtClean="0">
                <a:solidFill>
                  <a:srgbClr val="FF0000"/>
                </a:solidFill>
                <a:sym typeface="Wingdings" pitchFamily="2" charset="2"/>
              </a:rPr>
              <a:t>Need </a:t>
            </a:r>
            <a:r>
              <a:rPr lang="en-US" altLang="zh-CN" sz="2800" dirty="0">
                <a:solidFill>
                  <a:srgbClr val="FF0000"/>
                </a:solidFill>
                <a:sym typeface="Wingdings" pitchFamily="2" charset="2"/>
              </a:rPr>
              <a:t>server </a:t>
            </a:r>
            <a:r>
              <a:rPr lang="en-US" altLang="zh-CN" sz="2800" dirty="0" smtClean="0">
                <a:solidFill>
                  <a:srgbClr val="FF0000"/>
                </a:solidFill>
                <a:sym typeface="Wingdings" pitchFamily="2" charset="2"/>
              </a:rPr>
              <a:t>support</a:t>
            </a:r>
            <a:endParaRPr lang="en-US" altLang="zh-CN" sz="2800" dirty="0" smtClean="0">
              <a:solidFill>
                <a:srgbClr val="00B050"/>
              </a:solidFill>
              <a:sym typeface="Wingdings" pitchFamily="2" charset="2"/>
            </a:endParaRPr>
          </a:p>
          <a:p>
            <a:pPr lvl="0"/>
            <a:r>
              <a:rPr lang="en-US" altLang="zh-CN" sz="2800" dirty="0" smtClean="0"/>
              <a:t>Not answer</a:t>
            </a:r>
          </a:p>
          <a:p>
            <a:pPr lvl="0"/>
            <a:r>
              <a:rPr lang="en-US" altLang="zh-CN" sz="2800" dirty="0" smtClean="0"/>
              <a:t>Busy</a:t>
            </a:r>
          </a:p>
          <a:p>
            <a:pPr lvl="0"/>
            <a:r>
              <a:rPr lang="en-US" altLang="zh-CN" sz="2800" dirty="0" smtClean="0"/>
              <a:t>Reject the call</a:t>
            </a:r>
          </a:p>
          <a:p>
            <a:pPr lvl="0"/>
            <a:endParaRPr lang="en-US" altLang="zh-CN" sz="2800" dirty="0" smtClean="0">
              <a:sym typeface="Wingdings" pitchFamily="2" charset="2"/>
            </a:endParaRPr>
          </a:p>
          <a:p>
            <a:pPr marL="0" indent="0">
              <a:buNone/>
            </a:pPr>
            <a:r>
              <a:rPr lang="en-US" altLang="zh-CN" sz="2800" dirty="0" smtClean="0">
                <a:sym typeface="Wingdings" pitchFamily="2" charset="2"/>
              </a:rPr>
              <a:t>Phone Features General Information</a:t>
            </a:r>
          </a:p>
          <a:p>
            <a:pPr marL="0" indent="0">
              <a:buNone/>
            </a:pPr>
            <a:endParaRPr lang="en-US" altLang="zh-CN" dirty="0" smtClean="0">
              <a:sym typeface="Wingdings" pitchFamily="2" charset="2"/>
            </a:endParaRPr>
          </a:p>
          <a:p>
            <a:pPr marL="0" indent="0">
              <a:buNone/>
            </a:pPr>
            <a:r>
              <a:rPr lang="en-US" altLang="zh-CN" b="1" dirty="0">
                <a:solidFill>
                  <a:srgbClr val="00B050"/>
                </a:solidFill>
                <a:sym typeface="Wingdings" pitchFamily="2" charset="2"/>
              </a:rPr>
              <a:t> </a:t>
            </a:r>
            <a:r>
              <a:rPr lang="en-US" altLang="zh-CN" sz="2600" dirty="0" smtClean="0">
                <a:solidFill>
                  <a:srgbClr val="00B050"/>
                </a:solidFill>
                <a:sym typeface="Wingdings" pitchFamily="2" charset="2"/>
              </a:rPr>
              <a:t>Wait </a:t>
            </a:r>
            <a:r>
              <a:rPr lang="en-US" altLang="zh-CN" sz="2600" dirty="0">
                <a:solidFill>
                  <a:srgbClr val="00B050"/>
                </a:solidFill>
                <a:sym typeface="Wingdings" pitchFamily="2" charset="2"/>
              </a:rPr>
              <a:t>for 100?   </a:t>
            </a:r>
            <a:r>
              <a:rPr lang="en-US" altLang="zh-CN" sz="2600" dirty="0" smtClean="0">
                <a:solidFill>
                  <a:srgbClr val="00B050"/>
                </a:solidFill>
                <a:sym typeface="Wingdings" pitchFamily="2" charset="2"/>
              </a:rPr>
              <a:t>Ok/Cancel</a:t>
            </a:r>
          </a:p>
          <a:p>
            <a:pPr marL="0" indent="0">
              <a:buNone/>
            </a:pPr>
            <a:r>
              <a:rPr lang="en-US" altLang="zh-CN" sz="2600" dirty="0" smtClean="0">
                <a:solidFill>
                  <a:srgbClr val="00B050"/>
                </a:solidFill>
                <a:sym typeface="Wingdings" pitchFamily="2" charset="2"/>
              </a:rPr>
              <a:t> Dial 100? Ok/Cancel</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61" y="4765800"/>
            <a:ext cx="7560841" cy="6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13</a:t>
            </a:fld>
            <a:endParaRPr lang="zh-CN" altLang="en-US"/>
          </a:p>
        </p:txBody>
      </p:sp>
    </p:spTree>
    <p:extLst>
      <p:ext uri="{BB962C8B-B14F-4D97-AF65-F5344CB8AC3E}">
        <p14:creationId xmlns:p14="http://schemas.microsoft.com/office/powerpoint/2010/main" val="56127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Calibri" pitchFamily="34" charset="0"/>
                <a:ea typeface="黑体" pitchFamily="2" charset="-122"/>
                <a:cs typeface="Calibri" pitchFamily="34" charset="0"/>
              </a:rPr>
              <a:t>SMS</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lvl="0" indent="0">
              <a:buNone/>
            </a:pPr>
            <a:r>
              <a:rPr lang="en-US" altLang="zh-CN" sz="2800" dirty="0" smtClean="0">
                <a:sym typeface="Wingdings" pitchFamily="2" charset="2"/>
              </a:rPr>
              <a:t>Access to webpage  Phone SMS</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98" y="1825622"/>
            <a:ext cx="7734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03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endParaRPr lang="en-US" altLang="zh-CN" sz="2800" dirty="0" smtClean="0"/>
          </a:p>
          <a:p>
            <a:pPr marL="0" indent="0">
              <a:buNone/>
            </a:pPr>
            <a:r>
              <a:rPr lang="en-US" altLang="zh-CN" sz="2800" dirty="0" smtClean="0">
                <a:ea typeface="Tahoma" pitchFamily="34" charset="0"/>
                <a:cs typeface="Calibri" pitchFamily="34" charset="0"/>
              </a:rPr>
              <a:t>Users </a:t>
            </a:r>
            <a:r>
              <a:rPr lang="en-US" altLang="zh-CN" sz="2800" dirty="0">
                <a:ea typeface="Tahoma" pitchFamily="34" charset="0"/>
                <a:cs typeface="Calibri" pitchFamily="34" charset="0"/>
              </a:rPr>
              <a:t>can configure a multicast paging key on the IP phone</a:t>
            </a:r>
            <a:r>
              <a:rPr lang="en-US" altLang="zh-CN" sz="2800" dirty="0" smtClean="0">
                <a:ea typeface="Tahoma" pitchFamily="34" charset="0"/>
                <a:cs typeface="Calibri" pitchFamily="34" charset="0"/>
              </a:rPr>
              <a:t>, which is </a:t>
            </a:r>
            <a:r>
              <a:rPr lang="en-US" altLang="zh-CN" sz="2800" dirty="0">
                <a:ea typeface="Tahoma" pitchFamily="34" charset="0"/>
                <a:cs typeface="Calibri" pitchFamily="34" charset="0"/>
              </a:rPr>
              <a:t>used to </a:t>
            </a:r>
            <a:r>
              <a:rPr lang="en-US" altLang="zh-CN" sz="2800" dirty="0" smtClean="0">
                <a:ea typeface="Tahoma" pitchFamily="34" charset="0"/>
                <a:cs typeface="Calibri" pitchFamily="34" charset="0"/>
              </a:rPr>
              <a:t>send/receive </a:t>
            </a:r>
            <a:r>
              <a:rPr lang="en-US" altLang="zh-CN" sz="2800" dirty="0">
                <a:ea typeface="Tahoma" pitchFamily="34" charset="0"/>
                <a:cs typeface="Calibri" pitchFamily="34" charset="0"/>
              </a:rPr>
              <a:t>a Real-time Transport Protocol (RTP) stream </a:t>
            </a:r>
            <a:r>
              <a:rPr lang="en-US" altLang="zh-CN" sz="2800" dirty="0" smtClean="0">
                <a:ea typeface="Tahoma" pitchFamily="34" charset="0"/>
                <a:cs typeface="Calibri" pitchFamily="34" charset="0"/>
              </a:rPr>
              <a:t>to/from  </a:t>
            </a:r>
            <a:r>
              <a:rPr lang="en-US" altLang="zh-CN" sz="2800" dirty="0">
                <a:ea typeface="Tahoma" pitchFamily="34" charset="0"/>
                <a:cs typeface="Calibri" pitchFamily="34" charset="0"/>
              </a:rPr>
              <a:t>the </a:t>
            </a:r>
            <a:r>
              <a:rPr lang="en-US" altLang="zh-CN" sz="2800" dirty="0" smtClean="0">
                <a:ea typeface="Tahoma" pitchFamily="34" charset="0"/>
                <a:cs typeface="Calibri" pitchFamily="34" charset="0"/>
              </a:rPr>
              <a:t>pre-configured multicast </a:t>
            </a:r>
            <a:r>
              <a:rPr lang="en-US" altLang="zh-CN" sz="2800" dirty="0">
                <a:ea typeface="Tahoma" pitchFamily="34" charset="0"/>
                <a:cs typeface="Calibri" pitchFamily="34" charset="0"/>
              </a:rPr>
              <a:t>address(</a:t>
            </a:r>
            <a:r>
              <a:rPr lang="en-US" altLang="zh-CN" sz="2800" dirty="0" err="1">
                <a:ea typeface="Tahoma" pitchFamily="34" charset="0"/>
                <a:cs typeface="Calibri" pitchFamily="34" charset="0"/>
              </a:rPr>
              <a:t>es</a:t>
            </a:r>
            <a:r>
              <a:rPr lang="en-US" altLang="zh-CN" sz="2800" dirty="0" smtClean="0">
                <a:ea typeface="Tahoma" pitchFamily="34" charset="0"/>
                <a:cs typeface="Calibri" pitchFamily="34" charset="0"/>
              </a:rPr>
              <a:t>) without </a:t>
            </a:r>
            <a:r>
              <a:rPr lang="en-US" altLang="zh-CN" sz="2800" dirty="0">
                <a:ea typeface="Tahoma" pitchFamily="34" charset="0"/>
                <a:cs typeface="Calibri" pitchFamily="34" charset="0"/>
              </a:rPr>
              <a:t>involving SIP </a:t>
            </a:r>
            <a:r>
              <a:rPr lang="en-US" altLang="zh-CN" sz="2800" dirty="0" smtClean="0">
                <a:ea typeface="Tahoma" pitchFamily="34" charset="0"/>
                <a:cs typeface="Calibri" pitchFamily="34" charset="0"/>
              </a:rPr>
              <a:t>signaling.</a:t>
            </a:r>
          </a:p>
          <a:p>
            <a:pPr marL="0" indent="0">
              <a:buNone/>
            </a:pPr>
            <a:endParaRPr lang="en-US" altLang="zh-CN" sz="2800" dirty="0">
              <a:solidFill>
                <a:srgbClr val="00B050"/>
              </a:solidFill>
              <a:ea typeface="Tahoma" pitchFamily="34" charset="0"/>
              <a:cs typeface="Calibri" pitchFamily="34" charset="0"/>
              <a:sym typeface="Wingdings" pitchFamily="2" charset="2"/>
            </a:endParaRPr>
          </a:p>
          <a:p>
            <a:pPr marL="0" indent="0">
              <a:buNone/>
            </a:pPr>
            <a:r>
              <a:rPr lang="en-US" altLang="zh-CN" sz="2800" dirty="0"/>
              <a:t>Each IP phone can </a:t>
            </a:r>
            <a:r>
              <a:rPr lang="en-US" altLang="zh-CN" sz="2800" dirty="0" smtClean="0"/>
              <a:t>listen </a:t>
            </a:r>
            <a:r>
              <a:rPr lang="en-US" altLang="zh-CN" sz="2800" dirty="0"/>
              <a:t>to as many as 10 different multicast IP addresses.</a:t>
            </a:r>
            <a:endParaRPr lang="en-US" altLang="zh-CN" sz="2800" dirty="0" smtClean="0">
              <a:solidFill>
                <a:srgbClr val="00B050"/>
              </a:solidFill>
              <a:ea typeface="Tahoma" pitchFamily="34" charset="0"/>
              <a:cs typeface="Calibri" pitchFamily="34" charset="0"/>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15</a:t>
            </a:fld>
            <a:endParaRPr lang="zh-CN" altLang="en-US"/>
          </a:p>
        </p:txBody>
      </p:sp>
    </p:spTree>
    <p:extLst>
      <p:ext uri="{BB962C8B-B14F-4D97-AF65-F5344CB8AC3E}">
        <p14:creationId xmlns:p14="http://schemas.microsoft.com/office/powerpoint/2010/main" val="145878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Paging-Send</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600" dirty="0" smtClean="0">
                <a:sym typeface="Wingdings" pitchFamily="2" charset="2"/>
              </a:rPr>
              <a:t>DSS Key:</a:t>
            </a:r>
          </a:p>
          <a:p>
            <a:pPr marL="0" indent="0">
              <a:buNone/>
            </a:pPr>
            <a:r>
              <a:rPr lang="en-US" altLang="zh-CN" sz="2600" dirty="0" smtClean="0">
                <a:sym typeface="Wingdings" pitchFamily="2" charset="2"/>
              </a:rPr>
              <a:t>Access to webpage Phone DSS Keys Memory Keys</a:t>
            </a: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r>
              <a:rPr lang="en-US" altLang="zh-CN" sz="2600" dirty="0" smtClean="0">
                <a:sym typeface="Wingdings" pitchFamily="2" charset="2"/>
              </a:rPr>
              <a:t>Codec:</a:t>
            </a:r>
          </a:p>
          <a:p>
            <a:pPr marL="0" indent="0">
              <a:buNone/>
            </a:pPr>
            <a:r>
              <a:rPr lang="en-US" altLang="zh-CN" sz="2600" dirty="0" smtClean="0">
                <a:sym typeface="Wingdings" pitchFamily="2" charset="2"/>
              </a:rPr>
              <a:t>Access to webpage Phone Features General Information</a:t>
            </a:r>
          </a:p>
          <a:p>
            <a:pPr marL="0" indent="0">
              <a:buNone/>
            </a:pPr>
            <a:endParaRPr lang="en-US" altLang="zh-CN" sz="2600" dirty="0" smtClean="0">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16</a:t>
            </a:fld>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83" y="5644108"/>
            <a:ext cx="7416824" cy="61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83" y="1916832"/>
            <a:ext cx="7416824" cy="246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44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Paging-Receive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600" dirty="0" smtClean="0">
                <a:sym typeface="Wingdings" pitchFamily="2" charset="2"/>
              </a:rPr>
              <a:t>Access to webpage Contacts Multicast Paging</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17</a:t>
            </a:fld>
            <a:endParaRPr lang="zh-CN" altLang="en-US" dirty="0"/>
          </a:p>
        </p:txBody>
      </p:sp>
      <p:pic>
        <p:nvPicPr>
          <p:cNvPr id="7" name="图片 6" descr="RTP.png"/>
          <p:cNvPicPr/>
          <p:nvPr/>
        </p:nvPicPr>
        <p:blipFill>
          <a:blip r:embed="rId3"/>
          <a:stretch>
            <a:fillRect/>
          </a:stretch>
        </p:blipFill>
        <p:spPr>
          <a:xfrm>
            <a:off x="251520" y="1412776"/>
            <a:ext cx="8280920" cy="4752528"/>
          </a:xfrm>
          <a:prstGeom prst="rect">
            <a:avLst/>
          </a:prstGeom>
          <a:ln>
            <a:solidFill>
              <a:schemeClr val="tx1"/>
            </a:solidFill>
          </a:ln>
        </p:spPr>
      </p:pic>
    </p:spTree>
    <p:extLst>
      <p:ext uri="{BB962C8B-B14F-4D97-AF65-F5344CB8AC3E}">
        <p14:creationId xmlns:p14="http://schemas.microsoft.com/office/powerpoint/2010/main" val="95285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Music on Hold</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fontScale="77500" lnSpcReduction="20000"/>
          </a:bodyPr>
          <a:lstStyle/>
          <a:p>
            <a:pPr marL="0" indent="0">
              <a:buNone/>
            </a:pPr>
            <a:r>
              <a:rPr lang="en-US" altLang="zh-CN" sz="3600" dirty="0">
                <a:solidFill>
                  <a:srgbClr val="00B050"/>
                </a:solidFill>
              </a:rPr>
              <a:t>Music on hold (</a:t>
            </a:r>
            <a:r>
              <a:rPr lang="en-US" altLang="zh-CN" sz="3600" dirty="0" err="1">
                <a:solidFill>
                  <a:srgbClr val="00B050"/>
                </a:solidFill>
              </a:rPr>
              <a:t>MoH</a:t>
            </a:r>
            <a:r>
              <a:rPr lang="en-US" altLang="zh-CN" sz="3600" dirty="0">
                <a:solidFill>
                  <a:srgbClr val="00B050"/>
                </a:solidFill>
              </a:rPr>
              <a:t>) is the business practice of playing recorded music to fill the silence that would be heard by the party who has been placed on </a:t>
            </a:r>
            <a:r>
              <a:rPr lang="en-US" altLang="zh-CN" sz="3600" dirty="0" smtClean="0">
                <a:solidFill>
                  <a:srgbClr val="00B050"/>
                </a:solidFill>
              </a:rPr>
              <a:t>hold.</a:t>
            </a:r>
          </a:p>
          <a:p>
            <a:pPr marL="0" indent="0">
              <a:buNone/>
            </a:pPr>
            <a:endParaRPr lang="en-US" altLang="zh-CN" sz="2800" dirty="0">
              <a:solidFill>
                <a:srgbClr val="00B050"/>
              </a:solidFill>
              <a:sym typeface="Wingdings" pitchFamily="2" charset="2"/>
            </a:endParaRPr>
          </a:p>
          <a:p>
            <a:pPr marL="0" indent="0">
              <a:buNone/>
            </a:pPr>
            <a:r>
              <a:rPr lang="en-US" altLang="zh-CN" sz="2800" dirty="0" smtClean="0">
                <a:sym typeface="Wingdings" pitchFamily="2" charset="2"/>
              </a:rPr>
              <a:t>Account Advanced Music on Hold Server</a:t>
            </a: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r>
              <a:rPr lang="en-US" altLang="zh-CN" sz="2800" dirty="0" smtClean="0">
                <a:sym typeface="Wingdings" pitchFamily="2" charset="2"/>
              </a:rPr>
              <a:t>Format:</a:t>
            </a:r>
          </a:p>
          <a:p>
            <a:r>
              <a:rPr lang="en-US" altLang="zh-CN" sz="2900" dirty="0">
                <a:solidFill>
                  <a:srgbClr val="00B050"/>
                </a:solidFill>
              </a:rPr>
              <a:t>&lt;10.1.3.165&gt;</a:t>
            </a:r>
          </a:p>
          <a:p>
            <a:r>
              <a:rPr lang="en-US" altLang="zh-CN" sz="2900" dirty="0">
                <a:solidFill>
                  <a:srgbClr val="00B050"/>
                </a:solidFill>
              </a:rPr>
              <a:t>10.1.3.165</a:t>
            </a:r>
          </a:p>
          <a:p>
            <a:r>
              <a:rPr lang="en-US" altLang="zh-CN" sz="2900" dirty="0">
                <a:solidFill>
                  <a:srgbClr val="00B050"/>
                </a:solidFill>
              </a:rPr>
              <a:t>&lt;</a:t>
            </a:r>
            <a:r>
              <a:rPr lang="en-US" altLang="zh-CN" sz="2900" dirty="0" err="1">
                <a:solidFill>
                  <a:srgbClr val="00B050"/>
                </a:solidFill>
              </a:rPr>
              <a:t>sip:moh@ucap.com</a:t>
            </a:r>
            <a:r>
              <a:rPr lang="en-US" altLang="zh-CN" sz="2900" dirty="0">
                <a:solidFill>
                  <a:srgbClr val="00B050"/>
                </a:solidFill>
              </a:rPr>
              <a:t>&gt;</a:t>
            </a:r>
            <a:endParaRPr lang="en-US" altLang="zh-CN" sz="2900" dirty="0">
              <a:solidFill>
                <a:srgbClr val="00B050"/>
              </a:solidFill>
              <a:sym typeface="Wingdings" pitchFamily="2" charset="2"/>
            </a:endParaRPr>
          </a:p>
          <a:p>
            <a:r>
              <a:rPr lang="en-US" altLang="zh-CN" sz="2900" dirty="0" err="1">
                <a:solidFill>
                  <a:srgbClr val="00B050"/>
                </a:solidFill>
              </a:rPr>
              <a:t>sip:moh@ucap.com</a:t>
            </a:r>
            <a:endParaRPr lang="en-US" altLang="zh-CN" sz="2900" dirty="0">
              <a:solidFill>
                <a:srgbClr val="00B050"/>
              </a:solidFill>
              <a:sym typeface="Wingdings" pitchFamily="2" charset="2"/>
            </a:endParaRPr>
          </a:p>
          <a:p>
            <a:r>
              <a:rPr lang="en-US" altLang="zh-CN" sz="2900" dirty="0">
                <a:solidFill>
                  <a:srgbClr val="00B050"/>
                </a:solidFill>
              </a:rPr>
              <a:t>&lt;yealink.com&gt;</a:t>
            </a:r>
          </a:p>
          <a:p>
            <a:r>
              <a:rPr lang="en-US" altLang="zh-CN" sz="2900" dirty="0">
                <a:solidFill>
                  <a:srgbClr val="00B050"/>
                </a:solidFill>
              </a:rPr>
              <a:t>yealink.com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73543"/>
            <a:ext cx="7627374" cy="57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18</a:t>
            </a:fld>
            <a:endParaRPr lang="zh-CN" altLang="en-US"/>
          </a:p>
        </p:txBody>
      </p:sp>
    </p:spTree>
    <p:extLst>
      <p:ext uri="{BB962C8B-B14F-4D97-AF65-F5344CB8AC3E}">
        <p14:creationId xmlns:p14="http://schemas.microsoft.com/office/powerpoint/2010/main" val="4284994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42536" y="787082"/>
            <a:ext cx="504056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Advanced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1026" name="Picture 2" descr="C:\Users\yl0055\Desktop\桌面\PPT常用图标\3D小人\2531170_08002948395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56" y="1634682"/>
            <a:ext cx="4680520" cy="468052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19</a:t>
            </a:fld>
            <a:endParaRPr lang="zh-CN" altLang="en-US"/>
          </a:p>
        </p:txBody>
      </p:sp>
    </p:spTree>
    <p:extLst>
      <p:ext uri="{BB962C8B-B14F-4D97-AF65-F5344CB8AC3E}">
        <p14:creationId xmlns:p14="http://schemas.microsoft.com/office/powerpoint/2010/main" val="341154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Tahoma" pitchFamily="34" charset="0"/>
                <a:ea typeface="黑体" pitchFamily="2" charset="-122"/>
                <a:cs typeface="Tahoma" pitchFamily="34" charset="0"/>
              </a:rPr>
              <a:t>Agenda</a:t>
            </a: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17" name="矩形 16"/>
          <p:cNvSpPr/>
          <p:nvPr/>
        </p:nvSpPr>
        <p:spPr>
          <a:xfrm>
            <a:off x="2211528" y="1484784"/>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Basic Features</a:t>
            </a:r>
            <a:endParaRPr lang="en-US" altLang="zh-CN" sz="3200" b="1" dirty="0">
              <a:latin typeface="Tahoma" pitchFamily="34" charset="0"/>
              <a:ea typeface="Tahoma" pitchFamily="34" charset="0"/>
              <a:cs typeface="Tahoma" pitchFamily="34" charset="0"/>
            </a:endParaRPr>
          </a:p>
        </p:txBody>
      </p:sp>
      <p:pic>
        <p:nvPicPr>
          <p:cNvPr id="18" name="Picture 2" descr="C:\Documents and Settings\Administrator\桌面\Y.png"/>
          <p:cNvPicPr>
            <a:picLocks noChangeAspect="1" noChangeArrowheads="1"/>
          </p:cNvPicPr>
          <p:nvPr/>
        </p:nvPicPr>
        <p:blipFill>
          <a:blip r:embed="rId3" cstate="print"/>
          <a:srcRect/>
          <a:stretch>
            <a:fillRect/>
          </a:stretch>
        </p:blipFill>
        <p:spPr bwMode="auto">
          <a:xfrm>
            <a:off x="1799430" y="1814167"/>
            <a:ext cx="285752" cy="286978"/>
          </a:xfrm>
          <a:prstGeom prst="rect">
            <a:avLst/>
          </a:prstGeom>
          <a:noFill/>
        </p:spPr>
      </p:pic>
      <p:sp>
        <p:nvSpPr>
          <p:cNvPr id="19" name="矩形 18"/>
          <p:cNvSpPr/>
          <p:nvPr/>
        </p:nvSpPr>
        <p:spPr>
          <a:xfrm>
            <a:off x="2228424" y="251690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Advanced Features</a:t>
            </a:r>
            <a:endParaRPr lang="en-US" altLang="zh-CN" sz="3200" b="1" dirty="0">
              <a:latin typeface="Tahoma" pitchFamily="34" charset="0"/>
              <a:ea typeface="Tahoma" pitchFamily="34" charset="0"/>
              <a:cs typeface="Tahoma" pitchFamily="34" charset="0"/>
            </a:endParaRPr>
          </a:p>
        </p:txBody>
      </p:sp>
      <p:pic>
        <p:nvPicPr>
          <p:cNvPr id="20" name="Picture 2" descr="C:\Documents and Settings\Administrator\桌面\Y.png"/>
          <p:cNvPicPr>
            <a:picLocks noChangeAspect="1" noChangeArrowheads="1"/>
          </p:cNvPicPr>
          <p:nvPr/>
        </p:nvPicPr>
        <p:blipFill>
          <a:blip r:embed="rId3" cstate="print"/>
          <a:srcRect/>
          <a:stretch>
            <a:fillRect/>
          </a:stretch>
        </p:blipFill>
        <p:spPr bwMode="auto">
          <a:xfrm>
            <a:off x="1816326" y="2846289"/>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Phonebook</a:t>
            </a:r>
          </a:p>
          <a:p>
            <a:r>
              <a:rPr lang="en-US" altLang="zh-CN" sz="2400" b="1" dirty="0" smtClean="0">
                <a:solidFill>
                  <a:srgbClr val="00B050"/>
                </a:solidFill>
                <a:latin typeface="Tahoma" pitchFamily="34" charset="0"/>
                <a:ea typeface="Tahoma" pitchFamily="34" charset="0"/>
                <a:cs typeface="Tahoma" pitchFamily="34" charset="0"/>
              </a:rPr>
              <a:t>APP/API</a:t>
            </a:r>
          </a:p>
          <a:p>
            <a:r>
              <a:rPr lang="en-US" altLang="zh-CN" sz="2400" b="1" dirty="0" smtClean="0">
                <a:solidFill>
                  <a:srgbClr val="00B050"/>
                </a:solidFill>
                <a:latin typeface="Tahoma" pitchFamily="34" charset="0"/>
                <a:ea typeface="Tahoma" pitchFamily="34" charset="0"/>
                <a:cs typeface="Tahoma" pitchFamily="34" charset="0"/>
              </a:rPr>
              <a:t>Security</a:t>
            </a:r>
          </a:p>
          <a:p>
            <a:r>
              <a:rPr lang="en-US" altLang="zh-CN" sz="2400" b="1" dirty="0" smtClean="0">
                <a:solidFill>
                  <a:srgbClr val="00B050"/>
                </a:solidFill>
                <a:latin typeface="Tahoma" pitchFamily="34" charset="0"/>
                <a:ea typeface="Tahoma" pitchFamily="34" charset="0"/>
                <a:cs typeface="Tahoma" pitchFamily="34" charset="0"/>
              </a:rPr>
              <a:t>Call Center</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Advanced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20</a:t>
            </a:fld>
            <a:endParaRPr lang="zh-CN" altLang="en-US"/>
          </a:p>
        </p:txBody>
      </p:sp>
    </p:spTree>
    <p:extLst>
      <p:ext uri="{BB962C8B-B14F-4D97-AF65-F5344CB8AC3E}">
        <p14:creationId xmlns:p14="http://schemas.microsoft.com/office/powerpoint/2010/main" val="505974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Local Phonebook</a:t>
            </a:r>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Remote </a:t>
            </a:r>
            <a:r>
              <a:rPr lang="en-US" altLang="zh-CN" sz="2400" b="1" dirty="0">
                <a:solidFill>
                  <a:srgbClr val="00B050"/>
                </a:solidFill>
                <a:latin typeface="Tahoma" pitchFamily="34" charset="0"/>
                <a:ea typeface="Tahoma" pitchFamily="34" charset="0"/>
                <a:cs typeface="Tahoma" pitchFamily="34" charset="0"/>
              </a:rPr>
              <a:t>Phonebook</a:t>
            </a:r>
          </a:p>
          <a:p>
            <a:r>
              <a:rPr lang="en-US" altLang="zh-CN" sz="2400" b="1" dirty="0" smtClean="0">
                <a:solidFill>
                  <a:srgbClr val="00B050"/>
                </a:solidFill>
                <a:latin typeface="Tahoma" pitchFamily="34" charset="0"/>
                <a:ea typeface="Tahoma" pitchFamily="34" charset="0"/>
                <a:cs typeface="Tahoma" pitchFamily="34" charset="0"/>
              </a:rPr>
              <a:t>LDAP</a:t>
            </a:r>
          </a:p>
          <a:p>
            <a:r>
              <a:rPr lang="en-US" altLang="zh-CN" sz="2400" b="1" dirty="0" err="1" smtClean="0">
                <a:solidFill>
                  <a:srgbClr val="00B050"/>
                </a:solidFill>
                <a:latin typeface="Tahoma" pitchFamily="34" charset="0"/>
                <a:ea typeface="Tahoma" pitchFamily="34" charset="0"/>
                <a:cs typeface="Tahoma" pitchFamily="34" charset="0"/>
              </a:rPr>
              <a:t>Broadsoft</a:t>
            </a:r>
            <a:r>
              <a:rPr lang="en-US" altLang="zh-CN" sz="2400" b="1" dirty="0" smtClean="0">
                <a:solidFill>
                  <a:srgbClr val="00B050"/>
                </a:solidFill>
                <a:latin typeface="Tahoma" pitchFamily="34" charset="0"/>
                <a:ea typeface="Tahoma" pitchFamily="34" charset="0"/>
                <a:cs typeface="Tahoma" pitchFamily="34" charset="0"/>
              </a:rPr>
              <a:t> Phonebook</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0" y="11605"/>
            <a:ext cx="2555776" cy="681091"/>
          </a:xfrm>
        </p:spPr>
        <p:txBody>
          <a:bodyPr>
            <a:normAutofit/>
          </a:bodyPr>
          <a:lstStyle/>
          <a:p>
            <a:r>
              <a:rPr lang="en-US" altLang="zh-CN" sz="3000" b="1" dirty="0" smtClean="0">
                <a:solidFill>
                  <a:schemeClr val="bg1"/>
                </a:solidFill>
                <a:latin typeface="Tahoma" pitchFamily="34" charset="0"/>
                <a:ea typeface="黑体" pitchFamily="2" charset="-122"/>
                <a:cs typeface="Tahoma" pitchFamily="34" charset="0"/>
              </a:rPr>
              <a:t>Phonebook</a:t>
            </a:r>
            <a:endParaRPr lang="en-US" altLang="zh-CN"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21</a:t>
            </a:fld>
            <a:endParaRPr lang="zh-CN" altLang="en-US"/>
          </a:p>
        </p:txBody>
      </p:sp>
    </p:spTree>
    <p:extLst>
      <p:ext uri="{BB962C8B-B14F-4D97-AF65-F5344CB8AC3E}">
        <p14:creationId xmlns:p14="http://schemas.microsoft.com/office/powerpoint/2010/main" val="247054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23728" y="2852936"/>
            <a:ext cx="4608512"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Local Phonebook</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22</a:t>
            </a:fld>
            <a:endParaRPr lang="zh-CN" altLang="en-US"/>
          </a:p>
        </p:txBody>
      </p:sp>
    </p:spTree>
    <p:extLst>
      <p:ext uri="{BB962C8B-B14F-4D97-AF65-F5344CB8AC3E}">
        <p14:creationId xmlns:p14="http://schemas.microsoft.com/office/powerpoint/2010/main" val="1693284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Local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12868" y="836712"/>
            <a:ext cx="8136904" cy="5328592"/>
          </a:xfrm>
        </p:spPr>
        <p:txBody>
          <a:bodyPr>
            <a:normAutofit/>
          </a:bodyPr>
          <a:lstStyle/>
          <a:p>
            <a:pPr marL="0" indent="0">
              <a:buNone/>
            </a:pPr>
            <a:r>
              <a:rPr lang="en-US" altLang="zh-CN" sz="2800" dirty="0"/>
              <a:t>W</a:t>
            </a:r>
            <a:r>
              <a:rPr lang="en-US" altLang="zh-CN" sz="2800" dirty="0" smtClean="0"/>
              <a:t>ebpage </a:t>
            </a:r>
            <a:r>
              <a:rPr lang="en-US" altLang="zh-CN" sz="2800" dirty="0" smtClean="0">
                <a:sym typeface="Wingdings" pitchFamily="2" charset="2"/>
              </a:rPr>
              <a:t>Contacts Local Directory</a:t>
            </a:r>
          </a:p>
          <a:p>
            <a:pPr marL="0" indent="0">
              <a:buNone/>
            </a:pPr>
            <a:endParaRPr lang="en-US" altLang="zh-CN" sz="2800" b="1" dirty="0">
              <a:solidFill>
                <a:srgbClr val="00B050"/>
              </a:solidFill>
              <a:latin typeface="Tahoma" pitchFamily="34" charset="0"/>
              <a:ea typeface="Tahoma" pitchFamily="34" charset="0"/>
              <a:cs typeface="Tahoma" pitchFamily="34" charset="0"/>
              <a:sym typeface="Wingdings" pitchFamily="2" charset="2"/>
            </a:endParaRPr>
          </a:p>
          <a:p>
            <a:pPr marL="0" indent="0">
              <a:buNone/>
            </a:pPr>
            <a:endParaRPr lang="en-US" altLang="zh-CN" sz="2800" b="1" dirty="0" smtClean="0">
              <a:solidFill>
                <a:srgbClr val="00B050"/>
              </a:solidFill>
              <a:latin typeface="Tahoma" pitchFamily="34" charset="0"/>
              <a:ea typeface="Tahoma" pitchFamily="34" charset="0"/>
              <a:cs typeface="Tahoma" pitchFamily="34" charset="0"/>
              <a:sym typeface="Wingdings" pitchFamily="2" charset="2"/>
            </a:endParaRPr>
          </a:p>
          <a:p>
            <a:pPr marL="0" indent="0">
              <a:buNone/>
            </a:pPr>
            <a:endParaRPr lang="en-US" altLang="zh-CN" sz="2800" b="1" dirty="0">
              <a:solidFill>
                <a:srgbClr val="00B050"/>
              </a:solidFill>
              <a:latin typeface="Tahoma" pitchFamily="34" charset="0"/>
              <a:ea typeface="Tahoma" pitchFamily="34" charset="0"/>
              <a:cs typeface="Tahoma" pitchFamily="34" charset="0"/>
              <a:sym typeface="Wingdings" pitchFamily="2" charset="2"/>
            </a:endParaRPr>
          </a:p>
          <a:p>
            <a:pPr marL="0" indent="0">
              <a:buNone/>
            </a:pPr>
            <a:endParaRPr lang="en-US" altLang="zh-CN" sz="2800" b="1" dirty="0" smtClean="0">
              <a:solidFill>
                <a:srgbClr val="00B050"/>
              </a:solidFill>
              <a:latin typeface="Tahoma" pitchFamily="34" charset="0"/>
              <a:ea typeface="Tahoma" pitchFamily="34" charset="0"/>
              <a:cs typeface="Tahoma" pitchFamily="34" charset="0"/>
              <a:sym typeface="Wingdings" pitchFamily="2" charset="2"/>
            </a:endParaRPr>
          </a:p>
          <a:p>
            <a:pPr marL="0" indent="0">
              <a:buNone/>
            </a:pPr>
            <a:endParaRPr lang="en-US" altLang="zh-CN" sz="2800" b="1" dirty="0">
              <a:solidFill>
                <a:srgbClr val="00B050"/>
              </a:solidFill>
              <a:latin typeface="Tahoma" pitchFamily="34" charset="0"/>
              <a:ea typeface="Tahoma" pitchFamily="34" charset="0"/>
              <a:cs typeface="Tahoma" pitchFamily="34" charset="0"/>
              <a:sym typeface="Wingdings" pitchFamily="2" charset="2"/>
            </a:endParaRPr>
          </a:p>
          <a:p>
            <a:pPr marL="0" indent="0">
              <a:buNone/>
            </a:pPr>
            <a:endParaRPr lang="en-US" altLang="zh-CN" sz="2800" b="1" dirty="0" smtClean="0">
              <a:solidFill>
                <a:srgbClr val="00B050"/>
              </a:solidFill>
              <a:latin typeface="Tahoma" pitchFamily="34" charset="0"/>
              <a:ea typeface="Tahoma" pitchFamily="34" charset="0"/>
              <a:cs typeface="Tahoma" pitchFamily="34" charset="0"/>
              <a:sym typeface="Wingdings" pitchFamily="2" charset="2"/>
            </a:endParaRPr>
          </a:p>
          <a:p>
            <a:pPr marL="0" indent="0">
              <a:buNone/>
            </a:pPr>
            <a:r>
              <a:rPr lang="en-US" altLang="zh-CN" sz="2800" dirty="0" smtClean="0">
                <a:sym typeface="Wingdings" pitchFamily="2" charset="2"/>
              </a:rPr>
              <a:t>Account Basic                    Phone Preference</a:t>
            </a:r>
            <a:endParaRPr lang="en-US" altLang="zh-CN" sz="2800" dirty="0"/>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23</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1340769"/>
            <a:ext cx="7344816" cy="306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38" y="5095135"/>
            <a:ext cx="3895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5012120"/>
            <a:ext cx="3982143" cy="8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七边形 10"/>
          <p:cNvSpPr/>
          <p:nvPr/>
        </p:nvSpPr>
        <p:spPr>
          <a:xfrm>
            <a:off x="539554" y="2996952"/>
            <a:ext cx="288034" cy="273762"/>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1</a:t>
            </a:r>
            <a:endParaRPr lang="zh-CN" altLang="en-US" dirty="0"/>
          </a:p>
        </p:txBody>
      </p:sp>
      <p:sp>
        <p:nvSpPr>
          <p:cNvPr id="14" name="七边形 13"/>
          <p:cNvSpPr/>
          <p:nvPr/>
        </p:nvSpPr>
        <p:spPr>
          <a:xfrm>
            <a:off x="4067944" y="1988840"/>
            <a:ext cx="288034" cy="273762"/>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2</a:t>
            </a:r>
            <a:endParaRPr lang="zh-CN" altLang="en-US" dirty="0"/>
          </a:p>
        </p:txBody>
      </p:sp>
      <p:sp>
        <p:nvSpPr>
          <p:cNvPr id="15" name="七边形 14"/>
          <p:cNvSpPr/>
          <p:nvPr/>
        </p:nvSpPr>
        <p:spPr>
          <a:xfrm>
            <a:off x="0" y="5603510"/>
            <a:ext cx="288034" cy="273762"/>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3</a:t>
            </a:r>
            <a:endParaRPr lang="zh-CN" altLang="en-US" dirty="0"/>
          </a:p>
        </p:txBody>
      </p:sp>
      <p:sp>
        <p:nvSpPr>
          <p:cNvPr id="16" name="七边形 15"/>
          <p:cNvSpPr/>
          <p:nvPr/>
        </p:nvSpPr>
        <p:spPr>
          <a:xfrm>
            <a:off x="4345840" y="5020311"/>
            <a:ext cx="288034" cy="273762"/>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4</a:t>
            </a:r>
            <a:endParaRPr lang="zh-CN" altLang="en-US" dirty="0"/>
          </a:p>
        </p:txBody>
      </p:sp>
    </p:spTree>
    <p:extLst>
      <p:ext uri="{BB962C8B-B14F-4D97-AF65-F5344CB8AC3E}">
        <p14:creationId xmlns:p14="http://schemas.microsoft.com/office/powerpoint/2010/main" val="1461519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1259632" y="2731569"/>
            <a:ext cx="6984776"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a:solidFill>
                  <a:srgbClr val="00B050"/>
                </a:solidFill>
                <a:latin typeface="Tahoma" pitchFamily="34" charset="0"/>
                <a:ea typeface="黑体" pitchFamily="2" charset="-122"/>
                <a:cs typeface="Tahoma" pitchFamily="34" charset="0"/>
              </a:rPr>
              <a:t>Remote(XML) Phonebook</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24</a:t>
            </a:fld>
            <a:endParaRPr lang="zh-CN" altLang="en-US"/>
          </a:p>
        </p:txBody>
      </p:sp>
    </p:spTree>
    <p:extLst>
      <p:ext uri="{BB962C8B-B14F-4D97-AF65-F5344CB8AC3E}">
        <p14:creationId xmlns:p14="http://schemas.microsoft.com/office/powerpoint/2010/main" val="4041399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1268760"/>
            <a:ext cx="8136904" cy="5328592"/>
          </a:xfrm>
        </p:spPr>
        <p:txBody>
          <a:bodyPr>
            <a:normAutofit/>
          </a:bodyPr>
          <a:lstStyle/>
          <a:p>
            <a:pPr marL="0" indent="0">
              <a:buNone/>
            </a:pPr>
            <a:r>
              <a:rPr lang="en-US" altLang="zh-CN" sz="2800" dirty="0"/>
              <a:t>Remote phonebook is the IP phone book maintained centrally, which is stored on the remote server. The IP phone can establish a connection with the remote server and download the entries, and then display the entries on the phone user interface. </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XML Phonebook/"/>
              </a:rPr>
              <a:t>ftp</a:t>
            </a:r>
            <a:r>
              <a:rPr lang="en-US" altLang="zh-CN" sz="2000" dirty="0">
                <a:hlinkClick r:id="rId4" invalidUrl="ftp://yealinkftp:yealinkftp@ftp.yealink.com/Training/AdvancedFeature/XML Phonebook/"/>
              </a:rPr>
              <a:t>://</a:t>
            </a:r>
            <a:r>
              <a:rPr lang="en-US" altLang="zh-CN" sz="2000" dirty="0">
                <a:hlinkClick r:id="rId5" invalidUrl="ftp://yealinkftp:yealinkftp@ftp.yealink.com/Training/AdvancedFeature/XML Phonebook/"/>
              </a:rPr>
              <a:t>yealinkftp:yealinkftp@ftp.yealink.com/Training/AdvancedFeature/XML%20Phonebook</a:t>
            </a:r>
            <a:r>
              <a:rPr lang="en-US" altLang="zh-CN" sz="2000" dirty="0" smtClean="0">
                <a:hlinkClick r:id="rId6" invalidUrl="ftp://yealinkftp:yealinkftp@ftp.yealink.com/Training/AdvancedFeature/XML Phonebook/"/>
              </a:rPr>
              <a:t>/</a:t>
            </a:r>
            <a:r>
              <a:rPr lang="en-US" altLang="zh-CN" sz="2000" dirty="0" smtClean="0"/>
              <a:t> </a:t>
            </a:r>
          </a:p>
          <a:p>
            <a:pPr marL="0" indent="0">
              <a:buNone/>
            </a:pP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25</a:t>
            </a:fld>
            <a:endParaRPr lang="zh-CN" altLang="en-US"/>
          </a:p>
        </p:txBody>
      </p:sp>
    </p:spTree>
    <p:extLst>
      <p:ext uri="{BB962C8B-B14F-4D97-AF65-F5344CB8AC3E}">
        <p14:creationId xmlns:p14="http://schemas.microsoft.com/office/powerpoint/2010/main" val="2401069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4" y="3861048"/>
            <a:ext cx="8147528" cy="22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a:latin typeface="Trebuchet MS" pitchFamily="34" charset="0"/>
              </a:rPr>
              <a:t>&lt;500kb </a:t>
            </a:r>
          </a:p>
          <a:p>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4" y="1772816"/>
            <a:ext cx="8147528" cy="165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26</a:t>
            </a:fld>
            <a:endParaRPr lang="zh-CN" altLang="en-US"/>
          </a:p>
        </p:txBody>
      </p:sp>
    </p:spTree>
    <p:extLst>
      <p:ext uri="{BB962C8B-B14F-4D97-AF65-F5344CB8AC3E}">
        <p14:creationId xmlns:p14="http://schemas.microsoft.com/office/powerpoint/2010/main" val="1559605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smtClean="0"/>
              <a:t>Phone</a:t>
            </a:r>
            <a:r>
              <a:rPr lang="en-US" altLang="zh-CN" dirty="0" smtClean="0">
                <a:sym typeface="Wingdings" pitchFamily="2" charset="2"/>
              </a:rPr>
              <a:t> Features General Information</a:t>
            </a:r>
          </a:p>
          <a:p>
            <a:endParaRPr lang="en-US" altLang="zh-CN" dirty="0">
              <a:sym typeface="Wingdings" pitchFamily="2" charset="2"/>
            </a:endParaRPr>
          </a:p>
          <a:p>
            <a:endParaRPr lang="en-US" altLang="zh-CN" dirty="0" smtClean="0">
              <a:sym typeface="Wingdings" pitchFamily="2" charset="2"/>
            </a:endParaRPr>
          </a:p>
          <a:p>
            <a:endParaRPr lang="en-US" altLang="zh-CN" dirty="0" smtClean="0"/>
          </a:p>
          <a:p>
            <a:r>
              <a:rPr lang="en-US" altLang="zh-CN" dirty="0" smtClean="0"/>
              <a:t>Can display the name of remote phonebook contacts</a:t>
            </a:r>
          </a:p>
          <a:p>
            <a:endParaRPr lang="en-US" altLang="zh-CN" dirty="0"/>
          </a:p>
          <a:p>
            <a:r>
              <a:rPr lang="en-US" altLang="zh-CN" dirty="0" smtClean="0"/>
              <a:t>Only VP530 support search </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992888" cy="13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27</a:t>
            </a:fld>
            <a:endParaRPr lang="zh-CN" altLang="en-US"/>
          </a:p>
        </p:txBody>
      </p:sp>
    </p:spTree>
    <p:extLst>
      <p:ext uri="{BB962C8B-B14F-4D97-AF65-F5344CB8AC3E}">
        <p14:creationId xmlns:p14="http://schemas.microsoft.com/office/powerpoint/2010/main" val="2835615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262979"/>
          </a:xfrm>
          <a:prstGeom prst="rect">
            <a:avLst/>
          </a:prstGeom>
        </p:spPr>
        <p:txBody>
          <a:bodyPr wrap="square">
            <a:spAutoFit/>
          </a:bodyPr>
          <a:lstStyle/>
          <a:p>
            <a:r>
              <a:rPr lang="en-US" altLang="zh-CN" sz="2800" b="1" dirty="0">
                <a:solidFill>
                  <a:srgbClr val="00B050"/>
                </a:solidFill>
                <a:latin typeface="Trebuchet MS" pitchFamily="34" charset="0"/>
              </a:rPr>
              <a:t>S</a:t>
            </a:r>
            <a:r>
              <a:rPr lang="en-US" altLang="zh-CN" sz="2800" b="1" dirty="0" smtClean="0">
                <a:solidFill>
                  <a:srgbClr val="00B050"/>
                </a:solidFill>
                <a:latin typeface="Trebuchet MS" pitchFamily="34" charset="0"/>
              </a:rPr>
              <a:t>ales.xml- Direct Contacts</a:t>
            </a:r>
          </a:p>
          <a:p>
            <a:endParaRPr lang="en-US" altLang="zh-CN" dirty="0">
              <a:latin typeface="Trebuchet MS" pitchFamily="34" charset="0"/>
            </a:endParaRPr>
          </a:p>
          <a:p>
            <a:r>
              <a:rPr lang="en-US" altLang="zh-CN" dirty="0" smtClean="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Jack</a:t>
            </a:r>
            <a:r>
              <a:rPr lang="en-US" altLang="zh-CN" dirty="0" smtClean="0">
                <a:latin typeface="Trebuchet MS" pitchFamily="34" charset="0"/>
              </a:rPr>
              <a:t>&lt;/</a:t>
            </a:r>
            <a:r>
              <a:rPr lang="en-US" altLang="zh-CN" dirty="0">
                <a:latin typeface="Trebuchet MS" pitchFamily="34" charset="0"/>
              </a:rPr>
              <a:t>Name</a:t>
            </a:r>
            <a:r>
              <a:rPr lang="en-US" altLang="zh-CN" dirty="0" smtClean="0">
                <a:latin typeface="Trebuchet MS" pitchFamily="34" charset="0"/>
              </a:rPr>
              <a:t>&gt;                                        \\Change Name</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1110</a:t>
            </a:r>
            <a:r>
              <a:rPr lang="en-US" altLang="zh-CN" dirty="0">
                <a:latin typeface="Trebuchet MS" pitchFamily="34" charset="0"/>
              </a:rPr>
              <a:t>&lt;/Telephone</a:t>
            </a:r>
            <a:r>
              <a:rPr lang="en-US" altLang="zh-CN" dirty="0" smtClean="0">
                <a:latin typeface="Trebuchet MS" pitchFamily="34" charset="0"/>
              </a:rPr>
              <a:t>&gt;                           \\Extension number</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18676762325</a:t>
            </a:r>
            <a:r>
              <a:rPr lang="en-US" altLang="zh-CN" dirty="0">
                <a:latin typeface="Trebuchet MS" pitchFamily="34" charset="0"/>
              </a:rPr>
              <a:t>&lt;/Telephone</a:t>
            </a:r>
            <a:r>
              <a:rPr lang="en-US" altLang="zh-CN" dirty="0" smtClean="0">
                <a:latin typeface="Trebuchet MS" pitchFamily="34" charset="0"/>
              </a:rPr>
              <a:t>&gt;               \\Telephone number</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p>
          <a:p>
            <a:r>
              <a:rPr lang="en-US" altLang="zh-CN" dirty="0" smtClean="0">
                <a:latin typeface="Trebuchet MS" pitchFamily="34" charset="0"/>
              </a:rPr>
              <a:t>……</a:t>
            </a:r>
            <a:endParaRPr lang="zh-CN" altLang="zh-CN" dirty="0">
              <a:latin typeface="Trebuchet MS" pitchFamily="34" charset="0"/>
            </a:endParaRPr>
          </a:p>
          <a:p>
            <a:r>
              <a:rPr lang="en-US" altLang="zh-CN" dirty="0" smtClean="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smtClean="0">
                <a:latin typeface="Trebuchet MS" pitchFamily="34" charset="0"/>
              </a:rPr>
              <a:t>&gt;                                                    \\Shortcut Keys</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a:t>
            </a:r>
            <a:r>
              <a:rPr lang="en-US" altLang="zh-CN" dirty="0" smtClean="0">
                <a:latin typeface="Trebuchet MS" pitchFamily="34" charset="0"/>
              </a:rPr>
              <a:t>&gt;                                               \\Keys Number  </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a:t>
            </a:r>
            <a:r>
              <a:rPr lang="en-US" altLang="zh-CN" dirty="0" smtClean="0">
                <a:latin typeface="Trebuchet MS" pitchFamily="34" charset="0"/>
              </a:rPr>
              <a:t>&gt;   \\Server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a:t>
            </a:r>
            <a:endParaRPr lang="zh-CN" altLang="zh-CN" sz="2000" b="1" dirty="0">
              <a:solidFill>
                <a:srgbClr val="FF0000"/>
              </a:solidFill>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28</a:t>
            </a:fld>
            <a:endParaRPr lang="zh-CN" altLang="en-US"/>
          </a:p>
        </p:txBody>
      </p:sp>
    </p:spTree>
    <p:extLst>
      <p:ext uri="{BB962C8B-B14F-4D97-AF65-F5344CB8AC3E}">
        <p14:creationId xmlns:p14="http://schemas.microsoft.com/office/powerpoint/2010/main" val="3272756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724644"/>
          </a:xfrm>
          <a:prstGeom prst="rect">
            <a:avLst/>
          </a:prstGeom>
        </p:spPr>
        <p:txBody>
          <a:bodyPr wrap="square">
            <a:spAutoFit/>
          </a:bodyPr>
          <a:lstStyle/>
          <a:p>
            <a:r>
              <a:rPr lang="en-US" altLang="zh-CN" sz="2800" b="1" dirty="0" smtClean="0">
                <a:solidFill>
                  <a:srgbClr val="00B050"/>
                </a:solidFill>
                <a:latin typeface="Trebuchet MS" pitchFamily="34" charset="0"/>
              </a:rPr>
              <a:t>Yealink.xml-Group Contacts</a:t>
            </a:r>
          </a:p>
          <a:p>
            <a:endParaRPr lang="en-US"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&lt;Title&gt;</a:t>
            </a:r>
            <a:r>
              <a:rPr lang="en-US" altLang="zh-CN" dirty="0">
                <a:solidFill>
                  <a:srgbClr val="FF0000"/>
                </a:solidFill>
                <a:latin typeface="Trebuchet MS" pitchFamily="34" charset="0"/>
              </a:rPr>
              <a:t>Yealink</a:t>
            </a:r>
            <a:r>
              <a:rPr lang="en-US" altLang="zh-CN" dirty="0">
                <a:latin typeface="Trebuchet MS" pitchFamily="34" charset="0"/>
              </a:rPr>
              <a:t>&lt;/Title&gt;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Sales</a:t>
            </a:r>
            <a:r>
              <a:rPr lang="en-US" altLang="zh-CN" dirty="0">
                <a:latin typeface="Trebuchet MS" pitchFamily="34" charset="0"/>
              </a:rPr>
              <a:t>&lt;/Name&gt;                                              \\Group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&lt;/URL&gt;        </a:t>
            </a:r>
            <a:r>
              <a:rPr lang="en-US" altLang="zh-CN" dirty="0" smtClean="0">
                <a:latin typeface="Trebuchet MS" pitchFamily="34" charset="0"/>
              </a:rPr>
              <a:t>\\</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en-US" altLang="zh-CN" dirty="0" smtClean="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Marketing</a:t>
            </a:r>
            <a:r>
              <a:rPr lang="en-US" altLang="zh-CN" dirty="0" smtClean="0">
                <a:latin typeface="Trebuchet MS" pitchFamily="34" charset="0"/>
              </a:rPr>
              <a:t>&lt;/</a:t>
            </a:r>
            <a:r>
              <a:rPr lang="en-US" altLang="zh-CN" dirty="0">
                <a:latin typeface="Trebuchet MS" pitchFamily="34" charset="0"/>
              </a:rPr>
              <a:t>Name&gt;                                         </a:t>
            </a:r>
            <a:r>
              <a:rPr lang="en-US" altLang="zh-CN" dirty="0" smtClean="0">
                <a:latin typeface="Trebuchet MS" pitchFamily="34" charset="0"/>
              </a:rPr>
              <a:t>\\</a:t>
            </a:r>
            <a:r>
              <a:rPr lang="en-US" altLang="zh-CN" dirty="0">
                <a:latin typeface="Trebuchet MS" pitchFamily="34" charset="0"/>
              </a:rPr>
              <a:t>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10.2.4.121:8080/Marketing.xml </a:t>
            </a:r>
            <a:r>
              <a:rPr lang="en-US" altLang="zh-CN" dirty="0">
                <a:latin typeface="Trebuchet MS" pitchFamily="34" charset="0"/>
              </a:rPr>
              <a:t>&lt;/URL&gt; </a:t>
            </a:r>
            <a:r>
              <a:rPr lang="en-US" altLang="zh-CN" dirty="0" smtClean="0">
                <a:latin typeface="Trebuchet MS" pitchFamily="34" charset="0"/>
              </a:rPr>
              <a:t> \\</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smtClean="0">
                <a:latin typeface="Trebuchet MS" pitchFamily="34" charset="0"/>
              </a:rPr>
              <a: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&lt;/Name&gt;</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http://10.2.4.40:9/sales.xml </a:t>
            </a:r>
            <a:r>
              <a:rPr lang="en-US" altLang="zh-CN" dirty="0">
                <a:latin typeface="Trebuchet MS" pitchFamily="34" charset="0"/>
              </a:rPr>
              <a:t>&lt;/URL&gt;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a:t>
            </a:r>
            <a:endParaRPr lang="zh-CN" altLang="zh-CN" sz="1800" b="1" dirty="0">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29</a:t>
            </a:fld>
            <a:endParaRPr lang="zh-CN" altLang="en-US"/>
          </a:p>
        </p:txBody>
      </p:sp>
    </p:spTree>
    <p:extLst>
      <p:ext uri="{BB962C8B-B14F-4D97-AF65-F5344CB8AC3E}">
        <p14:creationId xmlns:p14="http://schemas.microsoft.com/office/powerpoint/2010/main" val="257784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339752" y="1117193"/>
            <a:ext cx="504056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Basic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2007308"/>
            <a:ext cx="3345730" cy="40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a:t>
            </a:fld>
            <a:endParaRPr lang="zh-CN" altLang="en-US"/>
          </a:p>
        </p:txBody>
      </p:sp>
    </p:spTree>
    <p:extLst>
      <p:ext uri="{BB962C8B-B14F-4D97-AF65-F5344CB8AC3E}">
        <p14:creationId xmlns:p14="http://schemas.microsoft.com/office/powerpoint/2010/main" val="2286782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3635896" y="2731568"/>
            <a:ext cx="360040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LDAP</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30</a:t>
            </a:fld>
            <a:endParaRPr lang="zh-CN" altLang="en-US"/>
          </a:p>
        </p:txBody>
      </p:sp>
    </p:spTree>
    <p:extLst>
      <p:ext uri="{BB962C8B-B14F-4D97-AF65-F5344CB8AC3E}">
        <p14:creationId xmlns:p14="http://schemas.microsoft.com/office/powerpoint/2010/main" val="1225582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LDAP</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lnSpcReduction="10000"/>
          </a:bodyPr>
          <a:lstStyle/>
          <a:p>
            <a:pPr marL="0" indent="0">
              <a:buNone/>
            </a:pPr>
            <a:r>
              <a:rPr lang="en-US" altLang="zh-CN" sz="2400" b="1" dirty="0">
                <a:solidFill>
                  <a:srgbClr val="00B050"/>
                </a:solidFill>
                <a:latin typeface="微软雅黑" pitchFamily="34" charset="-122"/>
                <a:ea typeface="微软雅黑" pitchFamily="34" charset="-122"/>
              </a:rPr>
              <a:t>Lightweight Directory Access Protocol</a:t>
            </a:r>
          </a:p>
          <a:p>
            <a:pPr marL="0" indent="0">
              <a:buNone/>
            </a:pPr>
            <a:endParaRPr lang="en-US" altLang="zh-CN" sz="2800" dirty="0"/>
          </a:p>
          <a:p>
            <a:pPr marL="0" indent="0">
              <a:buNone/>
            </a:pPr>
            <a:r>
              <a:rPr lang="en-US" altLang="zh-CN" sz="2800" dirty="0" smtClean="0"/>
              <a:t>An application </a:t>
            </a:r>
            <a:r>
              <a:rPr lang="en-US" altLang="zh-CN" sz="2800" dirty="0"/>
              <a:t>protocol </a:t>
            </a:r>
            <a:r>
              <a:rPr lang="en-US" altLang="zh-CN" sz="2800" dirty="0" smtClean="0"/>
              <a:t>for accessing </a:t>
            </a:r>
            <a:r>
              <a:rPr lang="en-US" altLang="zh-CN" sz="2800" dirty="0"/>
              <a:t>and maintaining distributed directory information services over an Internet Protocol (IP) network</a:t>
            </a:r>
            <a:r>
              <a:rPr lang="en-US" altLang="zh-CN" sz="2800" dirty="0" smtClean="0"/>
              <a:t>.</a:t>
            </a:r>
            <a:r>
              <a:rPr lang="en-US" altLang="zh-CN" sz="2800" dirty="0"/>
              <a:t> </a:t>
            </a:r>
            <a:endParaRPr lang="en-US" altLang="zh-CN" sz="2800" dirty="0" smtClean="0"/>
          </a:p>
          <a:p>
            <a:pPr marL="0" indent="0">
              <a:buNone/>
            </a:pPr>
            <a:endParaRPr lang="en-US" altLang="zh-CN" sz="2800" dirty="0" smtClean="0"/>
          </a:p>
          <a:p>
            <a:pPr marL="0" indent="0">
              <a:buNone/>
            </a:pPr>
            <a:r>
              <a:rPr lang="en-US" altLang="zh-CN" sz="2600" dirty="0" smtClean="0">
                <a:latin typeface="Tahoma" pitchFamily="34" charset="0"/>
                <a:ea typeface="Tahoma" pitchFamily="34" charset="0"/>
                <a:cs typeface="Tahoma" pitchFamily="34" charset="0"/>
              </a:rPr>
              <a:t>● Support </a:t>
            </a:r>
            <a:r>
              <a:rPr lang="en-US" altLang="zh-CN" sz="2600" dirty="0">
                <a:latin typeface="Tahoma" pitchFamily="34" charset="0"/>
                <a:ea typeface="Tahoma" pitchFamily="34" charset="0"/>
                <a:cs typeface="Tahoma" pitchFamily="34" charset="0"/>
              </a:rPr>
              <a:t>LDAP version 2 or 3 </a:t>
            </a:r>
          </a:p>
          <a:p>
            <a:pPr marL="0" indent="0">
              <a:buNone/>
            </a:pPr>
            <a:r>
              <a:rPr lang="en-US" altLang="zh-CN" sz="2600" dirty="0">
                <a:latin typeface="Tahoma" pitchFamily="34" charset="0"/>
                <a:ea typeface="Tahoma" pitchFamily="34" charset="0"/>
                <a:cs typeface="Tahoma" pitchFamily="34" charset="0"/>
              </a:rPr>
              <a:t>● </a:t>
            </a:r>
            <a:r>
              <a:rPr lang="en-US" altLang="zh-CN" sz="2600" dirty="0" smtClean="0">
                <a:latin typeface="Tahoma" pitchFamily="34" charset="0"/>
                <a:ea typeface="Tahoma" pitchFamily="34" charset="0"/>
                <a:cs typeface="Tahoma" pitchFamily="34" charset="0"/>
              </a:rPr>
              <a:t>Support </a:t>
            </a:r>
            <a:r>
              <a:rPr lang="en-US" altLang="zh-CN" sz="2600" dirty="0">
                <a:latin typeface="Tahoma" pitchFamily="34" charset="0"/>
                <a:ea typeface="Tahoma" pitchFamily="34" charset="0"/>
                <a:cs typeface="Tahoma" pitchFamily="34" charset="0"/>
              </a:rPr>
              <a:t>Microsoft’s Active Directory</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yealinkftp:yealinkftp@ftp.yealink.com/Training/AdvancedFeature/LDAP/</a:t>
            </a:r>
            <a:r>
              <a:rPr lang="en-US" altLang="zh-CN" sz="2000" dirty="0" smtClean="0"/>
              <a:t>   </a:t>
            </a: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31</a:t>
            </a:fld>
            <a:endParaRPr lang="zh-CN" altLang="en-US"/>
          </a:p>
        </p:txBody>
      </p:sp>
    </p:spTree>
    <p:extLst>
      <p:ext uri="{BB962C8B-B14F-4D97-AF65-F5344CB8AC3E}">
        <p14:creationId xmlns:p14="http://schemas.microsoft.com/office/powerpoint/2010/main" val="3146568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57422" y="2857496"/>
            <a:ext cx="4214842" cy="2643206"/>
            <a:chOff x="2786050" y="2428868"/>
            <a:chExt cx="4214842" cy="2643206"/>
          </a:xfrm>
        </p:grpSpPr>
        <p:grpSp>
          <p:nvGrpSpPr>
            <p:cNvPr id="10" name="组合 9"/>
            <p:cNvGrpSpPr/>
            <p:nvPr/>
          </p:nvGrpSpPr>
          <p:grpSpPr>
            <a:xfrm>
              <a:off x="2786050" y="4071942"/>
              <a:ext cx="1857388" cy="1000132"/>
              <a:chOff x="1500166" y="4214818"/>
              <a:chExt cx="1857388" cy="1000132"/>
            </a:xfrm>
          </p:grpSpPr>
          <p:sp>
            <p:nvSpPr>
              <p:cNvPr id="2" name="椭圆 1"/>
              <p:cNvSpPr/>
              <p:nvPr/>
            </p:nvSpPr>
            <p:spPr>
              <a:xfrm>
                <a:off x="1500166" y="4214818"/>
                <a:ext cx="1785950"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TextBox 4"/>
              <p:cNvSpPr txBox="1"/>
              <p:nvPr/>
            </p:nvSpPr>
            <p:spPr>
              <a:xfrm>
                <a:off x="1857356" y="4500570"/>
                <a:ext cx="1500198" cy="523220"/>
              </a:xfrm>
              <a:prstGeom prst="rect">
                <a:avLst/>
              </a:prstGeom>
              <a:noFill/>
            </p:spPr>
            <p:txBody>
              <a:bodyPr wrap="square" rtlCol="0">
                <a:spAutoFit/>
              </a:bodyPr>
              <a:lstStyle/>
              <a:p>
                <a:r>
                  <a:rPr lang="en-US" altLang="zh-CN" sz="2800" b="1" dirty="0" smtClean="0"/>
                  <a:t>Client</a:t>
                </a:r>
                <a:endParaRPr lang="zh-CN" altLang="en-US" sz="2800" b="1" dirty="0"/>
              </a:p>
            </p:txBody>
          </p:sp>
        </p:grpSp>
        <p:grpSp>
          <p:nvGrpSpPr>
            <p:cNvPr id="9" name="组合 8"/>
            <p:cNvGrpSpPr/>
            <p:nvPr/>
          </p:nvGrpSpPr>
          <p:grpSpPr>
            <a:xfrm>
              <a:off x="3857620" y="2428868"/>
              <a:ext cx="1928826" cy="857256"/>
              <a:chOff x="4000496" y="1500174"/>
              <a:chExt cx="1928826" cy="857256"/>
            </a:xfrm>
          </p:grpSpPr>
          <p:sp>
            <p:nvSpPr>
              <p:cNvPr id="3" name="椭圆 2"/>
              <p:cNvSpPr/>
              <p:nvPr/>
            </p:nvSpPr>
            <p:spPr>
              <a:xfrm>
                <a:off x="4071934" y="1500174"/>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TextBox 5"/>
              <p:cNvSpPr txBox="1"/>
              <p:nvPr/>
            </p:nvSpPr>
            <p:spPr>
              <a:xfrm>
                <a:off x="4000496" y="1714488"/>
                <a:ext cx="1857388" cy="523220"/>
              </a:xfrm>
              <a:prstGeom prst="rect">
                <a:avLst/>
              </a:prstGeom>
              <a:noFill/>
            </p:spPr>
            <p:txBody>
              <a:bodyPr wrap="square" rtlCol="0">
                <a:spAutoFit/>
              </a:bodyPr>
              <a:lstStyle/>
              <a:p>
                <a:pPr algn="ctr"/>
                <a:r>
                  <a:rPr lang="en-US" altLang="zh-CN" sz="2800" b="1" dirty="0" smtClean="0"/>
                  <a:t>Server</a:t>
                </a:r>
                <a:endParaRPr lang="zh-CN" altLang="en-US" sz="2800" b="1" dirty="0"/>
              </a:p>
            </p:txBody>
          </p:sp>
        </p:grpSp>
        <p:grpSp>
          <p:nvGrpSpPr>
            <p:cNvPr id="11" name="组合 10"/>
            <p:cNvGrpSpPr/>
            <p:nvPr/>
          </p:nvGrpSpPr>
          <p:grpSpPr>
            <a:xfrm>
              <a:off x="5143504" y="4214818"/>
              <a:ext cx="1857388" cy="857256"/>
              <a:chOff x="5572132" y="4214818"/>
              <a:chExt cx="1857388" cy="857256"/>
            </a:xfrm>
          </p:grpSpPr>
          <p:sp>
            <p:nvSpPr>
              <p:cNvPr id="7" name="椭圆 6"/>
              <p:cNvSpPr/>
              <p:nvPr/>
            </p:nvSpPr>
            <p:spPr>
              <a:xfrm>
                <a:off x="5572132" y="4214818"/>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786446" y="4429132"/>
                <a:ext cx="1643074" cy="523220"/>
              </a:xfrm>
              <a:prstGeom prst="rect">
                <a:avLst/>
              </a:prstGeom>
              <a:noFill/>
            </p:spPr>
            <p:txBody>
              <a:bodyPr wrap="square" rtlCol="0">
                <a:spAutoFit/>
              </a:bodyPr>
              <a:lstStyle/>
              <a:p>
                <a:pPr algn="ctr"/>
                <a:r>
                  <a:rPr lang="en-US" altLang="zh-CN" sz="2800" b="1" dirty="0" smtClean="0"/>
                  <a:t>Phones</a:t>
                </a:r>
                <a:endParaRPr lang="zh-CN" altLang="en-US" sz="2800" b="1" dirty="0"/>
              </a:p>
            </p:txBody>
          </p:sp>
        </p:grpSp>
        <p:cxnSp>
          <p:nvCxnSpPr>
            <p:cNvPr id="13" name="直接箭头连接符 12"/>
            <p:cNvCxnSpPr/>
            <p:nvPr/>
          </p:nvCxnSpPr>
          <p:spPr>
            <a:xfrm rot="5400000" flipH="1" flipV="1">
              <a:off x="3321835" y="3321843"/>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5072066" y="3571876"/>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16200000" flipV="1">
              <a:off x="5286380" y="342900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89801" y="1052736"/>
            <a:ext cx="8143932" cy="1200329"/>
          </a:xfrm>
          <a:prstGeom prst="rect">
            <a:avLst/>
          </a:prstGeom>
          <a:noFill/>
        </p:spPr>
        <p:txBody>
          <a:bodyPr wrap="square" rtlCol="0">
            <a:spAutoFit/>
          </a:bodyPr>
          <a:lstStyle/>
          <a:p>
            <a:r>
              <a:rPr lang="en-US" altLang="zh-CN" sz="2400" b="1" dirty="0">
                <a:solidFill>
                  <a:srgbClr val="00B050"/>
                </a:solidFill>
                <a:latin typeface="微软雅黑" pitchFamily="34" charset="-122"/>
                <a:ea typeface="微软雅黑" pitchFamily="34" charset="-122"/>
              </a:rPr>
              <a:t>Client:     </a:t>
            </a:r>
            <a:r>
              <a:rPr lang="en-US" altLang="zh-CN" sz="2400" dirty="0" smtClean="0">
                <a:solidFill>
                  <a:srgbClr val="00B050"/>
                </a:solidFill>
                <a:latin typeface="微软雅黑" pitchFamily="34" charset="-122"/>
                <a:ea typeface="微软雅黑" pitchFamily="34" charset="-122"/>
              </a:rPr>
              <a:t>Control </a:t>
            </a:r>
            <a:r>
              <a:rPr lang="en-US" altLang="zh-CN" sz="2400" dirty="0">
                <a:solidFill>
                  <a:srgbClr val="00B050"/>
                </a:solidFill>
                <a:latin typeface="微软雅黑" pitchFamily="34" charset="-122"/>
                <a:ea typeface="微软雅黑" pitchFamily="34" charset="-122"/>
              </a:rPr>
              <a:t>data</a:t>
            </a:r>
          </a:p>
          <a:p>
            <a:r>
              <a:rPr lang="en-US" altLang="zh-CN" sz="2400" b="1" dirty="0">
                <a:solidFill>
                  <a:srgbClr val="00B050"/>
                </a:solidFill>
                <a:latin typeface="微软雅黑" pitchFamily="34" charset="-122"/>
                <a:ea typeface="微软雅黑" pitchFamily="34" charset="-122"/>
              </a:rPr>
              <a:t>Server:    </a:t>
            </a:r>
            <a:r>
              <a:rPr lang="en-US" altLang="zh-CN" sz="2400" dirty="0" smtClean="0">
                <a:solidFill>
                  <a:srgbClr val="00B050"/>
                </a:solidFill>
                <a:latin typeface="微软雅黑" pitchFamily="34" charset="-122"/>
                <a:ea typeface="微软雅黑" pitchFamily="34" charset="-122"/>
              </a:rPr>
              <a:t>Store </a:t>
            </a:r>
            <a:r>
              <a:rPr lang="en-US" altLang="zh-CN" sz="2400" dirty="0">
                <a:solidFill>
                  <a:srgbClr val="00B050"/>
                </a:solidFill>
                <a:latin typeface="微软雅黑" pitchFamily="34" charset="-122"/>
                <a:ea typeface="微软雅黑" pitchFamily="34" charset="-122"/>
              </a:rPr>
              <a:t>data and search data </a:t>
            </a:r>
          </a:p>
          <a:p>
            <a:r>
              <a:rPr lang="en-US" altLang="zh-CN" sz="2400" b="1" dirty="0">
                <a:solidFill>
                  <a:srgbClr val="00B050"/>
                </a:solidFill>
                <a:latin typeface="微软雅黑" pitchFamily="34" charset="-122"/>
                <a:ea typeface="微软雅黑" pitchFamily="34" charset="-122"/>
              </a:rPr>
              <a:t>Phones:   </a:t>
            </a:r>
            <a:r>
              <a:rPr lang="en-US" altLang="zh-CN" sz="2400" dirty="0" smtClean="0">
                <a:solidFill>
                  <a:srgbClr val="00B050"/>
                </a:solidFill>
                <a:latin typeface="微软雅黑" pitchFamily="34" charset="-122"/>
                <a:ea typeface="微软雅黑" pitchFamily="34" charset="-122"/>
              </a:rPr>
              <a:t>Require </a:t>
            </a:r>
            <a:r>
              <a:rPr lang="en-US" altLang="zh-CN" sz="2400" dirty="0">
                <a:solidFill>
                  <a:srgbClr val="00B050"/>
                </a:solidFill>
                <a:latin typeface="微软雅黑" pitchFamily="34" charset="-122"/>
                <a:ea typeface="微软雅黑" pitchFamily="34" charset="-122"/>
              </a:rPr>
              <a:t>data and display </a:t>
            </a:r>
            <a:r>
              <a:rPr lang="en-US" altLang="zh-CN" sz="2400" dirty="0" smtClean="0">
                <a:solidFill>
                  <a:srgbClr val="00B050"/>
                </a:solidFill>
                <a:latin typeface="微软雅黑" pitchFamily="34" charset="-122"/>
                <a:ea typeface="微软雅黑" pitchFamily="34" charset="-122"/>
              </a:rPr>
              <a:t>data</a:t>
            </a:r>
            <a:endParaRPr lang="zh-CN" altLang="en-US" sz="2400" dirty="0">
              <a:solidFill>
                <a:srgbClr val="00B050"/>
              </a:solidFill>
              <a:latin typeface="微软雅黑" pitchFamily="34" charset="-122"/>
              <a:ea typeface="微软雅黑" pitchFamily="34" charset="-122"/>
            </a:endParaRPr>
          </a:p>
        </p:txBody>
      </p:sp>
      <p:sp>
        <p:nvSpPr>
          <p:cNvPr id="16" name="TextBox 15"/>
          <p:cNvSpPr txBox="1"/>
          <p:nvPr/>
        </p:nvSpPr>
        <p:spPr>
          <a:xfrm>
            <a:off x="0" y="116632"/>
            <a:ext cx="4644008" cy="477054"/>
          </a:xfrm>
          <a:prstGeom prst="rect">
            <a:avLst/>
          </a:prstGeom>
          <a:noFill/>
        </p:spPr>
        <p:txBody>
          <a:bodyPr wrap="square" rtlCol="0">
            <a:spAutoFit/>
          </a:bodyPr>
          <a:lstStyle/>
          <a:p>
            <a:r>
              <a:rPr lang="en-US" sz="2500" b="1" dirty="0" smtClean="0">
                <a:solidFill>
                  <a:schemeClr val="bg1"/>
                </a:solidFill>
                <a:latin typeface="微软雅黑" pitchFamily="34" charset="-122"/>
                <a:ea typeface="微软雅黑" pitchFamily="34" charset="-122"/>
              </a:rPr>
              <a:t>N</a:t>
            </a:r>
            <a:r>
              <a:rPr lang="en-US" altLang="zh-CN" sz="2500" b="1" dirty="0" smtClean="0">
                <a:solidFill>
                  <a:schemeClr val="bg1"/>
                </a:solidFill>
                <a:latin typeface="微软雅黑" pitchFamily="34" charset="-122"/>
                <a:ea typeface="微软雅黑" pitchFamily="34" charset="-122"/>
              </a:rPr>
              <a:t>etwork Topology</a:t>
            </a:r>
            <a:r>
              <a:rPr lang="en-US" sz="2500" b="1" dirty="0" smtClean="0">
                <a:solidFill>
                  <a:schemeClr val="bg1"/>
                </a:solidFill>
                <a:latin typeface="微软雅黑" pitchFamily="34" charset="-122"/>
                <a:ea typeface="微软雅黑" pitchFamily="34" charset="-122"/>
              </a:rPr>
              <a:t>   </a:t>
            </a:r>
            <a:endParaRPr lang="en-US" sz="2500" b="1" dirty="0">
              <a:solidFill>
                <a:schemeClr val="bg1"/>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32</a:t>
            </a:fld>
            <a:endParaRPr lang="zh-CN" altLang="en-US"/>
          </a:p>
        </p:txBody>
      </p:sp>
    </p:spTree>
    <p:extLst>
      <p:ext uri="{BB962C8B-B14F-4D97-AF65-F5344CB8AC3E}">
        <p14:creationId xmlns:p14="http://schemas.microsoft.com/office/powerpoint/2010/main" val="25777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Advantages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a:bodyPr>
          <a:lstStyle/>
          <a:p>
            <a:r>
              <a:rPr lang="en-US" altLang="zh-CN" sz="2400" dirty="0" smtClean="0">
                <a:solidFill>
                  <a:srgbClr val="00B050"/>
                </a:solidFill>
                <a:latin typeface="Tahoma" pitchFamily="34" charset="0"/>
                <a:ea typeface="Tahoma" pitchFamily="34" charset="0"/>
                <a:cs typeface="Tahoma" pitchFamily="34" charset="0"/>
              </a:rPr>
              <a:t>Searching fast</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No limitation Contacts</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Easy to manage(modify in the server)</a:t>
            </a: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r>
              <a:rPr lang="en-US" altLang="zh-CN" sz="2400" dirty="0" smtClean="0">
                <a:latin typeface="Tahoma" pitchFamily="34" charset="0"/>
                <a:ea typeface="Tahoma" pitchFamily="34" charset="0"/>
                <a:cs typeface="Tahoma" pitchFamily="34" charset="0"/>
              </a:rPr>
              <a:t>DSS Key:</a:t>
            </a:r>
            <a:endParaRPr lang="en-US" altLang="zh-CN" sz="2400" dirty="0">
              <a:latin typeface="Tahoma" pitchFamily="34" charset="0"/>
              <a:ea typeface="Tahoma" pitchFamily="34" charset="0"/>
              <a:cs typeface="Tahoma" pitchFamily="34" charset="0"/>
            </a:endParaRPr>
          </a:p>
          <a:p>
            <a:endParaRPr lang="en-US" altLang="zh-CN" sz="2400"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46" y="4725144"/>
            <a:ext cx="7272808" cy="67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33</a:t>
            </a:fld>
            <a:endParaRPr lang="zh-CN" altLang="en-US"/>
          </a:p>
        </p:txBody>
      </p:sp>
    </p:spTree>
    <p:extLst>
      <p:ext uri="{BB962C8B-B14F-4D97-AF65-F5344CB8AC3E}">
        <p14:creationId xmlns:p14="http://schemas.microsoft.com/office/powerpoint/2010/main" val="2596700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pic>
        <p:nvPicPr>
          <p:cNvPr id="6" name="图片 5"/>
          <p:cNvPicPr/>
          <p:nvPr/>
        </p:nvPicPr>
        <p:blipFill>
          <a:blip r:embed="rId3"/>
          <a:srcRect/>
          <a:stretch>
            <a:fillRect/>
          </a:stretch>
        </p:blipFill>
        <p:spPr bwMode="auto">
          <a:xfrm>
            <a:off x="497082" y="836712"/>
            <a:ext cx="8107366" cy="5429288"/>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34</a:t>
            </a:fld>
            <a:endParaRPr lang="zh-CN" altLang="en-US"/>
          </a:p>
        </p:txBody>
      </p:sp>
    </p:spTree>
    <p:extLst>
      <p:ext uri="{BB962C8B-B14F-4D97-AF65-F5344CB8AC3E}">
        <p14:creationId xmlns:p14="http://schemas.microsoft.com/office/powerpoint/2010/main" val="757538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69757338"/>
              </p:ext>
            </p:extLst>
          </p:nvPr>
        </p:nvGraphicFramePr>
        <p:xfrm>
          <a:off x="251520" y="908720"/>
          <a:ext cx="8640960" cy="5363338"/>
        </p:xfrm>
        <a:graphic>
          <a:graphicData uri="http://schemas.openxmlformats.org/drawingml/2006/table">
            <a:tbl>
              <a:tblPr firstRow="1" firstCol="1" lastRow="1" lastCol="1" bandRow="1" bandCol="1">
                <a:tableStyleId>{5C22544A-7EE6-4342-B048-85BDC9FD1C3A}</a:tableStyleId>
              </a:tblPr>
              <a:tblGrid>
                <a:gridCol w="2664685"/>
                <a:gridCol w="5976275"/>
              </a:tblGrid>
              <a:tr h="245669">
                <a:tc>
                  <a:txBody>
                    <a:bodyPr/>
                    <a:lstStyle/>
                    <a:p>
                      <a:pPr>
                        <a:lnSpc>
                          <a:spcPct val="115000"/>
                        </a:lnSpc>
                        <a:spcBef>
                          <a:spcPts val="480"/>
                        </a:spcBef>
                        <a:spcAft>
                          <a:spcPts val="0"/>
                        </a:spcAft>
                      </a:pPr>
                      <a:r>
                        <a:rPr lang="en-US" sz="1600" dirty="0">
                          <a:effectLst/>
                        </a:rPr>
                        <a:t>Configuration Items</a:t>
                      </a:r>
                      <a:endParaRPr lang="en-US" sz="1600" dirty="0">
                        <a:effectLst/>
                        <a:latin typeface="Calibri"/>
                        <a:cs typeface="Times New Roman"/>
                      </a:endParaRPr>
                    </a:p>
                  </a:txBody>
                  <a:tcPr marL="68580" marR="68580" marT="0" marB="0"/>
                </a:tc>
                <a:tc>
                  <a:txBody>
                    <a:bodyPr/>
                    <a:lstStyle/>
                    <a:p>
                      <a:pPr>
                        <a:lnSpc>
                          <a:spcPct val="115000"/>
                        </a:lnSpc>
                        <a:spcBef>
                          <a:spcPts val="480"/>
                        </a:spcBef>
                        <a:spcAft>
                          <a:spcPts val="0"/>
                        </a:spcAft>
                      </a:pPr>
                      <a:r>
                        <a:rPr lang="en-US" sz="1600">
                          <a:effectLst/>
                        </a:rPr>
                        <a:t>Description</a:t>
                      </a:r>
                      <a:endParaRPr lang="en-US" sz="1600">
                        <a:effectLst/>
                        <a:latin typeface="Calibri"/>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name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LDAP name filter is the search criteria for name look ups. </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number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LDAP name filter is the search criteria for number look ups. </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Server Address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refers to the DNS name or IP address of the LDAP server.</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Port</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specifies the LDAP server port. The default value is 389.</a:t>
                      </a:r>
                      <a:endParaRPr lang="en-US" sz="1600" kern="10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dirty="0">
                          <a:effectLst/>
                        </a:rPr>
                        <a:t>Base</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LDAP search base (the distinguished name of the search base object) which corresponds to the location in the directory from which the LDAP search is requested to begin.</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Username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“Username”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Password</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“Password”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Max. Hits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a:t>
                      </a:r>
                      <a:r>
                        <a:rPr lang="en-US" sz="1600" kern="100" baseline="0" dirty="0" smtClean="0">
                          <a:effectLst/>
                        </a:rPr>
                        <a:t> how many results would return to the phone</a:t>
                      </a:r>
                      <a:endParaRPr lang="en-US" sz="1600" kern="100" dirty="0">
                        <a:effectLst/>
                        <a:latin typeface="Times New Roman"/>
                        <a:ea typeface="宋体"/>
                        <a:cs typeface="Times New Roman"/>
                      </a:endParaRPr>
                    </a:p>
                  </a:txBody>
                  <a:tcPr marL="68580" marR="68580" marT="0" marB="0"/>
                </a:tc>
              </a:tr>
              <a:tr h="635364">
                <a:tc>
                  <a:txBody>
                    <a:bodyPr/>
                    <a:lstStyle/>
                    <a:p>
                      <a:pPr algn="just">
                        <a:lnSpc>
                          <a:spcPct val="115000"/>
                        </a:lnSpc>
                        <a:spcBef>
                          <a:spcPts val="480"/>
                        </a:spcBef>
                        <a:spcAft>
                          <a:spcPts val="0"/>
                        </a:spcAft>
                      </a:pPr>
                      <a:r>
                        <a:rPr lang="en-US" sz="1600" kern="100" dirty="0">
                          <a:effectLst/>
                        </a:rPr>
                        <a:t>LDAP name attributes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can be used to specify the “name” attributes of each record which are to be returned in the LDAP search results.</a:t>
                      </a:r>
                      <a:endParaRPr lang="en-US" sz="1600" kern="100" dirty="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a:effectLst/>
                        </a:rPr>
                        <a:t>LDAP number attributes</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0" dirty="0">
                          <a:effectLst/>
                        </a:rPr>
                        <a:t>This setting can be used to specify the “number” attributes of each record which are to be returned in the LDAP search results by the LDAP server.</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LDAP display 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is for showing the entry information on the screen.</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35</a:t>
            </a:fld>
            <a:endParaRPr lang="zh-CN" altLang="en-US"/>
          </a:p>
        </p:txBody>
      </p:sp>
    </p:spTree>
    <p:extLst>
      <p:ext uri="{BB962C8B-B14F-4D97-AF65-F5344CB8AC3E}">
        <p14:creationId xmlns:p14="http://schemas.microsoft.com/office/powerpoint/2010/main" val="1005940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178575503"/>
              </p:ext>
            </p:extLst>
          </p:nvPr>
        </p:nvGraphicFramePr>
        <p:xfrm>
          <a:off x="539552" y="1052736"/>
          <a:ext cx="7920879" cy="5184574"/>
        </p:xfrm>
        <a:graphic>
          <a:graphicData uri="http://schemas.openxmlformats.org/drawingml/2006/table">
            <a:tbl>
              <a:tblPr firstRow="1" firstCol="1" lastRow="1" lastCol="1" bandRow="1" bandCol="1">
                <a:tableStyleId>{5C22544A-7EE6-4342-B048-85BDC9FD1C3A}</a:tableStyleId>
              </a:tblPr>
              <a:tblGrid>
                <a:gridCol w="2442627"/>
                <a:gridCol w="5478252"/>
              </a:tblGrid>
              <a:tr h="798644">
                <a:tc>
                  <a:txBody>
                    <a:bodyPr/>
                    <a:lstStyle/>
                    <a:p>
                      <a:pPr algn="just">
                        <a:lnSpc>
                          <a:spcPct val="115000"/>
                        </a:lnSpc>
                        <a:spcAft>
                          <a:spcPts val="0"/>
                        </a:spcAft>
                      </a:pPr>
                      <a:r>
                        <a:rPr lang="en-US" sz="1600" kern="100" dirty="0">
                          <a:effectLst/>
                        </a:rPr>
                        <a:t>Protocol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Protocol is the protocol version for the phone when send the bind request to the server. The default value is Version 3.</a:t>
                      </a:r>
                      <a:endParaRPr lang="en-US" sz="1600" kern="100">
                        <a:effectLst/>
                        <a:latin typeface="Times New Roman"/>
                        <a:ea typeface="宋体"/>
                        <a:cs typeface="Times New Roman"/>
                      </a:endParaRPr>
                    </a:p>
                  </a:txBody>
                  <a:tcPr marL="68580" marR="68580" marT="0" marB="0"/>
                </a:tc>
              </a:tr>
              <a:tr h="666367">
                <a:tc>
                  <a:txBody>
                    <a:bodyPr/>
                    <a:lstStyle/>
                    <a:p>
                      <a:pPr algn="just">
                        <a:lnSpc>
                          <a:spcPct val="115000"/>
                        </a:lnSpc>
                        <a:spcAft>
                          <a:spcPts val="0"/>
                        </a:spcAft>
                      </a:pPr>
                      <a:r>
                        <a:rPr lang="en-US" sz="1600" kern="100">
                          <a:effectLst/>
                        </a:rPr>
                        <a:t>Search Delay(ms)(0~2000)</a:t>
                      </a:r>
                      <a:endParaRPr lang="en-US" sz="1600" kern="10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This setting is for configuring the delay display time after search.</a:t>
                      </a:r>
                      <a:endParaRPr lang="en-US" sz="1600" kern="10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lookup for incoming call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calling line identification using LDAP. When the setting is turned “Enable”, the phone performs an LDAP number search for the incoming number and displays the name of the calling party accordingly. </a:t>
                      </a:r>
                      <a:endParaRPr lang="en-US" sz="1600" kern="100" dirty="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Sorting Results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is for sorting the search results, if make this option “Enabled”, it will arrange in the first alphabetical of the name order if return the name display; if only has the number return, it will list in numerical order.</a:t>
                      </a:r>
                      <a:endParaRPr lang="en-US" sz="1600" kern="100" dirty="0">
                        <a:effectLst/>
                        <a:latin typeface="Times New Roman"/>
                        <a:ea typeface="宋体"/>
                        <a:cs typeface="Times New Roman"/>
                      </a:endParaRPr>
                    </a:p>
                  </a:txBody>
                  <a:tcPr marL="68580" marR="68580" marT="0" marB="0"/>
                </a:tc>
              </a:tr>
              <a:tr h="1010459">
                <a:tc>
                  <a:txBody>
                    <a:bodyPr/>
                    <a:lstStyle/>
                    <a:p>
                      <a:pPr algn="just">
                        <a:lnSpc>
                          <a:spcPct val="115000"/>
                        </a:lnSpc>
                        <a:spcAft>
                          <a:spcPts val="0"/>
                        </a:spcAft>
                      </a:pPr>
                      <a:r>
                        <a:rPr lang="en-US" sz="1600" kern="100" dirty="0">
                          <a:effectLst/>
                        </a:rPr>
                        <a:t>LDAP Lookup for </a:t>
                      </a:r>
                      <a:r>
                        <a:rPr lang="en-US" sz="1600" kern="100" dirty="0" err="1">
                          <a:effectLst/>
                        </a:rPr>
                        <a:t>PreDial</a:t>
                      </a:r>
                      <a:r>
                        <a:rPr lang="en-US" sz="1600" kern="100" dirty="0">
                          <a:effectLst/>
                        </a:rPr>
                        <a:t>/Dial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 out line identification using LDAP. When the setting is turned “Enabled”, the phone performs an LDAP number search for </a:t>
                      </a:r>
                      <a:r>
                        <a:rPr lang="en-US" sz="1600" kern="100" dirty="0" err="1">
                          <a:effectLst/>
                        </a:rPr>
                        <a:t>PreDial</a:t>
                      </a:r>
                      <a:r>
                        <a:rPr lang="en-US" sz="1600" kern="100" dirty="0">
                          <a:effectLst/>
                        </a:rPr>
                        <a:t> or Dial status.</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36</a:t>
            </a:fld>
            <a:endParaRPr lang="zh-CN" altLang="en-US"/>
          </a:p>
        </p:txBody>
      </p:sp>
    </p:spTree>
    <p:extLst>
      <p:ext uri="{BB962C8B-B14F-4D97-AF65-F5344CB8AC3E}">
        <p14:creationId xmlns:p14="http://schemas.microsoft.com/office/powerpoint/2010/main" val="2506564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1835695" y="2734450"/>
            <a:ext cx="5832647"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err="1" smtClean="0">
                <a:solidFill>
                  <a:srgbClr val="00B050"/>
                </a:solidFill>
                <a:latin typeface="Tahoma" pitchFamily="34" charset="0"/>
                <a:ea typeface="黑体" pitchFamily="2" charset="-122"/>
                <a:cs typeface="Tahoma" pitchFamily="34" charset="0"/>
              </a:rPr>
              <a:t>BroadSoft</a:t>
            </a:r>
            <a:r>
              <a:rPr lang="en-US" altLang="zh-CN" sz="4000" b="1" dirty="0" smtClean="0">
                <a:solidFill>
                  <a:srgbClr val="00B050"/>
                </a:solidFill>
                <a:latin typeface="Tahoma" pitchFamily="34" charset="0"/>
                <a:ea typeface="黑体" pitchFamily="2" charset="-122"/>
                <a:cs typeface="Tahoma" pitchFamily="34" charset="0"/>
              </a:rPr>
              <a:t> Phonebook</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37</a:t>
            </a:fld>
            <a:endParaRPr lang="zh-CN" altLang="en-US"/>
          </a:p>
        </p:txBody>
      </p:sp>
    </p:spTree>
    <p:extLst>
      <p:ext uri="{BB962C8B-B14F-4D97-AF65-F5344CB8AC3E}">
        <p14:creationId xmlns:p14="http://schemas.microsoft.com/office/powerpoint/2010/main" val="1665054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50" y="1700808"/>
            <a:ext cx="8715404" cy="2123658"/>
          </a:xfrm>
          <a:prstGeom prst="rect">
            <a:avLst/>
          </a:prstGeom>
          <a:noFill/>
        </p:spPr>
        <p:txBody>
          <a:bodyPr wrap="square" rtlCol="0">
            <a:spAutoFit/>
          </a:bodyPr>
          <a:lstStyle/>
          <a:p>
            <a:pPr marL="342900" indent="-342900">
              <a:spcBef>
                <a:spcPct val="20000"/>
              </a:spcBef>
              <a:buFont typeface="Arial" pitchFamily="34" charset="0"/>
              <a:buChar char="•"/>
            </a:pPr>
            <a:r>
              <a:rPr lang="en-US" sz="2000" dirty="0">
                <a:solidFill>
                  <a:srgbClr val="00B050"/>
                </a:solidFill>
                <a:latin typeface="+mn-lt"/>
                <a:ea typeface="+mn-ea"/>
              </a:rPr>
              <a:t>A</a:t>
            </a:r>
            <a:r>
              <a:rPr lang="en-US" sz="2000" dirty="0" smtClean="0">
                <a:solidFill>
                  <a:srgbClr val="00B050"/>
                </a:solidFill>
                <a:latin typeface="+mn-lt"/>
                <a:ea typeface="+mn-ea"/>
              </a:rPr>
              <a:t>ccess </a:t>
            </a:r>
            <a:r>
              <a:rPr lang="en-US" sz="2000" dirty="0">
                <a:solidFill>
                  <a:srgbClr val="00B050"/>
                </a:solidFill>
                <a:latin typeface="+mn-lt"/>
                <a:ea typeface="+mn-ea"/>
              </a:rPr>
              <a:t>the </a:t>
            </a:r>
            <a:r>
              <a:rPr lang="en-US" sz="2000" dirty="0" err="1">
                <a:solidFill>
                  <a:srgbClr val="00B050"/>
                </a:solidFill>
                <a:latin typeface="+mn-lt"/>
                <a:ea typeface="+mn-ea"/>
              </a:rPr>
              <a:t>BroadSoft</a:t>
            </a:r>
            <a:r>
              <a:rPr lang="en-US" sz="2000" dirty="0">
                <a:solidFill>
                  <a:srgbClr val="00B050"/>
                </a:solidFill>
                <a:latin typeface="+mn-lt"/>
                <a:ea typeface="+mn-ea"/>
              </a:rPr>
              <a:t> directory through your IP </a:t>
            </a:r>
            <a:r>
              <a:rPr lang="en-US" sz="2000" dirty="0" smtClean="0">
                <a:solidFill>
                  <a:srgbClr val="00B050"/>
                </a:solidFill>
                <a:latin typeface="+mn-lt"/>
                <a:ea typeface="+mn-ea"/>
              </a:rPr>
              <a:t>phone</a:t>
            </a:r>
          </a:p>
          <a:p>
            <a:pPr marL="342900" indent="-342900">
              <a:spcBef>
                <a:spcPct val="20000"/>
              </a:spcBef>
              <a:buFont typeface="Arial" pitchFamily="34" charset="0"/>
              <a:buChar char="•"/>
            </a:pPr>
            <a:r>
              <a:rPr lang="en-US" sz="2000" dirty="0">
                <a:solidFill>
                  <a:srgbClr val="00B050"/>
                </a:solidFill>
                <a:latin typeface="+mn-lt"/>
                <a:ea typeface="+mn-ea"/>
              </a:rPr>
              <a:t>A</a:t>
            </a:r>
            <a:r>
              <a:rPr lang="en-US" sz="2000" dirty="0" smtClean="0">
                <a:solidFill>
                  <a:srgbClr val="00B050"/>
                </a:solidFill>
                <a:latin typeface="+mn-lt"/>
                <a:ea typeface="+mn-ea"/>
              </a:rPr>
              <a:t>dd </a:t>
            </a:r>
            <a:r>
              <a:rPr lang="en-US" sz="2000" dirty="0">
                <a:solidFill>
                  <a:srgbClr val="00B050"/>
                </a:solidFill>
                <a:latin typeface="+mn-lt"/>
                <a:ea typeface="+mn-ea"/>
              </a:rPr>
              <a:t>contacts from the </a:t>
            </a:r>
            <a:r>
              <a:rPr lang="en-US" sz="2000" dirty="0" err="1">
                <a:solidFill>
                  <a:srgbClr val="00B050"/>
                </a:solidFill>
                <a:latin typeface="+mn-lt"/>
                <a:ea typeface="+mn-ea"/>
              </a:rPr>
              <a:t>BroadSoft</a:t>
            </a:r>
            <a:r>
              <a:rPr lang="en-US" sz="2000" dirty="0">
                <a:solidFill>
                  <a:srgbClr val="00B050"/>
                </a:solidFill>
                <a:latin typeface="+mn-lt"/>
                <a:ea typeface="+mn-ea"/>
              </a:rPr>
              <a:t> directory to your local </a:t>
            </a:r>
            <a:r>
              <a:rPr lang="en-US" sz="2000" dirty="0" smtClean="0">
                <a:solidFill>
                  <a:srgbClr val="00B050"/>
                </a:solidFill>
                <a:latin typeface="+mn-lt"/>
                <a:ea typeface="+mn-ea"/>
              </a:rPr>
              <a:t>directory</a:t>
            </a:r>
          </a:p>
          <a:p>
            <a:pPr marL="342900" indent="-342900">
              <a:spcBef>
                <a:spcPct val="20000"/>
              </a:spcBef>
              <a:buFont typeface="Arial" pitchFamily="34" charset="0"/>
              <a:buChar char="•"/>
            </a:pPr>
            <a:r>
              <a:rPr lang="en-US" sz="2000" dirty="0">
                <a:solidFill>
                  <a:srgbClr val="00B050"/>
                </a:solidFill>
                <a:latin typeface="+mn-lt"/>
                <a:ea typeface="+mn-ea"/>
              </a:rPr>
              <a:t>D</a:t>
            </a:r>
            <a:r>
              <a:rPr lang="en-US" sz="2000" dirty="0" smtClean="0">
                <a:solidFill>
                  <a:srgbClr val="00B050"/>
                </a:solidFill>
                <a:latin typeface="+mn-lt"/>
                <a:ea typeface="+mn-ea"/>
              </a:rPr>
              <a:t>ial a number </a:t>
            </a:r>
            <a:r>
              <a:rPr lang="en-US" sz="2000" dirty="0">
                <a:solidFill>
                  <a:srgbClr val="00B050"/>
                </a:solidFill>
                <a:latin typeface="+mn-lt"/>
                <a:ea typeface="+mn-ea"/>
              </a:rPr>
              <a:t>from the </a:t>
            </a:r>
            <a:r>
              <a:rPr lang="en-US" sz="2000" dirty="0" err="1">
                <a:solidFill>
                  <a:srgbClr val="00B050"/>
                </a:solidFill>
                <a:latin typeface="+mn-lt"/>
                <a:ea typeface="+mn-ea"/>
              </a:rPr>
              <a:t>BroadSoft</a:t>
            </a:r>
            <a:r>
              <a:rPr lang="en-US" sz="2000" dirty="0">
                <a:solidFill>
                  <a:srgbClr val="00B050"/>
                </a:solidFill>
                <a:latin typeface="+mn-lt"/>
                <a:ea typeface="+mn-ea"/>
              </a:rPr>
              <a:t> </a:t>
            </a:r>
            <a:r>
              <a:rPr lang="en-US" sz="2000" dirty="0" smtClean="0">
                <a:solidFill>
                  <a:srgbClr val="00B050"/>
                </a:solidFill>
                <a:latin typeface="+mn-lt"/>
                <a:ea typeface="+mn-ea"/>
              </a:rPr>
              <a:t>directory</a:t>
            </a:r>
            <a:endParaRPr lang="zh-CN" altLang="en-US" sz="2000" dirty="0">
              <a:solidFill>
                <a:srgbClr val="00B050"/>
              </a:solidFill>
              <a:latin typeface="+mn-lt"/>
              <a:ea typeface="+mn-ea"/>
            </a:endParaRPr>
          </a:p>
          <a:p>
            <a:pPr marL="342900" indent="-342900">
              <a:spcBef>
                <a:spcPct val="20000"/>
              </a:spcBef>
              <a:buFont typeface="Arial" pitchFamily="34" charset="0"/>
              <a:buChar char="•"/>
            </a:pPr>
            <a:r>
              <a:rPr lang="en-US" sz="2000" dirty="0" smtClean="0">
                <a:solidFill>
                  <a:srgbClr val="00B050"/>
                </a:solidFill>
                <a:latin typeface="+mn-lt"/>
                <a:ea typeface="+mn-ea"/>
              </a:rPr>
              <a:t>Access up </a:t>
            </a:r>
            <a:r>
              <a:rPr lang="en-US" sz="2000" dirty="0">
                <a:solidFill>
                  <a:srgbClr val="00B050"/>
                </a:solidFill>
                <a:latin typeface="+mn-lt"/>
                <a:ea typeface="+mn-ea"/>
              </a:rPr>
              <a:t>to 6 </a:t>
            </a:r>
            <a:r>
              <a:rPr lang="en-US" sz="2000" dirty="0" err="1">
                <a:solidFill>
                  <a:srgbClr val="00B050"/>
                </a:solidFill>
                <a:latin typeface="+mn-lt"/>
                <a:ea typeface="+mn-ea"/>
              </a:rPr>
              <a:t>BroadSoft</a:t>
            </a:r>
            <a:r>
              <a:rPr lang="en-US" sz="2000" dirty="0">
                <a:solidFill>
                  <a:srgbClr val="00B050"/>
                </a:solidFill>
                <a:latin typeface="+mn-lt"/>
                <a:ea typeface="+mn-ea"/>
              </a:rPr>
              <a:t> </a:t>
            </a:r>
            <a:r>
              <a:rPr lang="en-US" sz="2000" dirty="0" smtClean="0">
                <a:solidFill>
                  <a:srgbClr val="00B050"/>
                </a:solidFill>
                <a:latin typeface="+mn-lt"/>
                <a:ea typeface="+mn-ea"/>
              </a:rPr>
              <a:t>directories</a:t>
            </a:r>
          </a:p>
          <a:p>
            <a:pPr marL="342900" indent="-342900">
              <a:spcBef>
                <a:spcPct val="20000"/>
              </a:spcBef>
              <a:buFont typeface="Arial" pitchFamily="34" charset="0"/>
              <a:buChar char="•"/>
            </a:pPr>
            <a:r>
              <a:rPr lang="en-US" altLang="zh-CN" sz="2000" dirty="0" smtClean="0">
                <a:solidFill>
                  <a:srgbClr val="00B050"/>
                </a:solidFill>
                <a:latin typeface="+mn-lt"/>
                <a:ea typeface="+mn-ea"/>
              </a:rPr>
              <a:t>Support </a:t>
            </a:r>
            <a:r>
              <a:rPr lang="en-US" altLang="zh-CN" sz="2000" b="1" dirty="0">
                <a:solidFill>
                  <a:srgbClr val="00B050"/>
                </a:solidFill>
                <a:latin typeface="Calibri" pitchFamily="34" charset="0"/>
              </a:rPr>
              <a:t>Enterprise </a:t>
            </a:r>
            <a:r>
              <a:rPr lang="en-US" altLang="zh-CN" sz="2000" b="1" dirty="0" smtClean="0">
                <a:solidFill>
                  <a:srgbClr val="00B050"/>
                </a:solidFill>
                <a:latin typeface="Calibri" pitchFamily="34" charset="0"/>
              </a:rPr>
              <a:t>Directory/ Group Directory/ Personal </a:t>
            </a:r>
            <a:r>
              <a:rPr lang="en-US" altLang="zh-CN" sz="2000" b="1" dirty="0">
                <a:solidFill>
                  <a:srgbClr val="00B050"/>
                </a:solidFill>
                <a:latin typeface="Calibri" pitchFamily="34" charset="0"/>
              </a:rPr>
              <a:t>Directory </a:t>
            </a:r>
            <a:endParaRPr lang="zh-CN" altLang="en-US" sz="2000" b="1" dirty="0">
              <a:solidFill>
                <a:srgbClr val="00B050"/>
              </a:solidFill>
              <a:latin typeface="+mn-lt"/>
              <a:ea typeface="+mn-ea"/>
            </a:endParaRPr>
          </a:p>
          <a:p>
            <a:endParaRPr lang="zh-CN" altLang="en-US" dirty="0">
              <a:latin typeface="Calibri" pitchFamily="34" charset="0"/>
            </a:endParaRPr>
          </a:p>
        </p:txBody>
      </p:sp>
      <p:sp>
        <p:nvSpPr>
          <p:cNvPr id="4" name="标题 1"/>
          <p:cNvSpPr txBox="1">
            <a:spLocks/>
          </p:cNvSpPr>
          <p:nvPr/>
        </p:nvSpPr>
        <p:spPr>
          <a:xfrm>
            <a:off x="35496" y="58614"/>
            <a:ext cx="6840760" cy="63408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rPr>
              <a:t>BroadSoft</a:t>
            </a:r>
            <a:r>
              <a:rPr kumimoji="0" lang="en-US" altLang="zh-CN"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rPr>
              <a:t> Phonebook</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微软雅黑" pitchFamily="34" charset="-122"/>
              <a:cs typeface="Tahoma" pitchFamily="34" charset="0"/>
            </a:endParaRPr>
          </a:p>
        </p:txBody>
      </p:sp>
      <p:sp>
        <p:nvSpPr>
          <p:cNvPr id="3" name="灯片编号占位符 2"/>
          <p:cNvSpPr>
            <a:spLocks noGrp="1"/>
          </p:cNvSpPr>
          <p:nvPr>
            <p:ph type="sldNum" sz="quarter" idx="12"/>
          </p:nvPr>
        </p:nvSpPr>
        <p:spPr/>
        <p:txBody>
          <a:bodyPr/>
          <a:lstStyle/>
          <a:p>
            <a:pPr>
              <a:defRPr/>
            </a:pPr>
            <a:fld id="{4B1F1D32-E798-4FFB-8D0D-5F8E53C0BDA9}" type="slidenum">
              <a:rPr lang="zh-CN" altLang="en-US" smtClean="0"/>
              <a:pPr>
                <a:defRPr/>
              </a:pPr>
              <a:t>38</a:t>
            </a:fld>
            <a:endParaRPr lang="zh-CN" altLang="en-US" dirty="0"/>
          </a:p>
        </p:txBody>
      </p:sp>
    </p:spTree>
    <p:extLst>
      <p:ext uri="{BB962C8B-B14F-4D97-AF65-F5344CB8AC3E}">
        <p14:creationId xmlns:p14="http://schemas.microsoft.com/office/powerpoint/2010/main" val="803736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a:t>
            </a:r>
            <a:r>
              <a:rPr lang="en-US" altLang="zh-CN" sz="3200" b="1" dirty="0" err="1" smtClean="0">
                <a:solidFill>
                  <a:schemeClr val="bg1"/>
                </a:solidFill>
                <a:latin typeface="Calibri" pitchFamily="34" charset="0"/>
                <a:ea typeface="+mj-ea"/>
                <a:cs typeface="Tahoma" pitchFamily="34" charset="0"/>
              </a:rPr>
              <a:t>BroadSoft</a:t>
            </a:r>
            <a:r>
              <a:rPr lang="en-US" altLang="zh-CN" sz="3200" b="1" dirty="0" smtClean="0">
                <a:solidFill>
                  <a:schemeClr val="bg1"/>
                </a:solidFill>
                <a:latin typeface="Calibri" pitchFamily="34" charset="0"/>
                <a:ea typeface="+mj-ea"/>
                <a:cs typeface="Tahoma" pitchFamily="34" charset="0"/>
              </a:rPr>
              <a:t> Phonebook</a:t>
            </a:r>
          </a:p>
        </p:txBody>
      </p:sp>
      <p:sp>
        <p:nvSpPr>
          <p:cNvPr id="3" name="TextBox 2"/>
          <p:cNvSpPr txBox="1"/>
          <p:nvPr/>
        </p:nvSpPr>
        <p:spPr>
          <a:xfrm>
            <a:off x="857224" y="1000108"/>
            <a:ext cx="4838376" cy="400110"/>
          </a:xfrm>
          <a:prstGeom prst="rect">
            <a:avLst/>
          </a:prstGeom>
          <a:noFill/>
        </p:spPr>
        <p:txBody>
          <a:bodyPr wrap="none" rtlCol="0">
            <a:spAutoFit/>
          </a:bodyPr>
          <a:lstStyle/>
          <a:p>
            <a:r>
              <a:rPr lang="en-US" altLang="zh-CN" sz="2000" dirty="0" smtClean="0">
                <a:latin typeface="Calibri" pitchFamily="34" charset="0"/>
              </a:rPr>
              <a:t>Browse to webpage </a:t>
            </a:r>
            <a:r>
              <a:rPr lang="en-US" altLang="zh-CN" sz="2000" dirty="0" smtClean="0">
                <a:latin typeface="Calibri" pitchFamily="34" charset="0"/>
                <a:sym typeface="Wingdings" pitchFamily="2" charset="2"/>
              </a:rPr>
              <a:t></a:t>
            </a:r>
            <a:r>
              <a:rPr lang="en-US" sz="2000" b="1" dirty="0" smtClean="0">
                <a:latin typeface="Calibri" pitchFamily="34" charset="0"/>
              </a:rPr>
              <a:t>Contacts </a:t>
            </a:r>
            <a:r>
              <a:rPr lang="en-US" sz="2000" dirty="0" smtClean="0">
                <a:latin typeface="Calibri" pitchFamily="34" charset="0"/>
                <a:sym typeface="Wingdings" pitchFamily="2" charset="2"/>
              </a:rPr>
              <a:t></a:t>
            </a:r>
            <a:r>
              <a:rPr lang="en-US" sz="2000" b="1" dirty="0" err="1" smtClean="0">
                <a:latin typeface="Calibri" pitchFamily="34" charset="0"/>
              </a:rPr>
              <a:t>BroadSoft</a:t>
            </a:r>
            <a:endParaRPr lang="zh-CN" altLang="en-US" sz="2000" dirty="0">
              <a:latin typeface="Calibri" pitchFamily="34" charset="0"/>
            </a:endParaRPr>
          </a:p>
        </p:txBody>
      </p:sp>
      <p:pic>
        <p:nvPicPr>
          <p:cNvPr id="4" name="图片 3" descr="快照15.jpg"/>
          <p:cNvPicPr/>
          <p:nvPr/>
        </p:nvPicPr>
        <p:blipFill>
          <a:blip r:embed="rId3" cstate="print"/>
          <a:stretch>
            <a:fillRect/>
          </a:stretch>
        </p:blipFill>
        <p:spPr>
          <a:xfrm>
            <a:off x="865980" y="1400218"/>
            <a:ext cx="6286544" cy="2500330"/>
          </a:xfrm>
          <a:prstGeom prst="rect">
            <a:avLst/>
          </a:prstGeom>
          <a:ln>
            <a:solidFill>
              <a:schemeClr val="tx1"/>
            </a:solidFill>
          </a:ln>
        </p:spPr>
      </p:pic>
      <p:sp>
        <p:nvSpPr>
          <p:cNvPr id="5" name="TextBox 4"/>
          <p:cNvSpPr txBox="1"/>
          <p:nvPr/>
        </p:nvSpPr>
        <p:spPr>
          <a:xfrm>
            <a:off x="1643042" y="4857760"/>
            <a:ext cx="184731" cy="338554"/>
          </a:xfrm>
          <a:prstGeom prst="rect">
            <a:avLst/>
          </a:prstGeom>
          <a:noFill/>
        </p:spPr>
        <p:txBody>
          <a:bodyPr wrap="none" rtlCol="0">
            <a:spAutoFit/>
          </a:bodyPr>
          <a:lstStyle/>
          <a:p>
            <a:endParaRPr lang="zh-CN" altLang="en-US" dirty="0">
              <a:latin typeface="Calibri" pitchFamily="34" charset="0"/>
            </a:endParaRPr>
          </a:p>
        </p:txBody>
      </p:sp>
      <p:sp>
        <p:nvSpPr>
          <p:cNvPr id="6" name="TextBox 5"/>
          <p:cNvSpPr txBox="1"/>
          <p:nvPr/>
        </p:nvSpPr>
        <p:spPr>
          <a:xfrm>
            <a:off x="794616" y="4127569"/>
            <a:ext cx="7429552" cy="400110"/>
          </a:xfrm>
          <a:prstGeom prst="rect">
            <a:avLst/>
          </a:prstGeom>
          <a:noFill/>
        </p:spPr>
        <p:txBody>
          <a:bodyPr wrap="square" rtlCol="0">
            <a:spAutoFit/>
          </a:bodyPr>
          <a:lstStyle/>
          <a:p>
            <a:pPr lvl="0"/>
            <a:r>
              <a:rPr lang="en-US" altLang="zh-CN" sz="2000" dirty="0" smtClean="0">
                <a:latin typeface="Calibri" pitchFamily="34" charset="0"/>
              </a:rPr>
              <a:t>LCD: Press </a:t>
            </a:r>
            <a:r>
              <a:rPr lang="en-US" sz="2000" b="1" dirty="0" smtClean="0">
                <a:latin typeface="Calibri" pitchFamily="34" charset="0"/>
              </a:rPr>
              <a:t>Directory </a:t>
            </a:r>
            <a:r>
              <a:rPr lang="en-US" sz="2000" dirty="0" smtClean="0">
                <a:latin typeface="Calibri" pitchFamily="34" charset="0"/>
                <a:sym typeface="Wingdings" pitchFamily="2" charset="2"/>
              </a:rPr>
              <a:t></a:t>
            </a:r>
            <a:r>
              <a:rPr lang="en-US" sz="2000" b="1" dirty="0" err="1" smtClean="0">
                <a:latin typeface="Calibri" pitchFamily="34" charset="0"/>
              </a:rPr>
              <a:t>Broadsoft</a:t>
            </a:r>
            <a:r>
              <a:rPr lang="en-US" sz="2000" b="1" dirty="0" smtClean="0">
                <a:latin typeface="Calibri" pitchFamily="34" charset="0"/>
              </a:rPr>
              <a:t> </a:t>
            </a:r>
            <a:endParaRPr lang="zh-CN" altLang="en-US" sz="2000" dirty="0">
              <a:latin typeface="Calibri" pitchFamily="34" charset="0"/>
            </a:endParaRPr>
          </a:p>
        </p:txBody>
      </p:sp>
      <p:pic>
        <p:nvPicPr>
          <p:cNvPr id="7" name="图片 6" descr="快照16.jpg"/>
          <p:cNvPicPr/>
          <p:nvPr/>
        </p:nvPicPr>
        <p:blipFill>
          <a:blip r:embed="rId4" cstate="print"/>
          <a:stretch>
            <a:fillRect/>
          </a:stretch>
        </p:blipFill>
        <p:spPr>
          <a:xfrm>
            <a:off x="1843796" y="4593193"/>
            <a:ext cx="3520043" cy="1852533"/>
          </a:xfrm>
          <a:prstGeom prst="rect">
            <a:avLst/>
          </a:prstGeom>
          <a:ln>
            <a:solidFill>
              <a:schemeClr val="tx1"/>
            </a:solidFill>
          </a:ln>
        </p:spPr>
      </p:pic>
      <p:sp>
        <p:nvSpPr>
          <p:cNvPr id="8" name="灯片编号占位符 7"/>
          <p:cNvSpPr>
            <a:spLocks noGrp="1"/>
          </p:cNvSpPr>
          <p:nvPr>
            <p:ph type="sldNum" sz="quarter" idx="12"/>
          </p:nvPr>
        </p:nvSpPr>
        <p:spPr/>
        <p:txBody>
          <a:bodyPr/>
          <a:lstStyle/>
          <a:p>
            <a:pPr>
              <a:defRPr/>
            </a:pPr>
            <a:fld id="{4B1F1D32-E798-4FFB-8D0D-5F8E53C0BDA9}" type="slidenum">
              <a:rPr lang="zh-CN" altLang="en-US" smtClean="0"/>
              <a:pPr>
                <a:defRPr/>
              </a:pPr>
              <a:t>39</a:t>
            </a:fld>
            <a:endParaRPr lang="zh-CN" altLang="en-US" dirty="0"/>
          </a:p>
        </p:txBody>
      </p:sp>
    </p:spTree>
    <p:extLst>
      <p:ext uri="{BB962C8B-B14F-4D97-AF65-F5344CB8AC3E}">
        <p14:creationId xmlns:p14="http://schemas.microsoft.com/office/powerpoint/2010/main" val="115088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Basic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6912768" cy="4392488"/>
          </a:xfrm>
        </p:spPr>
        <p:txBody>
          <a:bodyPr>
            <a:normAutofit fontScale="92500" lnSpcReduction="20000"/>
          </a:bodyPr>
          <a:lstStyle/>
          <a:p>
            <a:r>
              <a:rPr lang="en-US" altLang="zh-CN" sz="2400" b="1" dirty="0" smtClean="0">
                <a:solidFill>
                  <a:srgbClr val="00B050"/>
                </a:solidFill>
                <a:latin typeface="Tahoma" pitchFamily="34" charset="0"/>
                <a:ea typeface="Tahoma" pitchFamily="34" charset="0"/>
                <a:cs typeface="Tahoma" pitchFamily="34" charset="0"/>
              </a:rPr>
              <a:t>Call Transfer</a:t>
            </a:r>
          </a:p>
          <a:p>
            <a:r>
              <a:rPr lang="en-US" altLang="zh-CN" sz="2400" b="1" dirty="0">
                <a:solidFill>
                  <a:srgbClr val="00B050"/>
                </a:solidFill>
                <a:latin typeface="Tahoma" pitchFamily="34" charset="0"/>
                <a:ea typeface="Tahoma" pitchFamily="34" charset="0"/>
                <a:cs typeface="Tahoma" pitchFamily="34" charset="0"/>
              </a:rPr>
              <a:t>Speed </a:t>
            </a:r>
            <a:r>
              <a:rPr lang="en-US" altLang="zh-CN" sz="2400" b="1" dirty="0" smtClean="0">
                <a:solidFill>
                  <a:srgbClr val="00B050"/>
                </a:solidFill>
                <a:latin typeface="Tahoma" pitchFamily="34" charset="0"/>
                <a:ea typeface="Tahoma" pitchFamily="34" charset="0"/>
                <a:cs typeface="Tahoma" pitchFamily="34" charset="0"/>
              </a:rPr>
              <a:t>Dial</a:t>
            </a:r>
          </a:p>
          <a:p>
            <a:r>
              <a:rPr lang="en-US" altLang="zh-CN" sz="2400" b="1" dirty="0" smtClean="0">
                <a:solidFill>
                  <a:srgbClr val="00B050"/>
                </a:solidFill>
                <a:latin typeface="Tahoma" pitchFamily="34" charset="0"/>
                <a:ea typeface="Tahoma" pitchFamily="34" charset="0"/>
                <a:cs typeface="Tahoma" pitchFamily="34" charset="0"/>
              </a:rPr>
              <a:t>BLF</a:t>
            </a:r>
          </a:p>
          <a:p>
            <a:r>
              <a:rPr lang="en-US" altLang="zh-CN" sz="2400" b="1" dirty="0" smtClean="0">
                <a:solidFill>
                  <a:srgbClr val="00B050"/>
                </a:solidFill>
                <a:latin typeface="Tahoma" pitchFamily="34" charset="0"/>
                <a:ea typeface="Tahoma" pitchFamily="34" charset="0"/>
                <a:cs typeface="Tahoma" pitchFamily="34" charset="0"/>
              </a:rPr>
              <a:t>Pick Up</a:t>
            </a:r>
          </a:p>
          <a:p>
            <a:r>
              <a:rPr lang="en-US" altLang="zh-CN" sz="2400" b="1" dirty="0" smtClean="0">
                <a:solidFill>
                  <a:srgbClr val="00B050"/>
                </a:solidFill>
                <a:latin typeface="Tahoma" pitchFamily="34" charset="0"/>
                <a:ea typeface="Tahoma" pitchFamily="34" charset="0"/>
                <a:cs typeface="Tahoma" pitchFamily="34" charset="0"/>
              </a:rPr>
              <a:t>Call Park/Retrieve</a:t>
            </a:r>
          </a:p>
          <a:p>
            <a:r>
              <a:rPr lang="en-US" altLang="zh-CN" sz="2400" b="1" dirty="0" smtClean="0">
                <a:solidFill>
                  <a:srgbClr val="00B050"/>
                </a:solidFill>
                <a:latin typeface="Tahoma" pitchFamily="34" charset="0"/>
                <a:ea typeface="Tahoma" pitchFamily="34" charset="0"/>
                <a:cs typeface="Tahoma" pitchFamily="34" charset="0"/>
              </a:rPr>
              <a:t>Intercom</a:t>
            </a:r>
          </a:p>
          <a:p>
            <a:r>
              <a:rPr lang="en-US" altLang="zh-CN" sz="2400" b="1" dirty="0" smtClean="0">
                <a:solidFill>
                  <a:srgbClr val="00B050"/>
                </a:solidFill>
                <a:latin typeface="Tahoma" pitchFamily="34" charset="0"/>
                <a:ea typeface="Tahoma" pitchFamily="34" charset="0"/>
                <a:cs typeface="Tahoma" pitchFamily="34" charset="0"/>
              </a:rPr>
              <a:t>Voice Mail</a:t>
            </a:r>
          </a:p>
          <a:p>
            <a:r>
              <a:rPr lang="en-US" altLang="zh-CN" sz="2400" b="1" dirty="0" smtClean="0">
                <a:solidFill>
                  <a:srgbClr val="00B050"/>
                </a:solidFill>
                <a:latin typeface="Tahoma" pitchFamily="34" charset="0"/>
                <a:ea typeface="Tahoma" pitchFamily="34" charset="0"/>
                <a:cs typeface="Tahoma" pitchFamily="34" charset="0"/>
              </a:rPr>
              <a:t>Call Completion</a:t>
            </a:r>
          </a:p>
          <a:p>
            <a:r>
              <a:rPr lang="en-US" altLang="zh-CN" sz="2400" b="1" dirty="0" smtClean="0">
                <a:solidFill>
                  <a:srgbClr val="00B050"/>
                </a:solidFill>
                <a:latin typeface="Tahoma" pitchFamily="34" charset="0"/>
                <a:ea typeface="Tahoma" pitchFamily="34" charset="0"/>
                <a:cs typeface="Tahoma" pitchFamily="34" charset="0"/>
              </a:rPr>
              <a:t>SMS</a:t>
            </a:r>
          </a:p>
          <a:p>
            <a:r>
              <a:rPr lang="en-US" altLang="zh-CN" sz="2400" b="1" dirty="0" smtClean="0">
                <a:solidFill>
                  <a:srgbClr val="00B050"/>
                </a:solidFill>
                <a:latin typeface="Tahoma" pitchFamily="34" charset="0"/>
                <a:ea typeface="Tahoma" pitchFamily="34" charset="0"/>
                <a:cs typeface="Tahoma" pitchFamily="34" charset="0"/>
              </a:rPr>
              <a:t>Multicast Paging</a:t>
            </a:r>
          </a:p>
          <a:p>
            <a:r>
              <a:rPr lang="en-US" altLang="zh-CN" sz="2400" b="1" dirty="0" smtClean="0">
                <a:solidFill>
                  <a:srgbClr val="00B050"/>
                </a:solidFill>
                <a:latin typeface="Tahoma" pitchFamily="34" charset="0"/>
                <a:ea typeface="Tahoma" pitchFamily="34" charset="0"/>
                <a:cs typeface="Tahoma" pitchFamily="34" charset="0"/>
              </a:rPr>
              <a:t>Music on Hold</a:t>
            </a:r>
          </a:p>
          <a:p>
            <a:pPr marL="0" indent="0">
              <a:buNone/>
            </a:pP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a:t>
            </a:fld>
            <a:endParaRPr lang="zh-CN" altLang="en-US"/>
          </a:p>
        </p:txBody>
      </p:sp>
    </p:spTree>
    <p:extLst>
      <p:ext uri="{BB962C8B-B14F-4D97-AF65-F5344CB8AC3E}">
        <p14:creationId xmlns:p14="http://schemas.microsoft.com/office/powerpoint/2010/main" val="2342152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XML Browser</a:t>
            </a:r>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Action URI</a:t>
            </a:r>
          </a:p>
          <a:p>
            <a:r>
              <a:rPr lang="en-US" altLang="zh-CN" sz="2400" b="1" dirty="0" smtClean="0">
                <a:solidFill>
                  <a:srgbClr val="00B050"/>
                </a:solidFill>
                <a:latin typeface="Tahoma" pitchFamily="34" charset="0"/>
                <a:ea typeface="Tahoma" pitchFamily="34" charset="0"/>
                <a:cs typeface="Tahoma" pitchFamily="34" charset="0"/>
              </a:rPr>
              <a:t>Action URL</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APP/API</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40</a:t>
            </a:fld>
            <a:endParaRPr lang="zh-CN" altLang="en-US"/>
          </a:p>
        </p:txBody>
      </p:sp>
    </p:spTree>
    <p:extLst>
      <p:ext uri="{BB962C8B-B14F-4D97-AF65-F5344CB8AC3E}">
        <p14:creationId xmlns:p14="http://schemas.microsoft.com/office/powerpoint/2010/main" val="1132515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3116332" y="2852936"/>
            <a:ext cx="318386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黑体" pitchFamily="2" charset="-122"/>
                <a:cs typeface="Calibri" pitchFamily="34" charset="0"/>
              </a:rPr>
              <a:t>XML Browser</a:t>
            </a:r>
          </a:p>
        </p:txBody>
      </p:sp>
      <p:sp>
        <p:nvSpPr>
          <p:cNvPr id="4"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a:t>
            </a:r>
            <a:r>
              <a:rPr lang="en-US" altLang="zh-CN" sz="2800" dirty="0">
                <a:hlinkClick r:id="rId3"/>
              </a:rPr>
              <a:t>/ </a:t>
            </a:r>
            <a:r>
              <a:rPr lang="en-US" altLang="zh-CN" sz="2800" dirty="0" smtClean="0">
                <a:hlinkClick r:id="rId3"/>
              </a:rPr>
              <a:t>XML%20Browser/</a:t>
            </a:r>
            <a:endParaRPr lang="zh-CN" altLang="en-US" sz="2800" dirty="0"/>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41</a:t>
            </a:fld>
            <a:endParaRPr lang="zh-CN" altLang="en-US"/>
          </a:p>
        </p:txBody>
      </p:sp>
    </p:spTree>
    <p:extLst>
      <p:ext uri="{BB962C8B-B14F-4D97-AF65-F5344CB8AC3E}">
        <p14:creationId xmlns:p14="http://schemas.microsoft.com/office/powerpoint/2010/main" val="1891656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8520" y="59093"/>
            <a:ext cx="403244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Calibri" pitchFamily="34" charset="0"/>
              </a:rPr>
              <a:t>What is XML Browser</a:t>
            </a:r>
            <a:endParaRPr lang="zh-CN" altLang="en-US" sz="3000" b="1" dirty="0">
              <a:solidFill>
                <a:schemeClr val="bg1"/>
              </a:solidFill>
              <a:latin typeface="Calibri" pitchFamily="34" charset="0"/>
            </a:endParaRPr>
          </a:p>
        </p:txBody>
      </p:sp>
      <p:sp>
        <p:nvSpPr>
          <p:cNvPr id="7" name="内容占位符 6"/>
          <p:cNvSpPr>
            <a:spLocks noGrp="1"/>
          </p:cNvSpPr>
          <p:nvPr>
            <p:ph idx="1"/>
          </p:nvPr>
        </p:nvSpPr>
        <p:spPr>
          <a:xfrm>
            <a:off x="431258" y="1155244"/>
            <a:ext cx="7741142" cy="3425884"/>
          </a:xfrm>
        </p:spPr>
        <p:txBody>
          <a:bodyPr>
            <a:normAutofit fontScale="92500" lnSpcReduction="20000"/>
          </a:bodyPr>
          <a:lstStyle/>
          <a:p>
            <a:pPr marL="0" indent="0">
              <a:buNone/>
            </a:pPr>
            <a:r>
              <a:rPr lang="en-US" altLang="zh-CN" b="1" dirty="0" smtClean="0">
                <a:solidFill>
                  <a:srgbClr val="FF0000"/>
                </a:solidFill>
              </a:rPr>
              <a:t>Three ways</a:t>
            </a:r>
          </a:p>
          <a:p>
            <a:pPr marL="0" indent="0">
              <a:buNone/>
            </a:pPr>
            <a:endParaRPr lang="en-US" altLang="zh-CN" b="1" dirty="0" smtClean="0">
              <a:solidFill>
                <a:srgbClr val="FF0000"/>
              </a:solidFill>
            </a:endParaRPr>
          </a:p>
          <a:p>
            <a:r>
              <a:rPr lang="en-US" altLang="zh-CN" dirty="0" smtClean="0">
                <a:solidFill>
                  <a:srgbClr val="00B050"/>
                </a:solidFill>
              </a:rPr>
              <a:t>Initiated from Phone-DSS Keys</a:t>
            </a:r>
          </a:p>
          <a:p>
            <a:endParaRPr lang="en-US" altLang="zh-CN" dirty="0" smtClean="0">
              <a:solidFill>
                <a:srgbClr val="00B050"/>
              </a:solidFill>
            </a:endParaRPr>
          </a:p>
          <a:p>
            <a:r>
              <a:rPr lang="en-US" altLang="zh-CN" dirty="0" smtClean="0">
                <a:solidFill>
                  <a:srgbClr val="00B050"/>
                </a:solidFill>
              </a:rPr>
              <a:t>Initiated from Server-Push XML</a:t>
            </a:r>
          </a:p>
          <a:p>
            <a:endParaRPr lang="en-US" altLang="zh-CN" dirty="0" smtClean="0">
              <a:solidFill>
                <a:srgbClr val="00B050"/>
              </a:solidFill>
            </a:endParaRPr>
          </a:p>
          <a:p>
            <a:r>
              <a:rPr lang="en-US" altLang="zh-CN" dirty="0" smtClean="0">
                <a:solidFill>
                  <a:srgbClr val="00B050"/>
                </a:solidFill>
              </a:rPr>
              <a:t>Initiated by XML SIP Notify</a:t>
            </a:r>
            <a:endParaRPr lang="zh-CN" altLang="en-US" dirty="0">
              <a:solidFill>
                <a:srgbClr val="00B050"/>
              </a:solidFill>
            </a:endParaRPr>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42</a:t>
            </a:fld>
            <a:endParaRPr lang="zh-CN" altLang="en-US"/>
          </a:p>
        </p:txBody>
      </p:sp>
    </p:spTree>
    <p:extLst>
      <p:ext uri="{BB962C8B-B14F-4D97-AF65-F5344CB8AC3E}">
        <p14:creationId xmlns:p14="http://schemas.microsoft.com/office/powerpoint/2010/main" val="606469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9210" y="59093"/>
            <a:ext cx="7344816" cy="584775"/>
          </a:xfrm>
          <a:prstGeom prst="rect">
            <a:avLst/>
          </a:prstGeom>
          <a:noFill/>
          <a:ln w="9525">
            <a:noFill/>
            <a:miter lim="800000"/>
            <a:headEnd/>
            <a:tailEnd/>
          </a:ln>
        </p:spPr>
        <p:txBody>
          <a:bodyPr wrap="square">
            <a:spAutoFit/>
          </a:bodyPr>
          <a:lstStyle/>
          <a:p>
            <a:r>
              <a:rPr lang="en-US" altLang="zh-CN" sz="3200" b="1" dirty="0">
                <a:solidFill>
                  <a:schemeClr val="bg1"/>
                </a:solidFill>
              </a:rPr>
              <a:t>Initiated from Phone-DSS Keys</a:t>
            </a:r>
          </a:p>
        </p:txBody>
      </p:sp>
      <p:pic>
        <p:nvPicPr>
          <p:cNvPr id="4" name="图片 3" descr="1.png"/>
          <p:cNvPicPr/>
          <p:nvPr/>
        </p:nvPicPr>
        <p:blipFill>
          <a:blip r:embed="rId3" cstate="print"/>
          <a:stretch>
            <a:fillRect/>
          </a:stretch>
        </p:blipFill>
        <p:spPr>
          <a:xfrm>
            <a:off x="4644008" y="846481"/>
            <a:ext cx="4357718" cy="4572032"/>
          </a:xfrm>
          <a:prstGeom prst="rect">
            <a:avLst/>
          </a:prstGeom>
        </p:spPr>
      </p:pic>
      <p:sp>
        <p:nvSpPr>
          <p:cNvPr id="5" name="TextBox 4"/>
          <p:cNvSpPr txBox="1"/>
          <p:nvPr/>
        </p:nvSpPr>
        <p:spPr>
          <a:xfrm>
            <a:off x="5220072" y="5418513"/>
            <a:ext cx="3524683" cy="338554"/>
          </a:xfrm>
          <a:prstGeom prst="rect">
            <a:avLst/>
          </a:prstGeom>
          <a:noFill/>
        </p:spPr>
        <p:txBody>
          <a:bodyPr wrap="none" rtlCol="0">
            <a:spAutoFit/>
          </a:bodyPr>
          <a:lstStyle/>
          <a:p>
            <a:r>
              <a:rPr lang="en-US" b="1" dirty="0" smtClean="0"/>
              <a:t>Yealink IP phone acting as a client</a:t>
            </a:r>
            <a:endParaRPr lang="zh-CN" altLang="en-US" b="1" dirty="0"/>
          </a:p>
        </p:txBody>
      </p:sp>
      <p:sp>
        <p:nvSpPr>
          <p:cNvPr id="7" name="内容占位符 6"/>
          <p:cNvSpPr>
            <a:spLocks noGrp="1"/>
          </p:cNvSpPr>
          <p:nvPr>
            <p:ph idx="1"/>
          </p:nvPr>
        </p:nvSpPr>
        <p:spPr>
          <a:xfrm>
            <a:off x="431258" y="1155244"/>
            <a:ext cx="5076846" cy="1977253"/>
          </a:xfrm>
        </p:spPr>
        <p:txBody>
          <a:bodyPr/>
          <a:lstStyle/>
          <a:p>
            <a:r>
              <a:rPr lang="en-US" altLang="zh-CN" sz="2400" b="1" dirty="0">
                <a:solidFill>
                  <a:srgbClr val="00B050"/>
                </a:solidFill>
                <a:latin typeface="Calibri" pitchFamily="34" charset="0"/>
                <a:ea typeface="Tahoma" pitchFamily="34" charset="0"/>
                <a:cs typeface="Calibri" pitchFamily="34" charset="0"/>
              </a:rPr>
              <a:t>HTTP(S</a:t>
            </a:r>
            <a:r>
              <a:rPr lang="en-US" altLang="zh-CN" sz="2400" b="1" dirty="0" smtClean="0">
                <a:solidFill>
                  <a:srgbClr val="00B050"/>
                </a:solidFill>
                <a:latin typeface="Calibri" pitchFamily="34" charset="0"/>
                <a:ea typeface="Tahoma" pitchFamily="34" charset="0"/>
                <a:cs typeface="Calibri" pitchFamily="34" charset="0"/>
              </a:rPr>
              <a:t>)</a:t>
            </a:r>
          </a:p>
          <a:p>
            <a:endParaRPr lang="en-US" altLang="zh-CN" sz="2400" b="1" dirty="0">
              <a:solidFill>
                <a:srgbClr val="00B050"/>
              </a:solidFill>
              <a:latin typeface="Calibri" pitchFamily="34" charset="0"/>
              <a:ea typeface="Tahoma" pitchFamily="34" charset="0"/>
              <a:cs typeface="Calibri" pitchFamily="34" charset="0"/>
            </a:endParaRPr>
          </a:p>
          <a:p>
            <a:r>
              <a:rPr lang="en-US" altLang="zh-CN" sz="2400" b="1" dirty="0">
                <a:solidFill>
                  <a:srgbClr val="00B050"/>
                </a:solidFill>
                <a:latin typeface="Calibri" pitchFamily="34" charset="0"/>
                <a:ea typeface="Tahoma" pitchFamily="34" charset="0"/>
                <a:cs typeface="Calibri" pitchFamily="34" charset="0"/>
              </a:rPr>
              <a:t>Phone-initiated application </a:t>
            </a:r>
            <a:endParaRPr lang="zh-CN" altLang="en-US" sz="2400" b="1" dirty="0">
              <a:solidFill>
                <a:srgbClr val="00B050"/>
              </a:solidFill>
              <a:latin typeface="Calibri" pitchFamily="34" charset="0"/>
              <a:ea typeface="Tahoma" pitchFamily="34" charset="0"/>
              <a:cs typeface="Calibri" pitchFamily="34" charset="0"/>
            </a:endParaRPr>
          </a:p>
          <a:p>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43</a:t>
            </a:fld>
            <a:endParaRPr lang="zh-CN" altLang="en-US"/>
          </a:p>
        </p:txBody>
      </p:sp>
    </p:spTree>
    <p:extLst>
      <p:ext uri="{BB962C8B-B14F-4D97-AF65-F5344CB8AC3E}">
        <p14:creationId xmlns:p14="http://schemas.microsoft.com/office/powerpoint/2010/main" val="3002528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523" y="83306"/>
            <a:ext cx="7668194" cy="584775"/>
          </a:xfrm>
          <a:prstGeom prst="rect">
            <a:avLst/>
          </a:prstGeom>
          <a:noFill/>
          <a:ln w="9525">
            <a:noFill/>
            <a:miter lim="800000"/>
            <a:headEnd/>
            <a:tailEnd/>
          </a:ln>
        </p:spPr>
        <p:txBody>
          <a:bodyPr wrap="square">
            <a:spAutoFit/>
          </a:bodyPr>
          <a:lstStyle/>
          <a:p>
            <a:r>
              <a:rPr lang="en-US" altLang="zh-CN" sz="3200" b="1" dirty="0">
                <a:solidFill>
                  <a:schemeClr val="bg1"/>
                </a:solidFill>
              </a:rPr>
              <a:t>Initiated from Server-Push XML</a:t>
            </a:r>
          </a:p>
        </p:txBody>
      </p:sp>
      <p:sp>
        <p:nvSpPr>
          <p:cNvPr id="6" name="内容占位符 6"/>
          <p:cNvSpPr txBox="1">
            <a:spLocks/>
          </p:cNvSpPr>
          <p:nvPr/>
        </p:nvSpPr>
        <p:spPr>
          <a:xfrm>
            <a:off x="431258" y="1155244"/>
            <a:ext cx="7885158" cy="40739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smtClean="0">
                <a:solidFill>
                  <a:srgbClr val="00B050"/>
                </a:solidFill>
                <a:latin typeface="Calibri" pitchFamily="34" charset="0"/>
                <a:ea typeface="Tahoma" pitchFamily="34" charset="0"/>
                <a:cs typeface="Calibri" pitchFamily="34" charset="0"/>
              </a:rPr>
              <a:t>HTTP(S)</a:t>
            </a:r>
          </a:p>
          <a:p>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Server-initiated application</a:t>
            </a:r>
          </a:p>
          <a:p>
            <a:endParaRPr lang="en-US" altLang="zh-CN" sz="2400" b="1" dirty="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Access to webpage</a:t>
            </a:r>
            <a:r>
              <a:rPr lang="en-US" altLang="zh-CN" sz="2400" b="1" dirty="0" smtClean="0">
                <a:solidFill>
                  <a:srgbClr val="00B050"/>
                </a:solidFill>
                <a:latin typeface="Calibri" pitchFamily="34" charset="0"/>
                <a:ea typeface="Tahoma" pitchFamily="34" charset="0"/>
                <a:cs typeface="Calibri" pitchFamily="34" charset="0"/>
                <a:sym typeface="Wingdings" pitchFamily="2" charset="2"/>
              </a:rPr>
              <a:t> Phone Features API Security</a:t>
            </a:r>
            <a:r>
              <a:rPr lang="en-US" altLang="zh-CN" sz="2400" b="1" dirty="0" smtClean="0">
                <a:solidFill>
                  <a:srgbClr val="00B050"/>
                </a:solidFill>
                <a:latin typeface="Calibri" pitchFamily="34" charset="0"/>
                <a:ea typeface="Tahoma" pitchFamily="34" charset="0"/>
                <a:cs typeface="Calibri" pitchFamily="34" charset="0"/>
              </a:rPr>
              <a:t> </a:t>
            </a:r>
            <a:endParaRPr lang="zh-CN" altLang="en-US" sz="2400" b="1" dirty="0" smtClean="0">
              <a:solidFill>
                <a:srgbClr val="00B050"/>
              </a:solidFill>
              <a:latin typeface="Calibri" pitchFamily="34" charset="0"/>
              <a:ea typeface="Tahoma" pitchFamily="34" charset="0"/>
              <a:cs typeface="Calibri"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44</a:t>
            </a:fld>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13" y="3810992"/>
            <a:ext cx="699984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17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523" y="83306"/>
            <a:ext cx="7668194" cy="584775"/>
          </a:xfrm>
          <a:prstGeom prst="rect">
            <a:avLst/>
          </a:prstGeom>
          <a:noFill/>
          <a:ln w="9525">
            <a:noFill/>
            <a:miter lim="800000"/>
            <a:headEnd/>
            <a:tailEnd/>
          </a:ln>
        </p:spPr>
        <p:txBody>
          <a:bodyPr wrap="square">
            <a:spAutoFit/>
          </a:bodyPr>
          <a:lstStyle/>
          <a:p>
            <a:r>
              <a:rPr lang="en-US" altLang="zh-CN" sz="3200" b="1" dirty="0" smtClean="0">
                <a:solidFill>
                  <a:schemeClr val="bg1"/>
                </a:solidFill>
              </a:rPr>
              <a:t>Initiated by XML SIP Notify</a:t>
            </a:r>
            <a:endParaRPr lang="en-US" altLang="zh-CN" sz="3200" b="1" dirty="0">
              <a:solidFill>
                <a:schemeClr val="bg1"/>
              </a:solidFill>
            </a:endParaRPr>
          </a:p>
        </p:txBody>
      </p:sp>
      <p:sp>
        <p:nvSpPr>
          <p:cNvPr id="6" name="内容占位符 6"/>
          <p:cNvSpPr txBox="1">
            <a:spLocks/>
          </p:cNvSpPr>
          <p:nvPr/>
        </p:nvSpPr>
        <p:spPr>
          <a:xfrm>
            <a:off x="431258" y="782249"/>
            <a:ext cx="8101182" cy="47940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a:t>Access to </a:t>
            </a:r>
            <a:r>
              <a:rPr lang="en-US" altLang="zh-CN" sz="1800" b="1" dirty="0"/>
              <a:t>webpage</a:t>
            </a:r>
            <a:r>
              <a:rPr lang="en-US" altLang="zh-CN" sz="1800" b="1" dirty="0">
                <a:sym typeface="Wingdings" pitchFamily="2" charset="2"/>
              </a:rPr>
              <a:t> Phone Features API Security</a:t>
            </a:r>
          </a:p>
          <a:p>
            <a:endParaRPr lang="en-US" altLang="zh-CN" sz="1800" b="1" dirty="0">
              <a:solidFill>
                <a:srgbClr val="00B050"/>
              </a:solidFill>
              <a:latin typeface="Calibri" pitchFamily="34" charset="0"/>
              <a:ea typeface="Tahoma" pitchFamily="34" charset="0"/>
              <a:cs typeface="Calibri" pitchFamily="34" charset="0"/>
              <a:sym typeface="Wingdings" pitchFamily="2" charset="2"/>
            </a:endParaRPr>
          </a:p>
          <a:p>
            <a:endParaRPr lang="en-US" altLang="zh-CN" sz="1800" b="1" dirty="0" smtClean="0">
              <a:solidFill>
                <a:srgbClr val="00B050"/>
              </a:solidFill>
              <a:latin typeface="Calibri" pitchFamily="34" charset="0"/>
              <a:ea typeface="Tahoma" pitchFamily="34" charset="0"/>
              <a:cs typeface="Calibri" pitchFamily="34" charset="0"/>
              <a:sym typeface="Wingdings" pitchFamily="2" charset="2"/>
            </a:endParaRPr>
          </a:p>
          <a:p>
            <a:endParaRPr lang="en-US" altLang="zh-CN" sz="1800" b="1" dirty="0">
              <a:solidFill>
                <a:srgbClr val="00B050"/>
              </a:solidFill>
              <a:latin typeface="Calibri" pitchFamily="34" charset="0"/>
              <a:ea typeface="Tahoma" pitchFamily="34" charset="0"/>
              <a:cs typeface="Calibri" pitchFamily="34" charset="0"/>
              <a:sym typeface="Wingdings" pitchFamily="2" charset="2"/>
            </a:endParaRPr>
          </a:p>
          <a:p>
            <a:pPr marL="0" indent="0">
              <a:buNone/>
            </a:pPr>
            <a:endParaRPr lang="en-US" altLang="zh-CN" sz="1800" b="1" dirty="0" smtClean="0">
              <a:solidFill>
                <a:srgbClr val="00B050"/>
              </a:solidFill>
              <a:latin typeface="Calibri" pitchFamily="34" charset="0"/>
              <a:ea typeface="Tahoma" pitchFamily="34" charset="0"/>
              <a:cs typeface="Calibri" pitchFamily="34" charset="0"/>
              <a:sym typeface="Wingdings" pitchFamily="2" charset="2"/>
            </a:endParaRPr>
          </a:p>
          <a:p>
            <a:r>
              <a:rPr lang="en-US" altLang="zh-CN" sz="1800" dirty="0"/>
              <a:t>When the phone receives the XML SIP NOTIFY message, the phone will display the information or execute the command in the NOTIFY message. </a:t>
            </a:r>
          </a:p>
          <a:p>
            <a:pPr marL="0" indent="0">
              <a:buNone/>
            </a:pPr>
            <a:endParaRPr lang="zh-CN" altLang="en-US" sz="1800" b="1" dirty="0" smtClean="0">
              <a:solidFill>
                <a:srgbClr val="00B050"/>
              </a:solidFill>
              <a:latin typeface="Calibri" pitchFamily="34" charset="0"/>
              <a:ea typeface="Tahoma" pitchFamily="34" charset="0"/>
              <a:cs typeface="Calibri"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45</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99" y="1124744"/>
            <a:ext cx="5831435" cy="13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637" y="3178388"/>
            <a:ext cx="4665131" cy="356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424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Application Scenarios</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smtClean="0">
                <a:solidFill>
                  <a:srgbClr val="00B050"/>
                </a:solidFill>
                <a:latin typeface="Calibri" pitchFamily="34" charset="0"/>
                <a:ea typeface="Tahoma" pitchFamily="34" charset="0"/>
                <a:cs typeface="Calibri" pitchFamily="34" charset="0"/>
              </a:rPr>
              <a:t>Practical Applications</a:t>
            </a:r>
          </a:p>
          <a:p>
            <a:r>
              <a:rPr lang="en-US" altLang="zh-CN" sz="2400" dirty="0">
                <a:latin typeface="Calibri" pitchFamily="34" charset="0"/>
                <a:ea typeface="Tahoma" pitchFamily="34" charset="0"/>
                <a:cs typeface="Calibri" pitchFamily="34" charset="0"/>
              </a:rPr>
              <a:t>Weather report</a:t>
            </a:r>
          </a:p>
          <a:p>
            <a:r>
              <a:rPr lang="en-US" altLang="zh-CN" sz="2400" dirty="0">
                <a:latin typeface="Calibri" pitchFamily="34" charset="0"/>
                <a:ea typeface="Tahoma" pitchFamily="34" charset="0"/>
                <a:cs typeface="Calibri" pitchFamily="34" charset="0"/>
              </a:rPr>
              <a:t>Stock information</a:t>
            </a:r>
          </a:p>
          <a:p>
            <a:r>
              <a:rPr lang="en-US" altLang="zh-CN" sz="2400" dirty="0">
                <a:latin typeface="Calibri" pitchFamily="34" charset="0"/>
                <a:ea typeface="Tahoma" pitchFamily="34" charset="0"/>
                <a:cs typeface="Calibri" pitchFamily="34" charset="0"/>
              </a:rPr>
              <a:t>Google search </a:t>
            </a:r>
          </a:p>
          <a:p>
            <a:r>
              <a:rPr lang="en-US" altLang="zh-CN" sz="2400" dirty="0">
                <a:latin typeface="Calibri" pitchFamily="34" charset="0"/>
                <a:ea typeface="Tahoma" pitchFamily="34" charset="0"/>
                <a:cs typeface="Calibri" pitchFamily="34" charset="0"/>
              </a:rPr>
              <a:t>News </a:t>
            </a:r>
            <a:r>
              <a:rPr lang="en-US" altLang="zh-CN" sz="2400" dirty="0" smtClean="0">
                <a:latin typeface="Calibri" pitchFamily="34" charset="0"/>
                <a:ea typeface="Tahoma" pitchFamily="34" charset="0"/>
                <a:cs typeface="Calibri" pitchFamily="34" charset="0"/>
              </a:rPr>
              <a:t>service</a:t>
            </a:r>
          </a:p>
          <a:p>
            <a:pPr marL="0" indent="0">
              <a:buNone/>
            </a:pPr>
            <a:r>
              <a:rPr lang="en-US" altLang="zh-CN" sz="2400" dirty="0" smtClean="0">
                <a:latin typeface="Calibri" pitchFamily="34" charset="0"/>
                <a:ea typeface="Tahoma" pitchFamily="34" charset="0"/>
                <a:cs typeface="Calibri" pitchFamily="34" charset="0"/>
              </a:rPr>
              <a:t>…</a:t>
            </a:r>
            <a:endParaRPr lang="en-US" altLang="zh-CN" sz="2400" dirty="0">
              <a:latin typeface="Calibri" pitchFamily="34" charset="0"/>
              <a:ea typeface="Tahoma" pitchFamily="34" charset="0"/>
              <a:cs typeface="Calibri" pitchFamily="34" charset="0"/>
            </a:endParaRPr>
          </a:p>
          <a:p>
            <a:pPr marL="0" indent="0">
              <a:buNone/>
            </a:pPr>
            <a:r>
              <a:rPr lang="en-US" altLang="zh-CN" sz="2400" b="1" dirty="0">
                <a:solidFill>
                  <a:srgbClr val="00B050"/>
                </a:solidFill>
                <a:latin typeface="Calibri" pitchFamily="34" charset="0"/>
                <a:ea typeface="Tahoma" pitchFamily="34" charset="0"/>
                <a:cs typeface="Calibri" pitchFamily="34" charset="0"/>
              </a:rPr>
              <a:t>Execute Actions  </a:t>
            </a: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dirty="0" smtClean="0">
                <a:latin typeface="Calibri" pitchFamily="34" charset="0"/>
                <a:ea typeface="Tahoma" pitchFamily="34" charset="0"/>
                <a:cs typeface="Calibri" pitchFamily="34" charset="0"/>
              </a:rPr>
              <a:t>Reboot </a:t>
            </a:r>
            <a:r>
              <a:rPr lang="en-US" altLang="zh-CN" sz="2400" dirty="0">
                <a:latin typeface="Calibri" pitchFamily="34" charset="0"/>
                <a:ea typeface="Tahoma" pitchFamily="34" charset="0"/>
                <a:cs typeface="Calibri" pitchFamily="34" charset="0"/>
              </a:rPr>
              <a:t>the phone</a:t>
            </a:r>
          </a:p>
          <a:p>
            <a:r>
              <a:rPr lang="en-US" altLang="zh-CN" sz="2400" dirty="0" smtClean="0">
                <a:latin typeface="Calibri" pitchFamily="34" charset="0"/>
                <a:ea typeface="Tahoma" pitchFamily="34" charset="0"/>
                <a:cs typeface="Calibri" pitchFamily="34" charset="0"/>
              </a:rPr>
              <a:t>Reset </a:t>
            </a:r>
            <a:r>
              <a:rPr lang="en-US" altLang="zh-CN" sz="2400" dirty="0">
                <a:latin typeface="Calibri" pitchFamily="34" charset="0"/>
                <a:ea typeface="Tahoma" pitchFamily="34" charset="0"/>
                <a:cs typeface="Calibri" pitchFamily="34" charset="0"/>
              </a:rPr>
              <a:t>the phone </a:t>
            </a:r>
          </a:p>
          <a:p>
            <a:r>
              <a:rPr lang="en-US" altLang="zh-CN" sz="2400" dirty="0">
                <a:latin typeface="Calibri" pitchFamily="34" charset="0"/>
                <a:ea typeface="Tahoma" pitchFamily="34" charset="0"/>
                <a:cs typeface="Calibri" pitchFamily="34" charset="0"/>
              </a:rPr>
              <a:t>C</a:t>
            </a:r>
            <a:r>
              <a:rPr lang="en-US" altLang="zh-CN" sz="2400" dirty="0" smtClean="0">
                <a:latin typeface="Calibri" pitchFamily="34" charset="0"/>
                <a:ea typeface="Tahoma" pitchFamily="34" charset="0"/>
                <a:cs typeface="Calibri" pitchFamily="34" charset="0"/>
              </a:rPr>
              <a:t>hanging LED status</a:t>
            </a:r>
          </a:p>
          <a:p>
            <a:pPr marL="0" indent="0">
              <a:buNone/>
            </a:pPr>
            <a:r>
              <a:rPr lang="en-US" altLang="zh-CN" sz="2400" dirty="0" smtClean="0">
                <a:latin typeface="Calibri" pitchFamily="34" charset="0"/>
                <a:ea typeface="Tahoma" pitchFamily="34" charset="0"/>
                <a:cs typeface="Calibri" pitchFamily="34" charset="0"/>
              </a:rPr>
              <a:t>…</a:t>
            </a:r>
          </a:p>
          <a:p>
            <a:pPr marL="0" indent="0">
              <a:buNone/>
            </a:pPr>
            <a:r>
              <a:rPr lang="en-US" altLang="zh-CN" sz="2400" b="1" dirty="0">
                <a:solidFill>
                  <a:srgbClr val="00B050"/>
                </a:solidFill>
                <a:latin typeface="Calibri" pitchFamily="34" charset="0"/>
                <a:ea typeface="Tahoma" pitchFamily="34" charset="0"/>
                <a:cs typeface="Calibri" pitchFamily="34" charset="0"/>
              </a:rPr>
              <a:t>Configure Phone</a:t>
            </a: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46</a:t>
            </a:fld>
            <a:endParaRPr lang="zh-CN" altLang="en-US"/>
          </a:p>
        </p:txBody>
      </p:sp>
    </p:spTree>
    <p:extLst>
      <p:ext uri="{BB962C8B-B14F-4D97-AF65-F5344CB8AC3E}">
        <p14:creationId xmlns:p14="http://schemas.microsoft.com/office/powerpoint/2010/main" val="341722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XML Object</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a:solidFill>
                  <a:srgbClr val="00B050"/>
                </a:solidFill>
                <a:latin typeface="Calibri" pitchFamily="34" charset="0"/>
                <a:ea typeface="Tahoma" pitchFamily="34" charset="0"/>
                <a:cs typeface="Calibri" pitchFamily="34" charset="0"/>
              </a:rPr>
              <a:t>2 types of XML objects </a:t>
            </a: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b="1" dirty="0"/>
              <a:t>UI objects</a:t>
            </a:r>
            <a:r>
              <a:rPr lang="en-US" altLang="zh-CN" sz="2400" dirty="0"/>
              <a:t>: </a:t>
            </a:r>
            <a:r>
              <a:rPr lang="en-US" altLang="zh-CN" sz="2400" dirty="0" smtClean="0"/>
              <a:t> Control </a:t>
            </a:r>
            <a:r>
              <a:rPr lang="en-US" altLang="zh-CN" sz="2400" dirty="0"/>
              <a:t>the </a:t>
            </a:r>
            <a:r>
              <a:rPr lang="en-US" altLang="zh-CN" sz="2400" dirty="0" smtClean="0"/>
              <a:t>display</a:t>
            </a:r>
            <a:endParaRPr lang="zh-CN" altLang="en-US" sz="2400" dirty="0"/>
          </a:p>
          <a:p>
            <a:r>
              <a:rPr lang="en-US" altLang="zh-CN" sz="2400" b="1" dirty="0"/>
              <a:t>Non UI objects</a:t>
            </a:r>
            <a:r>
              <a:rPr lang="en-US" altLang="zh-CN" sz="2400" dirty="0"/>
              <a:t>: </a:t>
            </a:r>
            <a:r>
              <a:rPr lang="en-US" altLang="zh-CN" sz="2400" dirty="0" smtClean="0"/>
              <a:t>Execute and configure </a:t>
            </a: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400" b="1" dirty="0">
              <a:solidFill>
                <a:srgbClr val="00B050"/>
              </a:solidFill>
              <a:latin typeface="Calibri" pitchFamily="34" charset="0"/>
              <a:ea typeface="Tahoma" pitchFamily="34" charset="0"/>
              <a:cs typeface="Calibri" pitchFamily="34" charset="0"/>
            </a:endParaRPr>
          </a:p>
        </p:txBody>
      </p:sp>
      <p:sp>
        <p:nvSpPr>
          <p:cNvPr id="4" name="矩形 3"/>
          <p:cNvSpPr/>
          <p:nvPr/>
        </p:nvSpPr>
        <p:spPr>
          <a:xfrm>
            <a:off x="53955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39552" y="2777367"/>
            <a:ext cx="3496472" cy="4185761"/>
          </a:xfrm>
          <a:prstGeom prst="rect">
            <a:avLst/>
          </a:prstGeom>
          <a:noFill/>
        </p:spPr>
        <p:txBody>
          <a:bodyPr wrap="square" rtlCol="0">
            <a:spAutoFit/>
          </a:bodyPr>
          <a:lstStyle/>
          <a:p>
            <a:r>
              <a:rPr lang="en-US" sz="1800" b="1" dirty="0" smtClean="0"/>
              <a:t>T3XG</a:t>
            </a:r>
            <a:r>
              <a:rPr lang="en-US" altLang="zh-CN" sz="1800" b="1" dirty="0" smtClean="0"/>
              <a:t>/VP530</a:t>
            </a:r>
            <a:r>
              <a:rPr lang="en-US" sz="1800" b="1" dirty="0" smtClean="0"/>
              <a:t>: </a:t>
            </a:r>
            <a:endParaRPr lang="zh-CN" alt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r>
              <a:rPr lang="en-US" altLang="zh-CN" sz="2000" dirty="0">
                <a:latin typeface="+mn-lt"/>
                <a:ea typeface="+mn-ea"/>
              </a:rPr>
              <a:t>•  </a:t>
            </a:r>
            <a:r>
              <a:rPr lang="en-US" altLang="zh-CN" sz="2000" dirty="0" err="1">
                <a:latin typeface="+mn-lt"/>
                <a:ea typeface="+mn-ea"/>
              </a:rPr>
              <a:t>FormattedTextScreen</a:t>
            </a:r>
            <a:r>
              <a:rPr lang="en-US" altLang="zh-CN" sz="2000" dirty="0">
                <a:latin typeface="+mn-lt"/>
                <a:ea typeface="+mn-ea"/>
              </a:rPr>
              <a:t> (UI) </a:t>
            </a:r>
          </a:p>
          <a:p>
            <a:r>
              <a:rPr lang="en-US" altLang="zh-CN" sz="2000" dirty="0">
                <a:latin typeface="+mn-lt"/>
                <a:ea typeface="+mn-ea"/>
              </a:rPr>
              <a:t>•  </a:t>
            </a:r>
            <a:r>
              <a:rPr lang="en-US" altLang="zh-CN" sz="2000" dirty="0" err="1">
                <a:latin typeface="+mn-lt"/>
                <a:ea typeface="+mn-ea"/>
              </a:rPr>
              <a:t>ImageScreen</a:t>
            </a:r>
            <a:r>
              <a:rPr lang="en-US" altLang="zh-CN" sz="2000" dirty="0">
                <a:latin typeface="+mn-lt"/>
                <a:ea typeface="+mn-ea"/>
              </a:rPr>
              <a:t> (UI) </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a:p>
            <a:endParaRPr lang="zh-CN" altLang="en-US" dirty="0" smtClean="0"/>
          </a:p>
          <a:p>
            <a:endParaRPr lang="zh-CN" altLang="en-US" dirty="0" smtClean="0"/>
          </a:p>
          <a:p>
            <a:endParaRPr lang="zh-CN" altLang="en-US" dirty="0"/>
          </a:p>
        </p:txBody>
      </p:sp>
      <p:sp>
        <p:nvSpPr>
          <p:cNvPr id="10" name="矩形 9"/>
          <p:cNvSpPr/>
          <p:nvPr/>
        </p:nvSpPr>
        <p:spPr>
          <a:xfrm>
            <a:off x="449999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TextBox 10"/>
          <p:cNvSpPr txBox="1"/>
          <p:nvPr/>
        </p:nvSpPr>
        <p:spPr>
          <a:xfrm>
            <a:off x="4522394" y="2784940"/>
            <a:ext cx="3474070" cy="2831544"/>
          </a:xfrm>
          <a:prstGeom prst="rect">
            <a:avLst/>
          </a:prstGeom>
          <a:noFill/>
        </p:spPr>
        <p:txBody>
          <a:bodyPr wrap="square" rtlCol="0">
            <a:spAutoFit/>
          </a:bodyPr>
          <a:lstStyle/>
          <a:p>
            <a:r>
              <a:rPr lang="en-US" sz="1800" b="1" dirty="0" smtClean="0"/>
              <a:t>T2X: </a:t>
            </a:r>
            <a:endParaRPr 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47</a:t>
            </a:fld>
            <a:endParaRPr lang="zh-CN" altLang="en-US"/>
          </a:p>
        </p:txBody>
      </p:sp>
    </p:spTree>
    <p:extLst>
      <p:ext uri="{BB962C8B-B14F-4D97-AF65-F5344CB8AC3E}">
        <p14:creationId xmlns:p14="http://schemas.microsoft.com/office/powerpoint/2010/main" val="2436517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267744" y="2852936"/>
            <a:ext cx="432048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Action URL/URI</a:t>
            </a:r>
          </a:p>
        </p:txBody>
      </p:sp>
      <p:sp>
        <p:nvSpPr>
          <p:cNvPr id="2" name="矩形 1"/>
          <p:cNvSpPr/>
          <p:nvPr/>
        </p:nvSpPr>
        <p:spPr>
          <a:xfrm>
            <a:off x="539552" y="4869160"/>
            <a:ext cx="7488832" cy="1015663"/>
          </a:xfrm>
          <a:prstGeom prst="rect">
            <a:avLst/>
          </a:prstGeom>
        </p:spPr>
        <p:txBody>
          <a:bodyPr wrap="square">
            <a:spAutoFit/>
          </a:bodyPr>
          <a:lstStyle/>
          <a:p>
            <a:pPr marL="0" indent="0">
              <a:buNone/>
            </a:pPr>
            <a:r>
              <a:rPr lang="en-US" altLang="zh-CN" sz="2000" dirty="0"/>
              <a:t>User manual download:</a:t>
            </a:r>
          </a:p>
          <a:p>
            <a:pPr marL="0" indent="0">
              <a:buNone/>
            </a:pPr>
            <a:r>
              <a:rPr lang="en-US" altLang="zh-CN" sz="2000" dirty="0">
                <a:hlinkClick r:id="rId3" invalidUrl="ftp://yealinkftp:yealinkftp@ftp.yealink.com/Training/AdvancedFeature/Action URL-URI/"/>
              </a:rPr>
              <a:t>ftp://</a:t>
            </a:r>
            <a:r>
              <a:rPr lang="en-US" altLang="zh-CN" sz="2000" dirty="0">
                <a:hlinkClick r:id="rId4" invalidUrl="ftp://yealinkftp:yealinkftp@ftp.yealink.com/Training/AdvancedFeature/Action URL-URI/"/>
              </a:rPr>
              <a:t>yealinkftp:yealinkftp@ftp.yealink.com/Training/AdvancedFeature/</a:t>
            </a:r>
            <a:r>
              <a:rPr lang="en-US" altLang="zh-CN" sz="2000" dirty="0">
                <a:hlinkClick r:id="rId5" invalidUrl="ftp://yealinkftp:yealinkftp@ftp.yealink.com/Training/AdvancedFeature/Action URL-URI/"/>
              </a:rPr>
              <a:t>Action%20URL-URI</a:t>
            </a:r>
            <a:r>
              <a:rPr lang="en-US" altLang="zh-CN" sz="2000" dirty="0">
                <a:hlinkClick r:id="rId6" invalidUrl="ftp://yealinkftp:yealinkftp@ftp.yealink.com/Training/AdvancedFeature/Action URL-URI/"/>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48</a:t>
            </a:fld>
            <a:endParaRPr lang="zh-CN" altLang="en-US"/>
          </a:p>
        </p:txBody>
      </p:sp>
    </p:spTree>
    <p:extLst>
      <p:ext uri="{BB962C8B-B14F-4D97-AF65-F5344CB8AC3E}">
        <p14:creationId xmlns:p14="http://schemas.microsoft.com/office/powerpoint/2010/main" val="675210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2844" y="71414"/>
            <a:ext cx="3971111" cy="584775"/>
          </a:xfrm>
          <a:prstGeom prst="rect">
            <a:avLst/>
          </a:prstGeom>
        </p:spPr>
        <p:txBody>
          <a:bodyPr wrap="square">
            <a:spAutoFit/>
          </a:bodyPr>
          <a:lstStyle/>
          <a:p>
            <a:r>
              <a:rPr lang="en-US" altLang="zh-CN" sz="3200" b="1" dirty="0" smtClean="0">
                <a:solidFill>
                  <a:schemeClr val="bg1"/>
                </a:solidFill>
                <a:latin typeface="+mn-lt"/>
                <a:ea typeface="黑体" pitchFamily="2" charset="-122"/>
                <a:cs typeface="Tahoma" pitchFamily="34" charset="0"/>
              </a:rPr>
              <a:t>Introduction</a:t>
            </a:r>
            <a:endParaRPr lang="zh-CN" altLang="en-US" sz="3200" dirty="0" smtClean="0">
              <a:solidFill>
                <a:schemeClr val="bg1"/>
              </a:solidFill>
              <a:latin typeface="+mn-lt"/>
              <a:ea typeface="微软雅黑" pitchFamily="34" charset="-122"/>
            </a:endParaRPr>
          </a:p>
        </p:txBody>
      </p:sp>
      <p:sp>
        <p:nvSpPr>
          <p:cNvPr id="2" name="AutoShape 2" descr="http://img2.fj007.com/news/2008/10/10344_815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灯片编号占位符 7"/>
          <p:cNvSpPr>
            <a:spLocks noGrp="1"/>
          </p:cNvSpPr>
          <p:nvPr>
            <p:ph type="sldNum" sz="quarter" idx="12"/>
          </p:nvPr>
        </p:nvSpPr>
        <p:spPr/>
        <p:txBody>
          <a:bodyPr/>
          <a:lstStyle/>
          <a:p>
            <a:pPr>
              <a:defRPr/>
            </a:pPr>
            <a:fld id="{697FED9D-2B1C-4C7D-8258-53708B199F59}" type="slidenum">
              <a:rPr lang="zh-CN" altLang="en-US" smtClean="0"/>
              <a:pPr>
                <a:defRPr/>
              </a:pPr>
              <a:t>49</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860" y="1400174"/>
            <a:ext cx="7129906" cy="152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40" y="3573016"/>
            <a:ext cx="700789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00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a:t>
            </a:r>
            <a:r>
              <a:rPr lang="en-US" altLang="zh-CN" sz="3000" b="1" dirty="0">
                <a:solidFill>
                  <a:schemeClr val="bg1"/>
                </a:solidFill>
                <a:latin typeface="Tahoma" pitchFamily="34" charset="0"/>
                <a:ea typeface="黑体" pitchFamily="2" charset="-122"/>
                <a:cs typeface="Tahoma" pitchFamily="34" charset="0"/>
              </a:rPr>
              <a:t>T</a:t>
            </a:r>
            <a:r>
              <a:rPr lang="en-US" altLang="zh-CN" sz="3000" b="1" dirty="0" smtClean="0">
                <a:solidFill>
                  <a:schemeClr val="bg1"/>
                </a:solidFill>
                <a:latin typeface="Tahoma" pitchFamily="34" charset="0"/>
                <a:ea typeface="黑体" pitchFamily="2" charset="-122"/>
                <a:cs typeface="Tahoma" pitchFamily="34" charset="0"/>
              </a:rPr>
              <a:t>ransfer</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t>Scenarios: A</a:t>
            </a:r>
            <a:r>
              <a:rPr lang="en-US" altLang="zh-CN" dirty="0" smtClean="0">
                <a:sym typeface="Wingdings" pitchFamily="2" charset="2"/>
              </a:rPr>
              <a:t></a:t>
            </a:r>
            <a:r>
              <a:rPr lang="en-US" altLang="zh-CN" dirty="0" smtClean="0">
                <a:solidFill>
                  <a:srgbClr val="00B050"/>
                </a:solidFill>
                <a:sym typeface="Wingdings" pitchFamily="2" charset="2"/>
              </a:rPr>
              <a:t>B</a:t>
            </a:r>
            <a:r>
              <a:rPr lang="en-US" altLang="zh-CN" dirty="0" smtClean="0">
                <a:sym typeface="Wingdings" pitchFamily="2" charset="2"/>
              </a:rPr>
              <a:t>C</a:t>
            </a:r>
          </a:p>
          <a:p>
            <a:pPr marL="0" indent="0">
              <a:buNone/>
            </a:pPr>
            <a:endParaRPr lang="en-US" altLang="zh-CN" dirty="0"/>
          </a:p>
          <a:p>
            <a:r>
              <a:rPr lang="en-US" altLang="zh-CN" dirty="0" smtClean="0">
                <a:solidFill>
                  <a:srgbClr val="FF0000"/>
                </a:solidFill>
              </a:rPr>
              <a:t>Blind Transfer</a:t>
            </a:r>
          </a:p>
          <a:p>
            <a:pPr marL="0" indent="0">
              <a:buNone/>
            </a:pPr>
            <a:r>
              <a:rPr lang="en-US" altLang="zh-CN" sz="2800" dirty="0" smtClean="0"/>
              <a:t>B press Transfer+ C + </a:t>
            </a:r>
            <a:r>
              <a:rPr lang="en-US" altLang="zh-CN" sz="2800" dirty="0" smtClean="0">
                <a:solidFill>
                  <a:srgbClr val="00B050"/>
                </a:solidFill>
              </a:rPr>
              <a:t>Transfer/Hang up</a:t>
            </a:r>
            <a:endParaRPr lang="en-US" altLang="zh-CN" sz="2800" dirty="0">
              <a:solidFill>
                <a:srgbClr val="00B050"/>
              </a:solidFill>
            </a:endParaRPr>
          </a:p>
          <a:p>
            <a:r>
              <a:rPr lang="en-US" altLang="zh-CN" dirty="0" smtClean="0">
                <a:solidFill>
                  <a:srgbClr val="FF0000"/>
                </a:solidFill>
              </a:rPr>
              <a:t>Semi-attended Transfer </a:t>
            </a:r>
          </a:p>
          <a:p>
            <a:pPr marL="0" indent="0">
              <a:buNone/>
            </a:pPr>
            <a:r>
              <a:rPr lang="en-US" altLang="zh-CN" sz="2800" dirty="0"/>
              <a:t>B press Transfer+ C </a:t>
            </a:r>
            <a:r>
              <a:rPr lang="en-US" altLang="zh-CN" sz="2800" dirty="0" smtClean="0"/>
              <a:t>+ </a:t>
            </a:r>
            <a:r>
              <a:rPr lang="en-US" altLang="zh-CN" sz="2800" dirty="0" smtClean="0">
                <a:solidFill>
                  <a:srgbClr val="00B050"/>
                </a:solidFill>
              </a:rPr>
              <a:t>OK/SEND</a:t>
            </a:r>
            <a:r>
              <a:rPr lang="en-US" altLang="zh-CN" sz="2800" dirty="0" smtClean="0"/>
              <a:t>, </a:t>
            </a:r>
            <a:r>
              <a:rPr lang="en-US" altLang="zh-CN" sz="2800" dirty="0" smtClean="0">
                <a:solidFill>
                  <a:srgbClr val="00B050"/>
                </a:solidFill>
              </a:rPr>
              <a:t>when</a:t>
            </a:r>
            <a:r>
              <a:rPr lang="en-US" altLang="zh-CN" sz="2800" dirty="0" smtClean="0"/>
              <a:t> C is ringing, B hang up</a:t>
            </a:r>
          </a:p>
          <a:p>
            <a:r>
              <a:rPr lang="en-US" altLang="zh-CN" dirty="0" smtClean="0">
                <a:solidFill>
                  <a:srgbClr val="FF0000"/>
                </a:solidFill>
              </a:rPr>
              <a:t>Attended Transfer</a:t>
            </a:r>
          </a:p>
          <a:p>
            <a:pPr marL="0" indent="0">
              <a:buNone/>
            </a:pPr>
            <a:r>
              <a:rPr lang="en-US" altLang="zh-CN" sz="2800" dirty="0"/>
              <a:t>B press Transfer+ C + </a:t>
            </a:r>
            <a:r>
              <a:rPr lang="en-US" altLang="zh-CN" sz="2800" dirty="0">
                <a:solidFill>
                  <a:srgbClr val="00B050"/>
                </a:solidFill>
              </a:rPr>
              <a:t>OK/SEND, </a:t>
            </a:r>
            <a:r>
              <a:rPr lang="en-US" altLang="zh-CN" sz="2800" dirty="0" smtClean="0">
                <a:solidFill>
                  <a:srgbClr val="00B050"/>
                </a:solidFill>
              </a:rPr>
              <a:t>after </a:t>
            </a:r>
            <a:r>
              <a:rPr lang="en-US" altLang="zh-CN" sz="2800" dirty="0" smtClean="0"/>
              <a:t>C answered, B talk with C, then B press Transfer/Hang up</a:t>
            </a:r>
            <a:endParaRPr lang="zh-CN" altLang="en-US"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5"/>
            <a:ext cx="3816424" cy="38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a:t>
            </a:fld>
            <a:endParaRPr lang="zh-CN" altLang="en-US"/>
          </a:p>
        </p:txBody>
      </p:sp>
    </p:spTree>
    <p:extLst>
      <p:ext uri="{BB962C8B-B14F-4D97-AF65-F5344CB8AC3E}">
        <p14:creationId xmlns:p14="http://schemas.microsoft.com/office/powerpoint/2010/main" val="190134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mn-lt"/>
                <a:ea typeface="黑体" pitchFamily="2" charset="-122"/>
                <a:cs typeface="Tahoma" pitchFamily="34" charset="0"/>
              </a:rPr>
              <a:t>Action URL</a:t>
            </a:r>
            <a:endParaRPr lang="zh-CN" altLang="en-US" sz="3000" b="1" dirty="0">
              <a:solidFill>
                <a:schemeClr val="bg1"/>
              </a:solidFill>
              <a:latin typeface="+mn-lt"/>
              <a:ea typeface="黑体" pitchFamily="2" charset="-122"/>
              <a:cs typeface="Tahoma" pitchFamily="34" charset="0"/>
            </a:endParaRPr>
          </a:p>
        </p:txBody>
      </p:sp>
      <p:sp>
        <p:nvSpPr>
          <p:cNvPr id="3" name="内容占位符 2"/>
          <p:cNvSpPr>
            <a:spLocks noGrp="1"/>
          </p:cNvSpPr>
          <p:nvPr>
            <p:ph idx="1"/>
          </p:nvPr>
        </p:nvSpPr>
        <p:spPr>
          <a:xfrm>
            <a:off x="539552" y="980728"/>
            <a:ext cx="7992888" cy="4968552"/>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pic>
        <p:nvPicPr>
          <p:cNvPr id="7" name="图片 6"/>
          <p:cNvPicPr/>
          <p:nvPr/>
        </p:nvPicPr>
        <p:blipFill>
          <a:blip r:embed="rId3"/>
          <a:srcRect/>
          <a:stretch>
            <a:fillRect/>
          </a:stretch>
        </p:blipFill>
        <p:spPr bwMode="auto">
          <a:xfrm>
            <a:off x="791580" y="908720"/>
            <a:ext cx="7668852" cy="2088232"/>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791580" y="3140968"/>
            <a:ext cx="7668852" cy="3096344"/>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50</a:t>
            </a:fld>
            <a:endParaRPr lang="zh-CN" altLang="en-US"/>
          </a:p>
        </p:txBody>
      </p:sp>
    </p:spTree>
    <p:extLst>
      <p:ext uri="{BB962C8B-B14F-4D97-AF65-F5344CB8AC3E}">
        <p14:creationId xmlns:p14="http://schemas.microsoft.com/office/powerpoint/2010/main" val="3573161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9867" y="186255"/>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Action URI</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type="body" idx="1"/>
          </p:nvPr>
        </p:nvSpPr>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sp>
        <p:nvSpPr>
          <p:cNvPr id="11" name="矩形 10"/>
          <p:cNvSpPr/>
          <p:nvPr/>
        </p:nvSpPr>
        <p:spPr>
          <a:xfrm>
            <a:off x="718259" y="955467"/>
            <a:ext cx="8246229" cy="4524315"/>
          </a:xfrm>
          <a:prstGeom prst="rect">
            <a:avLst/>
          </a:prstGeom>
        </p:spPr>
        <p:txBody>
          <a:bodyPr wrap="square">
            <a:spAutoFit/>
          </a:bodyPr>
          <a:lstStyle/>
          <a:p>
            <a:r>
              <a:rPr lang="en-US" altLang="zh-CN" sz="2400" dirty="0" smtClean="0"/>
              <a:t>Input URI in the web browser</a:t>
            </a:r>
          </a:p>
          <a:p>
            <a:endParaRPr lang="en-US" altLang="zh-CN" sz="2400" dirty="0"/>
          </a:p>
          <a:p>
            <a:endParaRPr lang="en-US" altLang="zh-CN" sz="2400" dirty="0" smtClean="0"/>
          </a:p>
          <a:p>
            <a:r>
              <a:rPr lang="en-US" altLang="zh-CN" sz="2400" dirty="0" smtClean="0"/>
              <a:t>1. Trigger pressing the OK button of your phone:</a:t>
            </a:r>
          </a:p>
          <a:p>
            <a:r>
              <a:rPr lang="en-US" altLang="zh-CN" sz="2400" u="sng" dirty="0" smtClean="0">
                <a:hlinkClick r:id="rId3"/>
              </a:rPr>
              <a:t>http</a:t>
            </a:r>
            <a:r>
              <a:rPr lang="en-US" altLang="zh-CN" sz="2400" u="sng" dirty="0">
                <a:hlinkClick r:id="rId3"/>
              </a:rPr>
              <a:t>://</a:t>
            </a:r>
            <a:r>
              <a:rPr lang="en-US" altLang="zh-CN" sz="2400" u="sng" dirty="0" smtClean="0">
                <a:hlinkClick r:id="rId3"/>
              </a:rPr>
              <a:t>10.2.4.234/cgi-bin/ConfigManApp.com?key=OK</a:t>
            </a:r>
            <a:endParaRPr lang="en-US" altLang="zh-CN" sz="2400" b="1" dirty="0" smtClean="0"/>
          </a:p>
          <a:p>
            <a:endParaRPr lang="en-US" altLang="zh-CN" sz="2400" b="1" dirty="0" smtClean="0"/>
          </a:p>
          <a:p>
            <a:endParaRPr lang="en-US" altLang="zh-CN" sz="2400" b="1" dirty="0" smtClean="0"/>
          </a:p>
          <a:p>
            <a:r>
              <a:rPr lang="en-US" altLang="zh-CN" sz="2400" dirty="0"/>
              <a:t>2. </a:t>
            </a:r>
            <a:r>
              <a:rPr lang="en-US" altLang="zh-CN" sz="2400" dirty="0" smtClean="0"/>
              <a:t>Make outgoing call</a:t>
            </a:r>
            <a:r>
              <a:rPr lang="en-US" altLang="zh-CN" sz="2400" dirty="0"/>
              <a:t>: </a:t>
            </a:r>
            <a:endParaRPr lang="en-US" altLang="zh-CN" sz="2400" dirty="0" smtClean="0"/>
          </a:p>
          <a:p>
            <a:r>
              <a:rPr lang="en-US" altLang="zh-CN" sz="2400" dirty="0" smtClean="0">
                <a:hlinkClick r:id="rId4"/>
              </a:rPr>
              <a:t>http</a:t>
            </a:r>
            <a:r>
              <a:rPr lang="en-US" altLang="zh-CN" sz="2400" dirty="0">
                <a:hlinkClick r:id="rId4"/>
              </a:rPr>
              <a:t>://10.2.4.224/cgi-bin/cgiServer.exx?number=</a:t>
            </a:r>
            <a:r>
              <a:rPr lang="en-US" altLang="zh-CN" sz="2400" dirty="0">
                <a:solidFill>
                  <a:srgbClr val="FF0000"/>
                </a:solidFill>
                <a:hlinkClick r:id="rId4"/>
              </a:rPr>
              <a:t>765432</a:t>
            </a:r>
            <a:r>
              <a:rPr lang="en-US" altLang="zh-CN" sz="2400" dirty="0">
                <a:hlinkClick r:id="rId4"/>
              </a:rPr>
              <a:t>&amp;outgoing_uri=</a:t>
            </a:r>
            <a:r>
              <a:rPr lang="en-US" altLang="zh-CN" sz="2400" dirty="0">
                <a:solidFill>
                  <a:srgbClr val="FF0000"/>
                </a:solidFill>
                <a:hlinkClick r:id="rId4"/>
              </a:rPr>
              <a:t>123123123</a:t>
            </a:r>
            <a:r>
              <a:rPr lang="en-US" altLang="zh-CN" sz="2400" dirty="0">
                <a:hlinkClick r:id="rId4"/>
              </a:rPr>
              <a:t>@10.2.1.199</a:t>
            </a:r>
            <a:r>
              <a:rPr lang="en-US" altLang="zh-CN" sz="2400" dirty="0"/>
              <a:t> </a:t>
            </a:r>
          </a:p>
          <a:p>
            <a:endParaRPr lang="en-US" altLang="zh-CN" sz="2400" b="1" dirty="0"/>
          </a:p>
        </p:txBody>
      </p:sp>
      <p:sp>
        <p:nvSpPr>
          <p:cNvPr id="6" name="矩形 5"/>
          <p:cNvSpPr/>
          <p:nvPr/>
        </p:nvSpPr>
        <p:spPr>
          <a:xfrm>
            <a:off x="4644008"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rgbClr val="FF0000"/>
                </a:solidFill>
              </a:rPr>
              <a:t>Destination </a:t>
            </a:r>
            <a:endParaRPr lang="zh-CN" altLang="en-US" sz="2000" dirty="0"/>
          </a:p>
        </p:txBody>
      </p:sp>
      <p:sp>
        <p:nvSpPr>
          <p:cNvPr id="13" name="矩形 12"/>
          <p:cNvSpPr/>
          <p:nvPr/>
        </p:nvSpPr>
        <p:spPr>
          <a:xfrm>
            <a:off x="6655026"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solidFill>
                  <a:srgbClr val="FF0000"/>
                </a:solidFill>
              </a:rPr>
              <a:t>Account</a:t>
            </a:r>
            <a:r>
              <a:rPr lang="en-US" altLang="zh-CN" dirty="0" smtClean="0">
                <a:solidFill>
                  <a:srgbClr val="FF0000"/>
                </a:solidFill>
              </a:rPr>
              <a:t> </a:t>
            </a:r>
            <a:endParaRPr lang="zh-CN" altLang="en-US" dirty="0"/>
          </a:p>
        </p:txBody>
      </p:sp>
      <p:cxnSp>
        <p:nvCxnSpPr>
          <p:cNvPr id="15" name="直接箭头连接符 14"/>
          <p:cNvCxnSpPr>
            <a:stCxn id="6" idx="2"/>
          </p:cNvCxnSpPr>
          <p:nvPr/>
        </p:nvCxnSpPr>
        <p:spPr>
          <a:xfrm flipH="1">
            <a:off x="5148064" y="3941406"/>
            <a:ext cx="3240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34132" y="3941406"/>
            <a:ext cx="3502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2844" y="71414"/>
            <a:ext cx="3971111" cy="553998"/>
          </a:xfrm>
          <a:prstGeom prst="rect">
            <a:avLst/>
          </a:prstGeom>
        </p:spPr>
        <p:txBody>
          <a:bodyPr wrap="square">
            <a:spAutoFit/>
          </a:bodyPr>
          <a:lstStyle/>
          <a:p>
            <a:r>
              <a:rPr lang="en-US" altLang="zh-CN" sz="3000" b="1" dirty="0" smtClean="0">
                <a:solidFill>
                  <a:schemeClr val="bg1"/>
                </a:solidFill>
                <a:latin typeface="+mn-lt"/>
                <a:ea typeface="微软雅黑" pitchFamily="34" charset="-122"/>
              </a:rPr>
              <a:t>Action URI</a:t>
            </a:r>
            <a:endParaRPr lang="zh-CN" altLang="en-US" sz="3000" b="1" dirty="0" smtClean="0">
              <a:solidFill>
                <a:schemeClr val="bg1"/>
              </a:solidFill>
              <a:latin typeface="+mn-lt"/>
              <a:ea typeface="微软雅黑" pitchFamily="34" charset="-122"/>
            </a:endParaRPr>
          </a:p>
        </p:txBody>
      </p:sp>
      <p:sp>
        <p:nvSpPr>
          <p:cNvPr id="4" name="灯片编号占位符 3"/>
          <p:cNvSpPr>
            <a:spLocks noGrp="1"/>
          </p:cNvSpPr>
          <p:nvPr>
            <p:ph type="sldNum" sz="quarter" idx="12"/>
          </p:nvPr>
        </p:nvSpPr>
        <p:spPr/>
        <p:txBody>
          <a:bodyPr/>
          <a:lstStyle/>
          <a:p>
            <a:pPr>
              <a:defRPr/>
            </a:pPr>
            <a:fld id="{09388CC7-CA06-4F5C-8C5A-17635BDC344A}" type="slidenum">
              <a:rPr lang="zh-CN" altLang="en-US" smtClean="0"/>
              <a:pPr>
                <a:defRPr/>
              </a:pPr>
              <a:t>51</a:t>
            </a:fld>
            <a:endParaRPr lang="zh-CN" altLang="en-US"/>
          </a:p>
        </p:txBody>
      </p:sp>
    </p:spTree>
    <p:extLst>
      <p:ext uri="{BB962C8B-B14F-4D97-AF65-F5344CB8AC3E}">
        <p14:creationId xmlns:p14="http://schemas.microsoft.com/office/powerpoint/2010/main" val="1559887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SRTP</a:t>
            </a:r>
          </a:p>
          <a:p>
            <a:r>
              <a:rPr lang="en-US" altLang="zh-CN" sz="2400" b="1" dirty="0" smtClean="0">
                <a:solidFill>
                  <a:srgbClr val="00B050"/>
                </a:solidFill>
                <a:latin typeface="Tahoma" pitchFamily="34" charset="0"/>
                <a:ea typeface="Tahoma" pitchFamily="34" charset="0"/>
                <a:cs typeface="Tahoma" pitchFamily="34" charset="0"/>
              </a:rPr>
              <a:t>TLS</a:t>
            </a:r>
          </a:p>
          <a:p>
            <a:r>
              <a:rPr lang="en-US" altLang="zh-CN" sz="2400" b="1" dirty="0" err="1" smtClean="0">
                <a:solidFill>
                  <a:srgbClr val="00B050"/>
                </a:solidFill>
                <a:latin typeface="Tahoma" pitchFamily="34" charset="0"/>
                <a:ea typeface="Tahoma" pitchFamily="34" charset="0"/>
                <a:cs typeface="Tahoma" pitchFamily="34" charset="0"/>
              </a:rPr>
              <a:t>OpenVPN</a:t>
            </a: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Security</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52</a:t>
            </a:fld>
            <a:endParaRPr lang="zh-CN" altLang="en-US"/>
          </a:p>
        </p:txBody>
      </p:sp>
    </p:spTree>
    <p:extLst>
      <p:ext uri="{BB962C8B-B14F-4D97-AF65-F5344CB8AC3E}">
        <p14:creationId xmlns:p14="http://schemas.microsoft.com/office/powerpoint/2010/main" val="1764066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635896" y="2852936"/>
            <a:ext cx="1872208" cy="1008112"/>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SRTP</a:t>
            </a:r>
            <a:endParaRPr lang="zh-CN" altLang="en-US" sz="4000" b="1" dirty="0">
              <a:solidFill>
                <a:srgbClr val="00B050"/>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53</a:t>
            </a:fld>
            <a:endParaRPr lang="zh-CN" altLang="en-US"/>
          </a:p>
        </p:txBody>
      </p:sp>
      <p:sp>
        <p:nvSpPr>
          <p:cNvPr id="6"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yealinkftp:yealinkftp@ftp.yealink.com/Training/AdvancedFeature/SRTP-TLS/</a:t>
            </a:r>
            <a:endParaRPr lang="zh-CN" altLang="en-US" sz="2800" dirty="0"/>
          </a:p>
        </p:txBody>
      </p:sp>
    </p:spTree>
    <p:extLst>
      <p:ext uri="{BB962C8B-B14F-4D97-AF65-F5344CB8AC3E}">
        <p14:creationId xmlns:p14="http://schemas.microsoft.com/office/powerpoint/2010/main" val="1113049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SRTP</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80728"/>
            <a:ext cx="8136904" cy="4896544"/>
          </a:xfrm>
        </p:spPr>
        <p:txBody>
          <a:bodyPr>
            <a:normAutofit/>
          </a:bodyPr>
          <a:lstStyle/>
          <a:p>
            <a:pPr marL="0" indent="0">
              <a:buNone/>
            </a:pPr>
            <a:r>
              <a:rPr lang="en-US" altLang="zh-CN" sz="2400" b="1" dirty="0">
                <a:solidFill>
                  <a:srgbClr val="00B050"/>
                </a:solidFill>
              </a:rPr>
              <a:t>Secure Real-Time Transport Protocol (SRTP) </a:t>
            </a:r>
            <a:endParaRPr lang="en-US" altLang="zh-CN" sz="2400" b="1" dirty="0" smtClean="0">
              <a:solidFill>
                <a:srgbClr val="00B050"/>
              </a:solidFill>
            </a:endParaRPr>
          </a:p>
          <a:p>
            <a:r>
              <a:rPr lang="en-US" altLang="zh-CN" sz="2400" dirty="0">
                <a:ea typeface="Tahoma" pitchFamily="34" charset="0"/>
                <a:cs typeface="Tahoma" pitchFamily="34" charset="0"/>
              </a:rPr>
              <a:t>It provides means of encrypting the RTP streams during VoIP phone calls to avoid interception and eavesdropping. </a:t>
            </a:r>
          </a:p>
          <a:p>
            <a:r>
              <a:rPr lang="en-US" altLang="zh-CN" sz="2400" dirty="0">
                <a:ea typeface="Tahoma" pitchFamily="34" charset="0"/>
                <a:cs typeface="Tahoma" pitchFamily="34" charset="0"/>
              </a:rPr>
              <a:t>The parties participating in the call should enable the SRTP feature simultaneously. </a:t>
            </a:r>
          </a:p>
          <a:p>
            <a:r>
              <a:rPr lang="en-US" altLang="zh-CN" sz="2400" dirty="0">
                <a:ea typeface="Tahoma" pitchFamily="34" charset="0"/>
                <a:cs typeface="Tahoma" pitchFamily="34" charset="0"/>
              </a:rPr>
              <a:t>This negotiation process is compliant with RFC 4568</a:t>
            </a:r>
            <a:r>
              <a:rPr lang="en-US" altLang="zh-CN" sz="2400" dirty="0" smtClean="0">
                <a:ea typeface="Tahoma" pitchFamily="34" charset="0"/>
                <a:cs typeface="Tahoma" pitchFamily="34" charset="0"/>
              </a:rPr>
              <a:t>.</a:t>
            </a:r>
            <a:endParaRPr lang="en-US" altLang="zh-CN" sz="2400" dirty="0">
              <a:ea typeface="Tahoma" pitchFamily="34" charset="0"/>
              <a:cs typeface="Tahoma" pitchFamily="34" charset="0"/>
            </a:endParaRPr>
          </a:p>
          <a:p>
            <a:pPr marL="0" indent="0">
              <a:buNone/>
            </a:pPr>
            <a:r>
              <a:rPr lang="en-US" altLang="zh-CN" sz="2400" dirty="0">
                <a:solidFill>
                  <a:srgbClr val="00B050"/>
                </a:solidFill>
                <a:ea typeface="Tahoma" pitchFamily="34" charset="0"/>
                <a:cs typeface="Tahoma" pitchFamily="34" charset="0"/>
              </a:rPr>
              <a:t>Access to webpage </a:t>
            </a:r>
            <a:r>
              <a:rPr lang="en-US" altLang="zh-CN" sz="2400" dirty="0">
                <a:solidFill>
                  <a:srgbClr val="00B050"/>
                </a:solidFill>
                <a:ea typeface="Tahoma" pitchFamily="34" charset="0"/>
                <a:cs typeface="Tahoma" pitchFamily="34" charset="0"/>
                <a:sym typeface="Wingdings" pitchFamily="2" charset="2"/>
              </a:rPr>
              <a:t>Account Advanced</a:t>
            </a:r>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ea typeface="Tahoma" pitchFamily="34" charset="0"/>
              <a:cs typeface="Tahoma" pitchFamily="34" charset="0"/>
            </a:endParaRPr>
          </a:p>
          <a:p>
            <a:pPr marL="0" indent="0">
              <a:buNone/>
            </a:pPr>
            <a:endParaRPr lang="en-US" altLang="zh-CN" sz="2400" b="1" dirty="0">
              <a:solidFill>
                <a:srgbClr val="00B050"/>
              </a:solidFill>
              <a:ea typeface="Tahoma" pitchFamily="34" charset="0"/>
              <a:cs typeface="Tahoma" pitchFamily="34" charset="0"/>
            </a:endParaRPr>
          </a:p>
          <a:p>
            <a:r>
              <a:rPr lang="en-US" altLang="zh-CN" sz="2400" dirty="0">
                <a:ea typeface="Tahoma" pitchFamily="34" charset="0"/>
                <a:cs typeface="Tahoma" pitchFamily="34" charset="0"/>
              </a:rPr>
              <a:t>Per-account basis</a:t>
            </a:r>
          </a:p>
          <a:p>
            <a:r>
              <a:rPr lang="en-US" altLang="zh-CN" sz="2400" dirty="0">
                <a:ea typeface="Tahoma" pitchFamily="34" charset="0"/>
                <a:cs typeface="Tahoma" pitchFamily="34" charset="0"/>
              </a:rPr>
              <a:t>lock icon appears on the LCD screen</a:t>
            </a:r>
            <a:endParaRPr lang="zh-CN" altLang="zh-CN" sz="2400" dirty="0">
              <a:ea typeface="Tahoma" pitchFamily="34" charset="0"/>
              <a:cs typeface="Tahoma" pitchFamily="34" charset="0"/>
            </a:endParaRPr>
          </a:p>
          <a:p>
            <a:pPr marL="0" indent="0">
              <a:buNone/>
            </a:pPr>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54</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42" y="3945987"/>
            <a:ext cx="7560839" cy="55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88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635896" y="2852936"/>
            <a:ext cx="1872208" cy="1008112"/>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TLS</a:t>
            </a:r>
            <a:endParaRPr lang="zh-CN" altLang="en-US" sz="4000" b="1" dirty="0">
              <a:solidFill>
                <a:srgbClr val="00B050"/>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55</a:t>
            </a:fld>
            <a:endParaRPr lang="zh-CN" altLang="en-US"/>
          </a:p>
        </p:txBody>
      </p:sp>
      <p:sp>
        <p:nvSpPr>
          <p:cNvPr id="6"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yealinkftp:yealinkftp@ftp.yealink.com/Training/AdvancedFeature/SRTP-TLS/</a:t>
            </a:r>
            <a:endParaRPr lang="zh-CN" altLang="en-US" sz="2800" dirty="0"/>
          </a:p>
        </p:txBody>
      </p:sp>
    </p:spTree>
    <p:extLst>
      <p:ext uri="{BB962C8B-B14F-4D97-AF65-F5344CB8AC3E}">
        <p14:creationId xmlns:p14="http://schemas.microsoft.com/office/powerpoint/2010/main" val="137675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TLS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80728"/>
            <a:ext cx="8424936" cy="4896544"/>
          </a:xfrm>
        </p:spPr>
        <p:txBody>
          <a:bodyPr>
            <a:normAutofit/>
          </a:bodyPr>
          <a:lstStyle/>
          <a:p>
            <a:pPr marL="0" indent="0">
              <a:buNone/>
            </a:pPr>
            <a:r>
              <a:rPr lang="en-US" altLang="zh-CN" sz="2400" b="1" dirty="0" smtClean="0">
                <a:solidFill>
                  <a:srgbClr val="00B050"/>
                </a:solidFill>
                <a:ea typeface="Tahoma" pitchFamily="34" charset="0"/>
                <a:cs typeface="Tahoma" pitchFamily="34" charset="0"/>
              </a:rPr>
              <a:t>Transport  Layer Security</a:t>
            </a:r>
            <a:endParaRPr lang="en-US" altLang="zh-CN" sz="2400" b="1" dirty="0">
              <a:solidFill>
                <a:srgbClr val="00B050"/>
              </a:solidFill>
              <a:ea typeface="Tahoma" pitchFamily="34" charset="0"/>
              <a:cs typeface="Tahoma" pitchFamily="34" charset="0"/>
            </a:endParaRPr>
          </a:p>
          <a:p>
            <a:r>
              <a:rPr lang="en-US" altLang="zh-CN" sz="2400" dirty="0" smtClean="0">
                <a:ea typeface="Tahoma" pitchFamily="34" charset="0"/>
                <a:cs typeface="Tahoma" pitchFamily="34" charset="0"/>
              </a:rPr>
              <a:t>TLS is </a:t>
            </a:r>
            <a:r>
              <a:rPr lang="en-US" altLang="zh-CN" sz="2400" dirty="0" smtClean="0"/>
              <a:t>a </a:t>
            </a:r>
            <a:r>
              <a:rPr lang="en-US" altLang="zh-CN" sz="2400" dirty="0"/>
              <a:t>commonly-used protocol for </a:t>
            </a:r>
            <a:r>
              <a:rPr lang="en-US" altLang="zh-CN" sz="2400" dirty="0" smtClean="0"/>
              <a:t>providing communications </a:t>
            </a:r>
            <a:r>
              <a:rPr lang="en-US" altLang="zh-CN" sz="2400" dirty="0"/>
              <a:t>privacy and managing the security of message </a:t>
            </a:r>
            <a:r>
              <a:rPr lang="en-US" altLang="zh-CN" sz="2400" dirty="0" smtClean="0"/>
              <a:t>transmission.</a:t>
            </a:r>
            <a:endParaRPr lang="en-US" altLang="zh-CN" sz="2400" dirty="0">
              <a:ea typeface="Tahoma" pitchFamily="34" charset="0"/>
              <a:cs typeface="Tahoma" pitchFamily="34" charset="0"/>
            </a:endParaRPr>
          </a:p>
          <a:p>
            <a:r>
              <a:rPr lang="en-US" altLang="zh-CN" sz="2400" dirty="0"/>
              <a:t>P</a:t>
            </a:r>
            <a:r>
              <a:rPr lang="en-US" altLang="zh-CN" sz="2400" dirty="0" smtClean="0"/>
              <a:t>revent </a:t>
            </a:r>
            <a:r>
              <a:rPr lang="en-US" altLang="zh-CN" sz="2400" dirty="0"/>
              <a:t>eavesdropping and </a:t>
            </a:r>
            <a:r>
              <a:rPr lang="en-US" altLang="zh-CN" sz="2400" dirty="0" smtClean="0"/>
              <a:t>tampering</a:t>
            </a:r>
          </a:p>
          <a:p>
            <a:r>
              <a:rPr lang="en-US" altLang="zh-CN" sz="2400" dirty="0" smtClean="0">
                <a:ea typeface="Tahoma" pitchFamily="34" charset="0"/>
                <a:cs typeface="Tahoma" pitchFamily="34" charset="0"/>
              </a:rPr>
              <a:t>Encrypt SIP message</a:t>
            </a:r>
          </a:p>
          <a:p>
            <a:r>
              <a:rPr lang="en-US" altLang="zh-CN" sz="2400" dirty="0"/>
              <a:t>L</a:t>
            </a:r>
            <a:r>
              <a:rPr lang="en-US" altLang="zh-CN" sz="2400" dirty="0" smtClean="0"/>
              <a:t>ock </a:t>
            </a:r>
            <a:r>
              <a:rPr lang="en-US" altLang="zh-CN" sz="2400" dirty="0"/>
              <a:t>icon appears on the phone LCD screen</a:t>
            </a:r>
            <a:endParaRPr lang="en-US" altLang="zh-CN" sz="2400" dirty="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56</a:t>
            </a:fld>
            <a:endParaRPr lang="zh-CN" altLang="en-US"/>
          </a:p>
        </p:txBody>
      </p:sp>
    </p:spTree>
    <p:extLst>
      <p:ext uri="{BB962C8B-B14F-4D97-AF65-F5344CB8AC3E}">
        <p14:creationId xmlns:p14="http://schemas.microsoft.com/office/powerpoint/2010/main" val="2986661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TLS Configuration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766812"/>
            <a:ext cx="8424936" cy="4896544"/>
          </a:xfrm>
        </p:spPr>
        <p:txBody>
          <a:bodyPr>
            <a:normAutofit/>
          </a:bodyPr>
          <a:lstStyle/>
          <a:p>
            <a:pPr marL="0" lvl="0" indent="0">
              <a:buNone/>
            </a:pPr>
            <a:r>
              <a:rPr lang="en-US" altLang="zh-CN" sz="2400" dirty="0"/>
              <a:t>1</a:t>
            </a:r>
            <a:r>
              <a:rPr lang="en-US" altLang="zh-CN" sz="2400" dirty="0" smtClean="0"/>
              <a:t>. </a:t>
            </a:r>
            <a:r>
              <a:rPr lang="en-US" altLang="zh-CN" sz="2400" dirty="0" smtClean="0">
                <a:solidFill>
                  <a:srgbClr val="00B050"/>
                </a:solidFill>
              </a:rPr>
              <a:t>Account </a:t>
            </a:r>
            <a:r>
              <a:rPr lang="en-US" altLang="zh-CN" sz="2400" dirty="0" smtClean="0">
                <a:solidFill>
                  <a:srgbClr val="00B050"/>
                </a:solidFill>
                <a:sym typeface="Wingdings" pitchFamily="2" charset="2"/>
              </a:rPr>
              <a:t>Basic Transport TLS</a:t>
            </a:r>
            <a:endParaRPr lang="en-US" altLang="zh-CN" sz="2400" dirty="0" smtClean="0">
              <a:solidFill>
                <a:srgbClr val="00B050"/>
              </a:solidFill>
            </a:endParaRPr>
          </a:p>
          <a:p>
            <a:pPr marL="0" lvl="0" indent="0">
              <a:buNone/>
            </a:pPr>
            <a:endParaRPr lang="en-US" altLang="zh-CN" sz="2400" dirty="0"/>
          </a:p>
          <a:p>
            <a:pPr marL="0" lvl="0" indent="0">
              <a:buNone/>
            </a:pPr>
            <a:endParaRPr lang="en-US" altLang="zh-CN" sz="2400" dirty="0" smtClean="0"/>
          </a:p>
          <a:p>
            <a:pPr marL="0" lvl="0" indent="0">
              <a:buNone/>
            </a:pPr>
            <a:endParaRPr lang="en-US" altLang="zh-CN" sz="2400" dirty="0"/>
          </a:p>
          <a:p>
            <a:pPr marL="0" lvl="0" indent="0">
              <a:buNone/>
            </a:pPr>
            <a:endParaRPr lang="en-US" altLang="zh-CN" sz="2400" dirty="0" smtClean="0"/>
          </a:p>
          <a:p>
            <a:pPr marL="0" lvl="0" indent="0">
              <a:buNone/>
            </a:pPr>
            <a:endParaRPr lang="en-US" altLang="zh-CN" sz="2400" dirty="0"/>
          </a:p>
          <a:p>
            <a:pPr marL="0" lvl="0" indent="0">
              <a:buNone/>
            </a:pPr>
            <a:r>
              <a:rPr lang="en-US" altLang="zh-CN" sz="2400" dirty="0" smtClean="0"/>
              <a:t>2. Uploading </a:t>
            </a:r>
            <a:r>
              <a:rPr lang="en-US" altLang="zh-CN" sz="2400" dirty="0"/>
              <a:t>certificates to the IP phone</a:t>
            </a:r>
            <a:endParaRPr lang="zh-CN" altLang="zh-CN" sz="2400" dirty="0"/>
          </a:p>
          <a:p>
            <a:pPr marL="0" indent="0">
              <a:buNone/>
            </a:pPr>
            <a:r>
              <a:rPr lang="en-US" altLang="zh-CN" sz="2400" dirty="0" smtClean="0">
                <a:solidFill>
                  <a:srgbClr val="00B050"/>
                </a:solidFill>
                <a:ea typeface="Tahoma" pitchFamily="34" charset="0"/>
                <a:cs typeface="Tahoma" pitchFamily="34" charset="0"/>
              </a:rPr>
              <a:t>Security </a:t>
            </a:r>
            <a:r>
              <a:rPr lang="en-US" altLang="zh-CN" sz="2400" dirty="0" smtClean="0">
                <a:solidFill>
                  <a:srgbClr val="00B050"/>
                </a:solidFill>
                <a:ea typeface="Tahoma" pitchFamily="34" charset="0"/>
                <a:cs typeface="Tahoma" pitchFamily="34" charset="0"/>
                <a:sym typeface="Wingdings" pitchFamily="2" charset="2"/>
              </a:rPr>
              <a:t>Trusted Certificates     </a:t>
            </a:r>
            <a:r>
              <a:rPr lang="en-US" altLang="zh-CN" sz="2400" dirty="0" smtClean="0">
                <a:solidFill>
                  <a:srgbClr val="00B050"/>
                </a:solidFill>
                <a:ea typeface="Tahoma" pitchFamily="34" charset="0"/>
                <a:cs typeface="Tahoma" pitchFamily="34" charset="0"/>
              </a:rPr>
              <a:t>Security </a:t>
            </a:r>
            <a:r>
              <a:rPr lang="en-US" altLang="zh-CN" sz="2400" dirty="0" smtClean="0">
                <a:solidFill>
                  <a:srgbClr val="00B050"/>
                </a:solidFill>
                <a:ea typeface="Tahoma" pitchFamily="34" charset="0"/>
                <a:cs typeface="Tahoma" pitchFamily="34" charset="0"/>
                <a:sym typeface="Wingdings" pitchFamily="2" charset="2"/>
              </a:rPr>
              <a:t>Server Certificates</a:t>
            </a:r>
            <a:endParaRPr lang="en-US" altLang="zh-CN" sz="2400" dirty="0">
              <a:solidFill>
                <a:srgbClr val="00B050"/>
              </a:solidFill>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57</a:t>
            </a:fld>
            <a:endParaRPr lang="zh-CN"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02" y="4431075"/>
            <a:ext cx="3706231" cy="12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00" y="1196752"/>
            <a:ext cx="3437663" cy="206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543" y="4705461"/>
            <a:ext cx="4517540" cy="100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005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059832" y="2492896"/>
            <a:ext cx="2952328" cy="864096"/>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Open VPN</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4077072"/>
            <a:ext cx="7920880" cy="1800200"/>
          </a:xfrm>
        </p:spPr>
        <p:txBody>
          <a:bodyPr>
            <a:normAutofit/>
          </a:bodyPr>
          <a:lstStyle/>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Open VPN/"/>
              </a:rPr>
              <a:t>ftp://</a:t>
            </a:r>
            <a:r>
              <a:rPr lang="en-US" altLang="zh-CN" sz="2000" dirty="0">
                <a:hlinkClick r:id="rId4" invalidUrl="ftp://yealinkftp:yealinkftp@ftp.yealink.com/Training/AdvancedFeature/Open VPN/"/>
              </a:rPr>
              <a:t>yealinkftp:yealinkftp@ftp.yealink.com/Training/AdvancedFeature/Open%20VPN</a:t>
            </a:r>
            <a:r>
              <a:rPr lang="en-US" altLang="zh-CN" sz="2000" dirty="0" smtClean="0">
                <a:hlinkClick r:id="rId5" invalidUrl="ftp://yealinkftp:yealinkftp@ftp.yealink.com/Training/AdvancedFeature/Open VPN/"/>
              </a:rPr>
              <a:t>/</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58</a:t>
            </a:fld>
            <a:endParaRPr lang="zh-CN" altLang="en-US"/>
          </a:p>
        </p:txBody>
      </p:sp>
    </p:spTree>
    <p:extLst>
      <p:ext uri="{BB962C8B-B14F-4D97-AF65-F5344CB8AC3E}">
        <p14:creationId xmlns:p14="http://schemas.microsoft.com/office/powerpoint/2010/main" val="2573885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What’s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lnSpcReduction="10000"/>
          </a:bodyPr>
          <a:lstStyle/>
          <a:p>
            <a:pPr marL="0" indent="0">
              <a:buNone/>
            </a:pPr>
            <a:r>
              <a:rPr lang="en-US" altLang="zh-CN" sz="2400" dirty="0"/>
              <a:t>VPN (Virtual Private Network) is a secured private network connection built on top of public telecommunication infrastructure, such as the Internet. It provides remote offices or individual users with secure access to their organization's network. </a:t>
            </a:r>
            <a:endParaRPr lang="en-US" altLang="zh-CN" sz="2400" dirty="0" smtClean="0"/>
          </a:p>
          <a:p>
            <a:pPr marL="0" indent="0">
              <a:buNone/>
            </a:pPr>
            <a:endParaRPr lang="en-US" altLang="zh-CN" sz="2400" dirty="0" smtClean="0"/>
          </a:p>
          <a:p>
            <a:r>
              <a:rPr lang="en-US" altLang="zh-CN" sz="2400" dirty="0" smtClean="0">
                <a:solidFill>
                  <a:srgbClr val="00B050"/>
                </a:solidFill>
                <a:ea typeface="Tahoma" pitchFamily="34" charset="0"/>
                <a:cs typeface="Tahoma" pitchFamily="34" charset="0"/>
              </a:rPr>
              <a:t>Scalability</a:t>
            </a:r>
          </a:p>
          <a:p>
            <a:r>
              <a:rPr lang="en-US" altLang="zh-CN" sz="2400" dirty="0" smtClean="0">
                <a:solidFill>
                  <a:srgbClr val="00B050"/>
                </a:solidFill>
                <a:ea typeface="Tahoma" pitchFamily="34" charset="0"/>
                <a:cs typeface="Tahoma" pitchFamily="34" charset="0"/>
              </a:rPr>
              <a:t>Reliability</a:t>
            </a:r>
          </a:p>
          <a:p>
            <a:r>
              <a:rPr lang="en-US" altLang="zh-CN" sz="2400" dirty="0" smtClean="0">
                <a:solidFill>
                  <a:srgbClr val="00B050"/>
                </a:solidFill>
                <a:ea typeface="Tahoma" pitchFamily="34" charset="0"/>
                <a:cs typeface="Tahoma" pitchFamily="34" charset="0"/>
              </a:rPr>
              <a:t>Security</a:t>
            </a:r>
          </a:p>
          <a:p>
            <a:r>
              <a:rPr lang="en-US" altLang="zh-CN" sz="2400" dirty="0" smtClean="0">
                <a:solidFill>
                  <a:srgbClr val="00B050"/>
                </a:solidFill>
                <a:ea typeface="Tahoma" pitchFamily="34" charset="0"/>
                <a:cs typeface="Tahoma" pitchFamily="34" charset="0"/>
              </a:rPr>
              <a:t>Convenience</a:t>
            </a:r>
          </a:p>
          <a:p>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59</a:t>
            </a:fld>
            <a:endParaRPr lang="zh-CN" altLang="en-US"/>
          </a:p>
        </p:txBody>
      </p:sp>
    </p:spTree>
    <p:extLst>
      <p:ext uri="{BB962C8B-B14F-4D97-AF65-F5344CB8AC3E}">
        <p14:creationId xmlns:p14="http://schemas.microsoft.com/office/powerpoint/2010/main" val="109170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Speed Dial</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endParaRPr lang="en-US" altLang="zh-CN" dirty="0" smtClean="0">
              <a:sym typeface="Wingdings" pitchFamily="2" charset="2"/>
            </a:endParaRPr>
          </a:p>
          <a:p>
            <a:pPr marL="0" indent="0">
              <a:buNone/>
            </a:pPr>
            <a:r>
              <a:rPr lang="en-US" altLang="zh-CN" dirty="0" smtClean="0">
                <a:sym typeface="Wingdings" pitchFamily="2" charset="2"/>
              </a:rPr>
              <a:t>Access to webpage Phone DSS Keys</a:t>
            </a:r>
          </a:p>
          <a:p>
            <a:pPr marL="0" indent="0">
              <a:buNone/>
            </a:pPr>
            <a:endParaRPr lang="en-US" altLang="zh-CN" dirty="0" smtClean="0">
              <a:solidFill>
                <a:srgbClr val="FF0000"/>
              </a:solidFill>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a:t>
            </a:fld>
            <a:endParaRPr lang="zh-CN" alt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794075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26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Two Types of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a:bodyPr>
          <a:lstStyle/>
          <a:p>
            <a:pPr marL="0" indent="0">
              <a:buNone/>
            </a:pPr>
            <a:r>
              <a:rPr lang="en-US" altLang="zh-CN" sz="2400" dirty="0" smtClean="0">
                <a:solidFill>
                  <a:srgbClr val="00B050"/>
                </a:solidFill>
              </a:rPr>
              <a:t>Remote-access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an individual device to a network) </a:t>
            </a:r>
            <a:endParaRPr lang="en-US" altLang="zh-CN" sz="2400" dirty="0" smtClean="0"/>
          </a:p>
          <a:p>
            <a:pPr marL="0" indent="0">
              <a:buNone/>
            </a:pPr>
            <a:r>
              <a:rPr lang="en-US" altLang="zh-CN" sz="2400" dirty="0"/>
              <a:t>A</a:t>
            </a:r>
            <a:r>
              <a:rPr lang="en-US" altLang="zh-CN" sz="2400" dirty="0" smtClean="0"/>
              <a:t>llow </a:t>
            </a:r>
            <a:r>
              <a:rPr lang="en-US" altLang="zh-CN" sz="2400" dirty="0"/>
              <a:t>employees to access their company's intranet from home or outside the </a:t>
            </a:r>
            <a:r>
              <a:rPr lang="en-US" altLang="zh-CN" sz="2400" dirty="0" smtClean="0"/>
              <a:t>office</a:t>
            </a:r>
          </a:p>
          <a:p>
            <a:pPr marL="0" indent="0">
              <a:buNone/>
            </a:pPr>
            <a:endParaRPr lang="en-US" altLang="zh-CN" sz="2400" dirty="0" smtClean="0"/>
          </a:p>
          <a:p>
            <a:pPr marL="0" indent="0">
              <a:buNone/>
            </a:pPr>
            <a:r>
              <a:rPr lang="en-US" altLang="zh-CN" sz="2400" dirty="0" smtClean="0">
                <a:solidFill>
                  <a:srgbClr val="00B050"/>
                </a:solidFill>
              </a:rPr>
              <a:t>Site-to-site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two networks together</a:t>
            </a:r>
            <a:r>
              <a:rPr lang="en-US" altLang="zh-CN" sz="2400" dirty="0" smtClean="0"/>
              <a:t>)</a:t>
            </a:r>
          </a:p>
          <a:p>
            <a:pPr marL="0" indent="0">
              <a:buNone/>
            </a:pPr>
            <a:r>
              <a:rPr lang="en-US" altLang="zh-CN" sz="2400" dirty="0" smtClean="0"/>
              <a:t>Allow </a:t>
            </a:r>
            <a:r>
              <a:rPr lang="en-US" altLang="zh-CN" sz="2400" dirty="0"/>
              <a:t>employees in geographically separated offices to share one cohesive virtual network. </a:t>
            </a:r>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60</a:t>
            </a:fld>
            <a:endParaRPr lang="zh-CN" altLang="en-US"/>
          </a:p>
        </p:txBody>
      </p:sp>
    </p:spTree>
    <p:extLst>
      <p:ext uri="{BB962C8B-B14F-4D97-AF65-F5344CB8AC3E}">
        <p14:creationId xmlns:p14="http://schemas.microsoft.com/office/powerpoint/2010/main" val="262983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Open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539552" y="836712"/>
            <a:ext cx="8064896" cy="4320480"/>
          </a:xfrm>
        </p:spPr>
        <p:txBody>
          <a:bodyPr>
            <a:normAutofit/>
          </a:bodyPr>
          <a:lstStyle/>
          <a:p>
            <a:pPr marL="0" indent="0">
              <a:buNone/>
            </a:pPr>
            <a:r>
              <a:rPr lang="en-US" altLang="zh-CN" sz="2800" dirty="0" smtClean="0">
                <a:solidFill>
                  <a:srgbClr val="00B050"/>
                </a:solidFill>
              </a:rPr>
              <a:t>Open VPN </a:t>
            </a:r>
            <a:r>
              <a:rPr lang="en-US" altLang="zh-CN" sz="2800" dirty="0">
                <a:solidFill>
                  <a:srgbClr val="00B050"/>
                </a:solidFill>
              </a:rPr>
              <a:t>is a full featured </a:t>
            </a:r>
            <a:r>
              <a:rPr lang="en-US" altLang="zh-CN" sz="2800" dirty="0">
                <a:solidFill>
                  <a:srgbClr val="FF0000"/>
                </a:solidFill>
              </a:rPr>
              <a:t>SSL</a:t>
            </a:r>
            <a:r>
              <a:rPr lang="en-US" altLang="zh-CN" sz="2800" dirty="0">
                <a:solidFill>
                  <a:srgbClr val="00B050"/>
                </a:solidFill>
              </a:rPr>
              <a:t> VPN software solution that creates secure connections in remote access facilities. </a:t>
            </a:r>
            <a:endParaRPr lang="en-US" altLang="zh-CN" sz="2800" dirty="0" smtClean="0">
              <a:solidFill>
                <a:srgbClr val="00B050"/>
              </a:solidFill>
            </a:endParaRPr>
          </a:p>
          <a:p>
            <a:pPr marL="0" indent="0">
              <a:buNone/>
            </a:pPr>
            <a:endParaRPr lang="en-US" altLang="zh-CN" sz="2400" dirty="0" smtClean="0">
              <a:ea typeface="Tahoma" pitchFamily="34" charset="0"/>
              <a:cs typeface="Tahoma" pitchFamily="34" charset="0"/>
            </a:endParaRPr>
          </a:p>
          <a:p>
            <a:pPr marL="0" indent="0">
              <a:buNone/>
            </a:pPr>
            <a:endParaRPr lang="en-US" altLang="zh-CN" sz="2400" dirty="0" smtClean="0">
              <a:ea typeface="Tahoma" pitchFamily="34" charset="0"/>
              <a:cs typeface="Tahoma" pitchFamily="34" charset="0"/>
            </a:endParaRPr>
          </a:p>
          <a:p>
            <a:r>
              <a:rPr lang="en-US" altLang="zh-CN" sz="2400" dirty="0" smtClean="0">
                <a:ea typeface="Tahoma" pitchFamily="34" charset="0"/>
                <a:cs typeface="Tahoma" pitchFamily="34" charset="0"/>
              </a:rPr>
              <a:t>Linux/ </a:t>
            </a:r>
            <a:r>
              <a:rPr lang="en-US" altLang="zh-CN" sz="2400" dirty="0" err="1" smtClean="0">
                <a:ea typeface="Tahoma" pitchFamily="34" charset="0"/>
                <a:cs typeface="Tahoma" pitchFamily="34" charset="0"/>
              </a:rPr>
              <a:t>Xbsd</a:t>
            </a:r>
            <a:r>
              <a:rPr lang="en-US" altLang="zh-CN" sz="2400" dirty="0" smtClean="0">
                <a:ea typeface="Tahoma" pitchFamily="34" charset="0"/>
                <a:cs typeface="Tahoma" pitchFamily="34" charset="0"/>
              </a:rPr>
              <a:t>/ Mac OS X/ Windows 2000/XP</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61</a:t>
            </a:fld>
            <a:endParaRPr lang="zh-CN" altLang="en-US"/>
          </a:p>
        </p:txBody>
      </p:sp>
    </p:spTree>
    <p:extLst>
      <p:ext uri="{BB962C8B-B14F-4D97-AF65-F5344CB8AC3E}">
        <p14:creationId xmlns:p14="http://schemas.microsoft.com/office/powerpoint/2010/main" val="27031091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80728"/>
            <a:ext cx="8424936" cy="5256584"/>
          </a:xfrm>
        </p:spPr>
        <p:txBody>
          <a:bodyPr>
            <a:normAutofit lnSpcReduction="10000"/>
          </a:bodyPr>
          <a:lstStyle/>
          <a:p>
            <a:pPr marL="0" indent="0">
              <a:buNone/>
            </a:pPr>
            <a:r>
              <a:rPr lang="en-US" altLang="zh-CN" sz="2400" dirty="0" smtClean="0">
                <a:ea typeface="Tahoma" pitchFamily="34" charset="0"/>
                <a:cs typeface="Tahoma" pitchFamily="34" charset="0"/>
              </a:rPr>
              <a:t>Access to webpage </a:t>
            </a:r>
            <a:r>
              <a:rPr lang="en-US" altLang="zh-CN" sz="2400" dirty="0" smtClean="0">
                <a:ea typeface="Tahoma" pitchFamily="34" charset="0"/>
                <a:cs typeface="Tahoma" pitchFamily="34" charset="0"/>
                <a:sym typeface="Wingdings" pitchFamily="2" charset="2"/>
              </a:rPr>
              <a:t>Network Advanced</a:t>
            </a: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sym typeface="Wingdings" pitchFamily="2" charset="2"/>
              </a:rPr>
              <a:t>Client.</a:t>
            </a:r>
            <a:r>
              <a:rPr lang="en-US" altLang="zh-CN" sz="2400" dirty="0">
                <a:solidFill>
                  <a:srgbClr val="FF0000"/>
                </a:solidFill>
                <a:ea typeface="Tahoma" pitchFamily="34" charset="0"/>
                <a:cs typeface="Tahoma" pitchFamily="34" charset="0"/>
                <a:sym typeface="Wingdings" pitchFamily="2" charset="2"/>
              </a:rPr>
              <a:t>tar</a:t>
            </a:r>
            <a:r>
              <a:rPr lang="en-US" altLang="zh-CN" sz="2400" dirty="0">
                <a:ea typeface="Tahoma" pitchFamily="34" charset="0"/>
                <a:cs typeface="Tahoma" pitchFamily="34" charset="0"/>
                <a:sym typeface="Wingdings" pitchFamily="2" charset="2"/>
              </a:rPr>
              <a:t>:</a:t>
            </a:r>
          </a:p>
          <a:p>
            <a:pPr marL="0" indent="0">
              <a:buNone/>
            </a:pPr>
            <a:r>
              <a:rPr lang="en-US" altLang="zh-CN" sz="2400" dirty="0" err="1" smtClean="0">
                <a:ea typeface="Tahoma" pitchFamily="34" charset="0"/>
                <a:cs typeface="Tahoma" pitchFamily="34" charset="0"/>
                <a:sym typeface="Wingdings" pitchFamily="2" charset="2"/>
              </a:rPr>
              <a:t>Vpn.cnf</a:t>
            </a:r>
            <a:r>
              <a:rPr lang="en-US" altLang="zh-CN" sz="2400" dirty="0" smtClean="0">
                <a:ea typeface="Tahoma" pitchFamily="34" charset="0"/>
                <a:cs typeface="Tahoma" pitchFamily="34" charset="0"/>
                <a:sym typeface="Wingdings" pitchFamily="2" charset="2"/>
              </a:rPr>
              <a:t>/ Ca.crt/ Client.crt/ </a:t>
            </a:r>
            <a:r>
              <a:rPr lang="en-US" altLang="zh-CN" sz="2400" dirty="0" err="1" smtClean="0">
                <a:ea typeface="Tahoma" pitchFamily="34" charset="0"/>
                <a:cs typeface="Tahoma" pitchFamily="34" charset="0"/>
                <a:sym typeface="Wingdings" pitchFamily="2" charset="2"/>
              </a:rPr>
              <a:t>Client.key</a:t>
            </a:r>
            <a:endParaRPr lang="en-US" altLang="zh-CN" sz="2400" dirty="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rPr>
              <a:t>V70 can upload the VPN certification via auto </a:t>
            </a:r>
            <a:r>
              <a:rPr lang="en-US" altLang="zh-CN" sz="2400" dirty="0" smtClean="0">
                <a:ea typeface="Tahoma" pitchFamily="34" charset="0"/>
                <a:cs typeface="Tahoma" pitchFamily="34" charset="0"/>
              </a:rPr>
              <a:t>provisioning:</a:t>
            </a:r>
            <a:endParaRPr lang="en-US" altLang="zh-CN" sz="2400" dirty="0">
              <a:ea typeface="Tahoma" pitchFamily="34" charset="0"/>
              <a:cs typeface="Tahoma" pitchFamily="34" charset="0"/>
            </a:endParaRPr>
          </a:p>
          <a:p>
            <a:pPr marL="0" indent="0" fontAlgn="auto">
              <a:spcAft>
                <a:spcPts val="0"/>
              </a:spcAft>
              <a:buClr>
                <a:srgbClr val="00B050"/>
              </a:buClr>
              <a:buSzPct val="60000"/>
              <a:buNone/>
              <a:defRPr/>
            </a:pPr>
            <a:r>
              <a:rPr lang="en-US" altLang="zh-CN" sz="2400" dirty="0" err="1">
                <a:solidFill>
                  <a:srgbClr val="00B050"/>
                </a:solidFill>
                <a:ea typeface="Tahoma" pitchFamily="34" charset="0"/>
                <a:cs typeface="Tahoma" pitchFamily="34" charset="0"/>
              </a:rPr>
              <a:t>network.vpn_enable</a:t>
            </a:r>
            <a:r>
              <a:rPr lang="en-US" altLang="zh-CN" sz="2400" dirty="0">
                <a:solidFill>
                  <a:srgbClr val="00B050"/>
                </a:solidFill>
                <a:ea typeface="Tahoma" pitchFamily="34" charset="0"/>
                <a:cs typeface="Tahoma" pitchFamily="34" charset="0"/>
              </a:rPr>
              <a:t> = 1</a:t>
            </a:r>
          </a:p>
          <a:p>
            <a:pPr marL="0" indent="0" fontAlgn="auto">
              <a:spcAft>
                <a:spcPts val="0"/>
              </a:spcAft>
              <a:buClr>
                <a:srgbClr val="00B050"/>
              </a:buClr>
              <a:buSzPct val="60000"/>
              <a:buNone/>
              <a:defRPr/>
            </a:pPr>
            <a:r>
              <a:rPr lang="en-US" altLang="zh-CN" sz="2400" dirty="0">
                <a:solidFill>
                  <a:srgbClr val="00B050"/>
                </a:solidFill>
                <a:ea typeface="Tahoma" pitchFamily="34" charset="0"/>
                <a:cs typeface="Tahoma" pitchFamily="34" charset="0"/>
              </a:rPr>
              <a:t>openvpn.url =</a:t>
            </a: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7" name="矩形 6"/>
          <p:cNvSpPr/>
          <p:nvPr/>
        </p:nvSpPr>
        <p:spPr>
          <a:xfrm>
            <a:off x="2855349" y="3440033"/>
            <a:ext cx="4752528" cy="496996"/>
          </a:xfrm>
          <a:prstGeom prst="rect">
            <a:avLst/>
          </a:prstGeom>
        </p:spPr>
        <p:txBody>
          <a:bodyPr wrap="square">
            <a:spAutoFit/>
          </a:bodyPr>
          <a:lstStyle/>
          <a:p>
            <a:pPr marL="450850" indent="-273050" fontAlgn="auto">
              <a:lnSpc>
                <a:spcPct val="150000"/>
              </a:lnSpc>
              <a:spcBef>
                <a:spcPts val="1800"/>
              </a:spcBef>
              <a:spcAft>
                <a:spcPts val="0"/>
              </a:spcAft>
              <a:buClr>
                <a:srgbClr val="00B050"/>
              </a:buClr>
              <a:buSzPct val="60000"/>
              <a:defRPr/>
            </a:pPr>
            <a:r>
              <a:rPr lang="en-US" altLang="zh-CN" sz="2000" dirty="0" smtClean="0"/>
              <a:t>Click this button, and choose  VPN file </a:t>
            </a:r>
            <a:endParaRPr lang="en-US" altLang="zh-CN"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11" y="1628800"/>
            <a:ext cx="68401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flipV="1">
            <a:off x="6156176" y="2783170"/>
            <a:ext cx="432048" cy="866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62</a:t>
            </a:fld>
            <a:endParaRPr lang="zh-CN" altLang="en-US"/>
          </a:p>
        </p:txBody>
      </p:sp>
    </p:spTree>
    <p:extLst>
      <p:ext uri="{BB962C8B-B14F-4D97-AF65-F5344CB8AC3E}">
        <p14:creationId xmlns:p14="http://schemas.microsoft.com/office/powerpoint/2010/main" val="33307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Hot </a:t>
            </a:r>
            <a:r>
              <a:rPr lang="en-US" altLang="zh-CN" sz="2400" b="1" dirty="0" err="1" smtClean="0">
                <a:solidFill>
                  <a:srgbClr val="00B050"/>
                </a:solidFill>
                <a:latin typeface="Tahoma" pitchFamily="34" charset="0"/>
                <a:ea typeface="Tahoma" pitchFamily="34" charset="0"/>
                <a:cs typeface="Tahoma" pitchFamily="34" charset="0"/>
              </a:rPr>
              <a:t>Desking</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ACD</a:t>
            </a:r>
          </a:p>
          <a:p>
            <a:r>
              <a:rPr lang="en-US" altLang="zh-CN" sz="2400" b="1" dirty="0">
                <a:solidFill>
                  <a:srgbClr val="00B050"/>
                </a:solidFill>
                <a:latin typeface="Tahoma" pitchFamily="34" charset="0"/>
                <a:ea typeface="黑体" pitchFamily="2" charset="-122"/>
                <a:cs typeface="Tahoma" pitchFamily="34" charset="0"/>
              </a:rPr>
              <a:t>Feature Key Synchronization</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Call Center</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63</a:t>
            </a:fld>
            <a:endParaRPr lang="zh-CN" altLang="en-US"/>
          </a:p>
        </p:txBody>
      </p:sp>
    </p:spTree>
    <p:extLst>
      <p:ext uri="{BB962C8B-B14F-4D97-AF65-F5344CB8AC3E}">
        <p14:creationId xmlns:p14="http://schemas.microsoft.com/office/powerpoint/2010/main" val="1391816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411760" y="2708920"/>
            <a:ext cx="432048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Hot </a:t>
            </a:r>
            <a:r>
              <a:rPr lang="en-US" altLang="zh-CN" sz="4000" b="1" dirty="0" err="1" smtClean="0">
                <a:solidFill>
                  <a:srgbClr val="00B050"/>
                </a:solidFill>
                <a:latin typeface="Tahoma" pitchFamily="34" charset="0"/>
                <a:ea typeface="黑体" pitchFamily="2" charset="-122"/>
                <a:cs typeface="Tahoma" pitchFamily="34" charset="0"/>
              </a:rPr>
              <a:t>Desking</a:t>
            </a:r>
            <a:endParaRPr lang="en-US" altLang="zh-CN" sz="4000" b="1" dirty="0" smtClean="0">
              <a:solidFill>
                <a:srgbClr val="00B050"/>
              </a:solidFill>
              <a:latin typeface="Tahoma" pitchFamily="34" charset="0"/>
              <a:ea typeface="黑体" pitchFamily="2" charset="-122"/>
              <a:cs typeface="Tahoma" pitchFamily="34" charset="0"/>
            </a:endParaRPr>
          </a:p>
        </p:txBody>
      </p:sp>
      <p:sp>
        <p:nvSpPr>
          <p:cNvPr id="2" name="矩形 1"/>
          <p:cNvSpPr/>
          <p:nvPr/>
        </p:nvSpPr>
        <p:spPr>
          <a:xfrm>
            <a:off x="539552" y="4869160"/>
            <a:ext cx="7488832" cy="1138773"/>
          </a:xfrm>
          <a:prstGeom prst="rect">
            <a:avLst/>
          </a:prstGeom>
        </p:spPr>
        <p:txBody>
          <a:bodyPr wrap="square">
            <a:spAutoFit/>
          </a:bodyPr>
          <a:lstStyle/>
          <a:p>
            <a:pPr marL="0" indent="0">
              <a:buNone/>
            </a:pPr>
            <a:r>
              <a:rPr lang="en-US" altLang="zh-CN" sz="2800" dirty="0"/>
              <a:t>User manual download:</a:t>
            </a:r>
          </a:p>
          <a:p>
            <a:pPr marL="0" indent="0">
              <a:buNone/>
            </a:pPr>
            <a:r>
              <a:rPr lang="en-US" altLang="zh-CN" sz="2000" dirty="0">
                <a:hlinkClick r:id="rId3" invalidUrl="ftp://yealinkftp:yealinkftp@ftp.yealink.com/Training/AdvancedFeature/Hot Desking/"/>
              </a:rPr>
              <a:t>ftp://</a:t>
            </a:r>
            <a:r>
              <a:rPr lang="en-US" altLang="zh-CN" sz="2000" dirty="0">
                <a:hlinkClick r:id="rId4" invalidUrl="ftp://yealinkftp:yealinkftp@ftp.yealink.com/Training/AdvancedFeature/Hot Desking/"/>
              </a:rPr>
              <a:t>yealinkftp:yealinkftp@ftp.yealink.com/Training/AdvancedFeature/</a:t>
            </a:r>
            <a:r>
              <a:rPr lang="en-US" altLang="zh-CN" sz="2000" dirty="0">
                <a:hlinkClick r:id="rId5" invalidUrl="ftp://yealinkftp:yealinkftp@ftp.yealink.com/Training/AdvancedFeature/Hot Desking/"/>
              </a:rPr>
              <a:t>Hot%20Desking</a:t>
            </a:r>
            <a:r>
              <a:rPr lang="en-US" altLang="zh-CN" sz="2000" dirty="0">
                <a:hlinkClick r:id="rId6" invalidUrl="ftp://yealinkftp:yealinkftp@ftp.yealink.com/Training/AdvancedFeature/Hot Desking/"/>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64</a:t>
            </a:fld>
            <a:endParaRPr lang="zh-CN" altLang="en-US"/>
          </a:p>
        </p:txBody>
      </p:sp>
    </p:spTree>
    <p:extLst>
      <p:ext uri="{BB962C8B-B14F-4D97-AF65-F5344CB8AC3E}">
        <p14:creationId xmlns:p14="http://schemas.microsoft.com/office/powerpoint/2010/main" val="1397658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Hot </a:t>
            </a:r>
            <a:r>
              <a:rPr lang="en-US" altLang="zh-CN" sz="3000" b="1" dirty="0" err="1" smtClean="0">
                <a:solidFill>
                  <a:schemeClr val="bg1"/>
                </a:solidFill>
                <a:latin typeface="Tahoma" pitchFamily="34" charset="0"/>
                <a:ea typeface="黑体" pitchFamily="2" charset="-122"/>
                <a:cs typeface="Tahoma" pitchFamily="34" charset="0"/>
              </a:rPr>
              <a:t>Desking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pPr marL="0" indent="0">
              <a:buNone/>
            </a:pPr>
            <a:r>
              <a:rPr lang="en-US" altLang="zh-CN" sz="2400" dirty="0" smtClean="0">
                <a:solidFill>
                  <a:srgbClr val="00B050"/>
                </a:solidFill>
              </a:rPr>
              <a:t>Hot </a:t>
            </a:r>
            <a:r>
              <a:rPr lang="en-US" altLang="zh-CN" sz="2400" dirty="0" err="1">
                <a:solidFill>
                  <a:srgbClr val="00B050"/>
                </a:solidFill>
              </a:rPr>
              <a:t>D</a:t>
            </a:r>
            <a:r>
              <a:rPr lang="en-US" altLang="zh-CN" sz="2400" dirty="0" err="1" smtClean="0">
                <a:solidFill>
                  <a:srgbClr val="00B050"/>
                </a:solidFill>
              </a:rPr>
              <a:t>esking</a:t>
            </a:r>
            <a:r>
              <a:rPr lang="en-US" altLang="zh-CN" sz="2400" dirty="0" smtClean="0">
                <a:solidFill>
                  <a:srgbClr val="00B050"/>
                </a:solidFill>
              </a:rPr>
              <a:t> </a:t>
            </a:r>
            <a:r>
              <a:rPr lang="en-US" altLang="zh-CN" sz="2400" dirty="0">
                <a:solidFill>
                  <a:srgbClr val="00B050"/>
                </a:solidFill>
              </a:rPr>
              <a:t>originates from the definition of being the temporary physical occupant of a work station or surface by a particular employee. </a:t>
            </a:r>
            <a:endParaRPr lang="en-US" altLang="zh-CN" sz="2400" dirty="0" smtClean="0">
              <a:solidFill>
                <a:srgbClr val="00B050"/>
              </a:solidFill>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dirty="0"/>
              <a:t>Delete all accounts</a:t>
            </a:r>
          </a:p>
          <a:p>
            <a:r>
              <a:rPr lang="en-US" altLang="zh-CN" sz="2400" dirty="0"/>
              <a:t>Register own account</a:t>
            </a:r>
          </a:p>
          <a:p>
            <a:r>
              <a:rPr lang="en-US" altLang="zh-CN" sz="2400" dirty="0"/>
              <a:t>DSS Key- Hot </a:t>
            </a:r>
            <a:r>
              <a:rPr lang="en-US" altLang="zh-CN" sz="2400" dirty="0" err="1" smtClean="0"/>
              <a:t>Desking</a:t>
            </a:r>
            <a:endParaRPr lang="en-US" altLang="zh-CN" sz="2400" dirty="0"/>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65</a:t>
            </a:fld>
            <a:endParaRPr lang="zh-CN" altLang="en-US"/>
          </a:p>
        </p:txBody>
      </p:sp>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66</a:t>
            </a:fld>
            <a:endParaRPr lang="zh-CN" altLang="en-US">
              <a:solidFill>
                <a:prstClr val="black">
                  <a:tint val="75000"/>
                </a:prstClr>
              </a:solidFill>
            </a:endParaRPr>
          </a:p>
        </p:txBody>
      </p:sp>
      <p:sp>
        <p:nvSpPr>
          <p:cNvPr id="5" name="矩形 4"/>
          <p:cNvSpPr/>
          <p:nvPr/>
        </p:nvSpPr>
        <p:spPr>
          <a:xfrm>
            <a:off x="1002147" y="2996952"/>
            <a:ext cx="7488832"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solidFill>
                  <a:srgbClr val="00B050"/>
                </a:solidFill>
                <a:latin typeface="Tahoma" pitchFamily="34" charset="0"/>
                <a:ea typeface="黑体" pitchFamily="2" charset="-122"/>
                <a:cs typeface="Tahoma" pitchFamily="34" charset="0"/>
              </a:rPr>
              <a:t>Automatic </a:t>
            </a:r>
            <a:r>
              <a:rPr lang="en-US" altLang="zh-CN" sz="3200" b="1" dirty="0">
                <a:solidFill>
                  <a:srgbClr val="00B050"/>
                </a:solidFill>
                <a:latin typeface="Tahoma" pitchFamily="34" charset="0"/>
                <a:ea typeface="黑体" pitchFamily="2" charset="-122"/>
                <a:cs typeface="Tahoma" pitchFamily="34" charset="0"/>
              </a:rPr>
              <a:t>Call Distribution(ACD</a:t>
            </a:r>
            <a:r>
              <a:rPr lang="en-US" altLang="zh-CN" sz="3200" b="1" dirty="0" smtClean="0">
                <a:solidFill>
                  <a:srgbClr val="00B050"/>
                </a:solidFill>
                <a:latin typeface="Tahoma" pitchFamily="34" charset="0"/>
                <a:ea typeface="黑体" pitchFamily="2" charset="-122"/>
                <a:cs typeface="Tahoma" pitchFamily="34" charset="0"/>
              </a:rPr>
              <a:t>)</a:t>
            </a:r>
            <a:endParaRPr lang="en-US" altLang="zh-CN" sz="3200" b="1" dirty="0">
              <a:solidFill>
                <a:srgbClr val="00B050"/>
              </a:solidFill>
              <a:latin typeface="Tahoma" pitchFamily="34" charset="0"/>
              <a:ea typeface="黑体" pitchFamily="2" charset="-122"/>
              <a:cs typeface="Tahoma" pitchFamily="34" charset="0"/>
            </a:endParaRPr>
          </a:p>
        </p:txBody>
      </p:sp>
    </p:spTree>
    <p:extLst>
      <p:ext uri="{BB962C8B-B14F-4D97-AF65-F5344CB8AC3E}">
        <p14:creationId xmlns:p14="http://schemas.microsoft.com/office/powerpoint/2010/main" val="26607266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412776"/>
            <a:ext cx="7602068" cy="2277547"/>
          </a:xfrm>
          <a:prstGeom prst="rect">
            <a:avLst/>
          </a:prstGeom>
          <a:noFill/>
        </p:spPr>
        <p:txBody>
          <a:bodyPr wrap="square" rtlCol="0">
            <a:spAutoFit/>
          </a:bodyPr>
          <a:lstStyle/>
          <a:p>
            <a:r>
              <a:rPr lang="en-US" sz="1800" dirty="0" smtClean="0">
                <a:latin typeface="Calibri" pitchFamily="34" charset="0"/>
              </a:rPr>
              <a:t>Automatic Call Distribution (ACD) feature is often used in offices for customer service, such as call center. </a:t>
            </a:r>
          </a:p>
          <a:p>
            <a:endParaRPr lang="en-US" sz="1800" dirty="0" smtClean="0">
              <a:latin typeface="Calibri" pitchFamily="34" charset="0"/>
            </a:endParaRPr>
          </a:p>
          <a:p>
            <a:r>
              <a:rPr lang="en-US" sz="1800" dirty="0" smtClean="0">
                <a:latin typeface="Calibri" pitchFamily="34" charset="0"/>
              </a:rPr>
              <a:t>The ACD system handles incoming calls by automatically queuing and directing calls to available agents. The ACD feature on the IP phone allows the ACD system to distribute calls from large volumes of incoming calls to the registered users. </a:t>
            </a:r>
            <a:endParaRPr lang="zh-CN" altLang="en-US" sz="1800" dirty="0" smtClean="0">
              <a:latin typeface="Calibri" pitchFamily="34" charset="0"/>
            </a:endParaRPr>
          </a:p>
          <a:p>
            <a:endParaRPr lang="zh-CN" altLang="en-US"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What is Automatic Call Distribution</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67</a:t>
            </a:fld>
            <a:endParaRPr lang="zh-CN" altLang="en-US" dirty="0"/>
          </a:p>
        </p:txBody>
      </p:sp>
    </p:spTree>
    <p:extLst>
      <p:ext uri="{BB962C8B-B14F-4D97-AF65-F5344CB8AC3E}">
        <p14:creationId xmlns:p14="http://schemas.microsoft.com/office/powerpoint/2010/main" val="21925841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412776"/>
            <a:ext cx="7602068" cy="461665"/>
          </a:xfrm>
          <a:prstGeom prst="rect">
            <a:avLst/>
          </a:prstGeom>
          <a:noFill/>
        </p:spPr>
        <p:txBody>
          <a:bodyPr wrap="square" rtlCol="0">
            <a:spAutoFit/>
          </a:bodyPr>
          <a:lstStyle/>
          <a:p>
            <a:r>
              <a:rPr lang="en-US" altLang="zh-CN" sz="2400" dirty="0" smtClean="0">
                <a:latin typeface="Calibri" pitchFamily="34" charset="0"/>
              </a:rPr>
              <a:t>Access to webpage </a:t>
            </a:r>
            <a:r>
              <a:rPr lang="en-US" altLang="zh-CN" sz="2400" dirty="0" smtClean="0">
                <a:latin typeface="Calibri" pitchFamily="34" charset="0"/>
                <a:sym typeface="Wingdings" pitchFamily="2" charset="2"/>
              </a:rPr>
              <a:t>Phone DSS Keys Memory Keys</a:t>
            </a:r>
            <a:endParaRPr lang="zh-CN" altLang="en-US" sz="2400"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Configuration of ACD</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68</a:t>
            </a:fld>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68" y="2636912"/>
            <a:ext cx="757745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3705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69</a:t>
            </a:fld>
            <a:endParaRPr lang="zh-CN" altLang="en-US">
              <a:solidFill>
                <a:prstClr val="black">
                  <a:tint val="75000"/>
                </a:prstClr>
              </a:solidFill>
            </a:endParaRPr>
          </a:p>
        </p:txBody>
      </p:sp>
      <p:sp>
        <p:nvSpPr>
          <p:cNvPr id="5" name="矩形 4"/>
          <p:cNvSpPr/>
          <p:nvPr/>
        </p:nvSpPr>
        <p:spPr>
          <a:xfrm>
            <a:off x="1547664" y="3071860"/>
            <a:ext cx="6192688"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solidFill>
                  <a:srgbClr val="00B050"/>
                </a:solidFill>
                <a:latin typeface="Tahoma" pitchFamily="34" charset="0"/>
                <a:ea typeface="黑体" pitchFamily="2" charset="-122"/>
                <a:cs typeface="Tahoma" pitchFamily="34" charset="0"/>
              </a:rPr>
              <a:t>Feature Key Synchronization</a:t>
            </a:r>
          </a:p>
        </p:txBody>
      </p:sp>
    </p:spTree>
    <p:extLst>
      <p:ext uri="{BB962C8B-B14F-4D97-AF65-F5344CB8AC3E}">
        <p14:creationId xmlns:p14="http://schemas.microsoft.com/office/powerpoint/2010/main" val="2692399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101 monitor 100</a:t>
            </a:r>
          </a:p>
          <a:p>
            <a:pPr marL="0" indent="0">
              <a:buNone/>
            </a:pPr>
            <a:r>
              <a:rPr lang="en-US" altLang="zh-CN" dirty="0" smtClean="0">
                <a:sym typeface="Wingdings" pitchFamily="2" charset="2"/>
              </a:rPr>
              <a:t>102 call  100</a:t>
            </a:r>
          </a:p>
          <a:p>
            <a:pPr marL="0" indent="0">
              <a:buNone/>
            </a:pPr>
            <a:endParaRPr lang="en-US" altLang="zh-CN" dirty="0" smtClean="0">
              <a:sym typeface="Wingdings" pitchFamily="2" charset="2"/>
            </a:endParaRPr>
          </a:p>
          <a:p>
            <a:pPr marL="0" indent="0">
              <a:buNone/>
            </a:pPr>
            <a:r>
              <a:rPr lang="en-US" altLang="zh-CN" dirty="0" smtClean="0">
                <a:solidFill>
                  <a:srgbClr val="FF0000"/>
                </a:solidFill>
                <a:sym typeface="Wingdings" pitchFamily="2" charset="2"/>
              </a:rPr>
              <a:t>Basic</a:t>
            </a:r>
          </a:p>
          <a:p>
            <a:pPr marL="0" indent="0">
              <a:buNone/>
            </a:pPr>
            <a:r>
              <a:rPr lang="en-US" altLang="zh-CN" sz="2400" dirty="0" smtClean="0">
                <a:sym typeface="Wingdings" pitchFamily="2" charset="2"/>
              </a:rPr>
              <a:t>DSS key</a:t>
            </a:r>
          </a:p>
          <a:p>
            <a:pPr marL="0" indent="0">
              <a:buNone/>
            </a:pPr>
            <a:endParaRPr lang="en-US" altLang="zh-CN" dirty="0" smtClean="0">
              <a:solidFill>
                <a:srgbClr val="FF0000"/>
              </a:solidFill>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73" y="3933056"/>
            <a:ext cx="847478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7</a:t>
            </a:fld>
            <a:endParaRPr lang="zh-CN" altLang="en-US"/>
          </a:p>
        </p:txBody>
      </p:sp>
    </p:spTree>
    <p:extLst>
      <p:ext uri="{BB962C8B-B14F-4D97-AF65-F5344CB8AC3E}">
        <p14:creationId xmlns:p14="http://schemas.microsoft.com/office/powerpoint/2010/main" val="38520114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142984"/>
            <a:ext cx="7961538" cy="3293209"/>
          </a:xfrm>
          <a:prstGeom prst="rect">
            <a:avLst/>
          </a:prstGeom>
          <a:noFill/>
        </p:spPr>
        <p:txBody>
          <a:bodyPr wrap="square" rtlCol="0">
            <a:spAutoFit/>
          </a:bodyPr>
          <a:lstStyle/>
          <a:p>
            <a:r>
              <a:rPr lang="en-US" sz="2000" dirty="0" smtClean="0">
                <a:latin typeface="Calibri" pitchFamily="34" charset="0"/>
              </a:rPr>
              <a:t>Feature Key Synchronization provides the capability to synchronize the following </a:t>
            </a:r>
            <a:r>
              <a:rPr lang="en-US" sz="2000" dirty="0" err="1" smtClean="0">
                <a:latin typeface="Calibri" pitchFamily="34" charset="0"/>
              </a:rPr>
              <a:t>BroadWorks</a:t>
            </a:r>
            <a:r>
              <a:rPr lang="en-US" sz="2000" dirty="0" smtClean="0">
                <a:latin typeface="Calibri" pitchFamily="34" charset="0"/>
              </a:rPr>
              <a:t> feature status with the IP phone</a:t>
            </a:r>
          </a:p>
          <a:p>
            <a:endParaRPr lang="zh-CN" altLang="en-US" sz="2000" dirty="0" smtClean="0">
              <a:latin typeface="Calibri" pitchFamily="34" charset="0"/>
            </a:endParaRPr>
          </a:p>
          <a:p>
            <a:pPr marL="342900" lvl="0" indent="-342900">
              <a:spcBef>
                <a:spcPct val="20000"/>
              </a:spcBef>
              <a:buFont typeface="Arial" pitchFamily="34" charset="0"/>
              <a:buChar char="•"/>
            </a:pPr>
            <a:r>
              <a:rPr lang="en-US" sz="1800" b="1" dirty="0">
                <a:solidFill>
                  <a:srgbClr val="00B050"/>
                </a:solidFill>
                <a:latin typeface="+mn-lt"/>
                <a:ea typeface="+mn-ea"/>
              </a:rPr>
              <a:t>Do Not Disturb(DND)</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Always (CFA)</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Busy (CFB)</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Call Forwarding No Answer (CFNA)</a:t>
            </a:r>
            <a:endParaRPr lang="zh-CN" altLang="en-US" sz="1800" b="1" dirty="0">
              <a:solidFill>
                <a:srgbClr val="00B050"/>
              </a:solidFill>
              <a:latin typeface="+mn-lt"/>
              <a:ea typeface="+mn-ea"/>
            </a:endParaRPr>
          </a:p>
          <a:p>
            <a:pPr marL="342900" lvl="0" indent="-342900">
              <a:spcBef>
                <a:spcPct val="20000"/>
              </a:spcBef>
              <a:buFont typeface="Arial" pitchFamily="34" charset="0"/>
              <a:buChar char="•"/>
            </a:pPr>
            <a:r>
              <a:rPr lang="en-US" sz="1800" b="1" dirty="0">
                <a:solidFill>
                  <a:srgbClr val="00B050"/>
                </a:solidFill>
                <a:latin typeface="+mn-lt"/>
                <a:ea typeface="+mn-ea"/>
              </a:rPr>
              <a:t>ACD state</a:t>
            </a:r>
          </a:p>
          <a:p>
            <a:pPr lvl="0"/>
            <a:endParaRPr lang="en-US" altLang="zh-CN" sz="2000" dirty="0" smtClean="0">
              <a:latin typeface="Calibri" pitchFamily="34" charset="0"/>
            </a:endParaRPr>
          </a:p>
          <a:p>
            <a:pPr lvl="0"/>
            <a:r>
              <a:rPr lang="en-US" altLang="zh-CN" sz="2000" b="1" dirty="0">
                <a:latin typeface="Calibri" pitchFamily="34" charset="0"/>
              </a:rPr>
              <a:t>R</a:t>
            </a:r>
            <a:r>
              <a:rPr lang="en-US" altLang="zh-CN" sz="2000" b="1" dirty="0" smtClean="0">
                <a:latin typeface="Calibri" pitchFamily="34" charset="0"/>
              </a:rPr>
              <a:t>emote control the phone features</a:t>
            </a:r>
            <a:endParaRPr lang="zh-CN" altLang="en-US" sz="2000" b="1" dirty="0">
              <a:latin typeface="Calibri" pitchFamily="34" charset="0"/>
            </a:endParaRPr>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Feature Key Synchronization</a:t>
            </a: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70</a:t>
            </a:fld>
            <a:endParaRPr lang="zh-CN" altLang="en-US" dirty="0"/>
          </a:p>
        </p:txBody>
      </p:sp>
    </p:spTree>
    <p:extLst>
      <p:ext uri="{BB962C8B-B14F-4D97-AF65-F5344CB8AC3E}">
        <p14:creationId xmlns:p14="http://schemas.microsoft.com/office/powerpoint/2010/main" val="19080679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2"/>
            <a:ext cx="8316416" cy="637133"/>
          </a:xfrm>
          <a:prstGeom prst="rect">
            <a:avLst/>
          </a:prstGeom>
        </p:spPr>
        <p:txBody>
          <a:bodyPr vert="horz" lIns="91440" tIns="45720" rIns="91440" bIns="45720" rtlCol="0" anchor="ctr">
            <a:noAutofit/>
          </a:bodyPr>
          <a:lstStyle/>
          <a:p>
            <a:pPr lvl="0" fontAlgn="auto">
              <a:spcAft>
                <a:spcPts val="0"/>
              </a:spcAft>
            </a:pPr>
            <a:r>
              <a:rPr lang="en-US" altLang="zh-CN" sz="3200" b="1" dirty="0" smtClean="0">
                <a:solidFill>
                  <a:schemeClr val="bg1"/>
                </a:solidFill>
                <a:latin typeface="Calibri" pitchFamily="34" charset="0"/>
                <a:ea typeface="+mj-ea"/>
                <a:cs typeface="Tahoma" pitchFamily="34" charset="0"/>
              </a:rPr>
              <a:t>Configuring the Feature Key Synchronization</a:t>
            </a:r>
          </a:p>
        </p:txBody>
      </p:sp>
      <p:pic>
        <p:nvPicPr>
          <p:cNvPr id="3" name="图片 2" descr="快照8.jpg"/>
          <p:cNvPicPr/>
          <p:nvPr/>
        </p:nvPicPr>
        <p:blipFill>
          <a:blip r:embed="rId3" cstate="print"/>
          <a:stretch>
            <a:fillRect/>
          </a:stretch>
        </p:blipFill>
        <p:spPr>
          <a:xfrm>
            <a:off x="899592" y="2420888"/>
            <a:ext cx="6912768" cy="2952328"/>
          </a:xfrm>
          <a:prstGeom prst="rect">
            <a:avLst/>
          </a:prstGeom>
          <a:ln>
            <a:solidFill>
              <a:schemeClr val="tx1"/>
            </a:solidFill>
          </a:ln>
        </p:spPr>
      </p:pic>
      <p:sp>
        <p:nvSpPr>
          <p:cNvPr id="4" name="TextBox 3"/>
          <p:cNvSpPr txBox="1"/>
          <p:nvPr/>
        </p:nvSpPr>
        <p:spPr>
          <a:xfrm>
            <a:off x="785786" y="1285860"/>
            <a:ext cx="4938342" cy="701731"/>
          </a:xfrm>
          <a:prstGeom prst="rect">
            <a:avLst/>
          </a:prstGeom>
          <a:noFill/>
        </p:spPr>
        <p:txBody>
          <a:bodyPr wrap="square" rtlCol="0">
            <a:spAutoFit/>
          </a:bodyPr>
          <a:lstStyle/>
          <a:p>
            <a:pPr marL="342900" indent="-342900">
              <a:spcBef>
                <a:spcPct val="20000"/>
              </a:spcBef>
              <a:buFont typeface="Arial" pitchFamily="34" charset="0"/>
              <a:buChar char="•"/>
            </a:pPr>
            <a:r>
              <a:rPr lang="en-US" altLang="zh-CN" sz="1800" dirty="0">
                <a:latin typeface="+mn-lt"/>
                <a:ea typeface="+mn-ea"/>
              </a:rPr>
              <a:t>Browse to </a:t>
            </a:r>
            <a:r>
              <a:rPr lang="en-US" sz="1800" b="1" dirty="0">
                <a:latin typeface="+mn-lt"/>
                <a:ea typeface="+mn-ea"/>
              </a:rPr>
              <a:t>Phone </a:t>
            </a:r>
            <a:r>
              <a:rPr lang="en-US" sz="1800" b="1" dirty="0">
                <a:latin typeface="+mn-lt"/>
                <a:ea typeface="+mn-ea"/>
                <a:sym typeface="Wingdings" pitchFamily="2" charset="2"/>
              </a:rPr>
              <a:t></a:t>
            </a:r>
            <a:r>
              <a:rPr lang="en-US" sz="1800" b="1" dirty="0">
                <a:latin typeface="+mn-lt"/>
                <a:ea typeface="+mn-ea"/>
              </a:rPr>
              <a:t>Features </a:t>
            </a:r>
          </a:p>
          <a:p>
            <a:pPr marL="342900" indent="-342900">
              <a:spcBef>
                <a:spcPct val="20000"/>
              </a:spcBef>
              <a:buFont typeface="Arial" pitchFamily="34" charset="0"/>
              <a:buChar char="•"/>
            </a:pPr>
            <a:r>
              <a:rPr lang="en-US" altLang="zh-CN" sz="1800" dirty="0" smtClean="0">
                <a:latin typeface="+mn-lt"/>
                <a:ea typeface="+mn-ea"/>
              </a:rPr>
              <a:t>Enabled </a:t>
            </a:r>
            <a:r>
              <a:rPr lang="en-US" sz="1800" b="1" dirty="0">
                <a:latin typeface="+mn-lt"/>
                <a:ea typeface="+mn-ea"/>
              </a:rPr>
              <a:t>Feature Key Synchroni</a:t>
            </a:r>
            <a:r>
              <a:rPr lang="en-US" altLang="zh-CN" sz="1800" b="1" dirty="0">
                <a:latin typeface="+mn-lt"/>
                <a:ea typeface="+mn-ea"/>
              </a:rPr>
              <a:t>z</a:t>
            </a:r>
            <a:r>
              <a:rPr lang="en-US" sz="1800" b="1" dirty="0">
                <a:latin typeface="+mn-lt"/>
                <a:ea typeface="+mn-ea"/>
              </a:rPr>
              <a:t>ation</a:t>
            </a:r>
            <a:r>
              <a:rPr lang="en-US" altLang="zh-CN" sz="1800" b="1" dirty="0">
                <a:latin typeface="+mn-lt"/>
                <a:ea typeface="+mn-ea"/>
              </a:rPr>
              <a:t> </a:t>
            </a:r>
            <a:endParaRPr lang="zh-CN" altLang="en-US" sz="1800" b="1" dirty="0">
              <a:latin typeface="+mn-lt"/>
              <a:ea typeface="+mn-ea"/>
            </a:endParaRPr>
          </a:p>
        </p:txBody>
      </p:sp>
      <p:sp>
        <p:nvSpPr>
          <p:cNvPr id="5" name="灯片编号占位符 4"/>
          <p:cNvSpPr>
            <a:spLocks noGrp="1"/>
          </p:cNvSpPr>
          <p:nvPr>
            <p:ph type="sldNum" sz="quarter" idx="12"/>
          </p:nvPr>
        </p:nvSpPr>
        <p:spPr/>
        <p:txBody>
          <a:bodyPr/>
          <a:lstStyle/>
          <a:p>
            <a:pPr>
              <a:defRPr/>
            </a:pPr>
            <a:fld id="{4B1F1D32-E798-4FFB-8D0D-5F8E53C0BDA9}" type="slidenum">
              <a:rPr lang="zh-CN" altLang="en-US" smtClean="0"/>
              <a:pPr>
                <a:defRPr/>
              </a:pPr>
              <a:t>71</a:t>
            </a:fld>
            <a:endParaRPr lang="zh-CN" altLang="en-US" dirty="0"/>
          </a:p>
        </p:txBody>
      </p:sp>
    </p:spTree>
    <p:extLst>
      <p:ext uri="{BB962C8B-B14F-4D97-AF65-F5344CB8AC3E}">
        <p14:creationId xmlns:p14="http://schemas.microsoft.com/office/powerpoint/2010/main" val="22708193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CB6BD99-44ED-490B-96E0-6988F0DE2B2B}" type="slidenum">
              <a:rPr lang="zh-CN" altLang="en-US" smtClean="0"/>
              <a:t>72</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3022"/>
            <a:ext cx="9144000" cy="296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40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Advanced(V70)</a:t>
            </a:r>
          </a:p>
          <a:p>
            <a:pPr marL="0" indent="0">
              <a:buNone/>
            </a:pPr>
            <a:r>
              <a:rPr lang="en-US" altLang="zh-CN" sz="2400" dirty="0" smtClean="0">
                <a:sym typeface="Wingdings" pitchFamily="2" charset="2"/>
              </a:rPr>
              <a:t>1. DSS key</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r>
              <a:rPr lang="en-US" altLang="zh-CN" sz="2400" dirty="0" smtClean="0">
                <a:sym typeface="Wingdings" pitchFamily="2" charset="2"/>
              </a:rPr>
              <a:t>2. Phone Features Call Pickup</a:t>
            </a:r>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18" y="1927388"/>
            <a:ext cx="8064896" cy="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22" y="3710519"/>
            <a:ext cx="4902742" cy="205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710519"/>
            <a:ext cx="3514725" cy="20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8</a:t>
            </a:fld>
            <a:endParaRPr lang="zh-CN" altLang="en-US" dirty="0"/>
          </a:p>
        </p:txBody>
      </p:sp>
    </p:spTree>
    <p:extLst>
      <p:ext uri="{BB962C8B-B14F-4D97-AF65-F5344CB8AC3E}">
        <p14:creationId xmlns:p14="http://schemas.microsoft.com/office/powerpoint/2010/main" val="4276519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Pick</a:t>
            </a:r>
            <a:r>
              <a:rPr lang="en-US" altLang="zh-CN" sz="3000" b="1" dirty="0">
                <a:solidFill>
                  <a:schemeClr val="bg1"/>
                </a:solidFill>
                <a:latin typeface="Tahoma" pitchFamily="34" charset="0"/>
                <a:ea typeface="黑体" pitchFamily="2" charset="-122"/>
                <a:cs typeface="Tahoma" pitchFamily="34" charset="0"/>
              </a:rPr>
              <a:t> U</a:t>
            </a:r>
            <a:r>
              <a:rPr kumimoji="0" lang="en-US" altLang="zh-CN" sz="3000" b="1" i="0" u="none" strike="noStrike" kern="1200" cap="none" spc="0" normalizeH="0" noProof="0" dirty="0" smtClean="0">
                <a:ln>
                  <a:noFill/>
                </a:ln>
                <a:solidFill>
                  <a:schemeClr val="bg1"/>
                </a:solidFill>
                <a:effectLst/>
                <a:uLnTx/>
                <a:uFillTx/>
                <a:latin typeface="Tahoma" pitchFamily="34" charset="0"/>
                <a:ea typeface="黑体" pitchFamily="2" charset="-122"/>
                <a:cs typeface="Tahoma" pitchFamily="34" charset="0"/>
              </a:rPr>
              <a:t>p</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Direct/Group </a:t>
            </a:r>
            <a:r>
              <a:rPr lang="en-US" altLang="zh-CN" dirty="0" smtClean="0">
                <a:sym typeface="Wingdings" pitchFamily="2" charset="2"/>
              </a:rPr>
              <a:t>Pick Up: </a:t>
            </a:r>
            <a:r>
              <a:rPr lang="en-US" altLang="zh-CN" dirty="0" smtClean="0">
                <a:solidFill>
                  <a:srgbClr val="FF0000"/>
                </a:solidFill>
                <a:sym typeface="Wingdings" pitchFamily="2" charset="2"/>
              </a:rPr>
              <a:t>*20*</a:t>
            </a:r>
            <a:endParaRPr lang="en-US" altLang="zh-CN" dirty="0">
              <a:solidFill>
                <a:srgbClr val="FF0000"/>
              </a:solidFill>
              <a:sym typeface="Wingdings" pitchFamily="2" charset="2"/>
            </a:endParaRPr>
          </a:p>
          <a:p>
            <a:pPr marL="0" indent="0">
              <a:buNone/>
            </a:pPr>
            <a:r>
              <a:rPr lang="en-US" altLang="zh-CN" sz="2800" dirty="0" smtClean="0">
                <a:sym typeface="Wingdings" pitchFamily="2" charset="2"/>
              </a:rPr>
              <a:t>Incoming call </a:t>
            </a:r>
            <a:r>
              <a:rPr lang="en-US" altLang="zh-CN" sz="2800" dirty="0" smtClean="0">
                <a:solidFill>
                  <a:srgbClr val="00B050"/>
                </a:solidFill>
                <a:sym typeface="Wingdings" pitchFamily="2" charset="2"/>
              </a:rPr>
              <a:t>Off </a:t>
            </a:r>
            <a:r>
              <a:rPr lang="en-US" altLang="zh-CN" sz="2800" dirty="0" err="1">
                <a:solidFill>
                  <a:srgbClr val="00B050"/>
                </a:solidFill>
                <a:sym typeface="Wingdings" pitchFamily="2" charset="2"/>
              </a:rPr>
              <a:t>h</a:t>
            </a:r>
            <a:r>
              <a:rPr lang="en-US" altLang="zh-CN" sz="2800" dirty="0" err="1" smtClean="0">
                <a:solidFill>
                  <a:srgbClr val="00B050"/>
                </a:solidFill>
                <a:sym typeface="Wingdings" pitchFamily="2" charset="2"/>
              </a:rPr>
              <a:t>ook</a:t>
            </a:r>
            <a:r>
              <a:rPr lang="en-US" altLang="zh-CN" sz="2800" dirty="0" err="1" smtClean="0">
                <a:sym typeface="Wingdings" pitchFamily="2" charset="2"/>
              </a:rPr>
              <a:t>DPickup</a:t>
            </a:r>
            <a:r>
              <a:rPr lang="en-US" altLang="zh-CN" sz="2800" dirty="0" smtClean="0">
                <a:sym typeface="Wingdings" pitchFamily="2" charset="2"/>
              </a:rPr>
              <a:t>/</a:t>
            </a:r>
            <a:r>
              <a:rPr lang="en-US" altLang="zh-CN" sz="2800" dirty="0" err="1" smtClean="0">
                <a:sym typeface="Wingdings" pitchFamily="2" charset="2"/>
              </a:rPr>
              <a:t>GpickupExtension</a:t>
            </a:r>
            <a:r>
              <a:rPr lang="en-US" altLang="zh-CN" sz="2800" dirty="0" smtClean="0">
                <a:sym typeface="Wingdings" pitchFamily="2" charset="2"/>
              </a:rPr>
              <a:t></a:t>
            </a:r>
            <a:r>
              <a:rPr lang="en-US" altLang="zh-CN" sz="2800" dirty="0">
                <a:sym typeface="Wingdings" pitchFamily="2" charset="2"/>
              </a:rPr>
              <a:t> </a:t>
            </a:r>
            <a:r>
              <a:rPr lang="en-US" altLang="zh-CN" sz="2800" dirty="0" err="1">
                <a:sym typeface="Wingdings" pitchFamily="2" charset="2"/>
              </a:rPr>
              <a:t>DPickup</a:t>
            </a:r>
            <a:r>
              <a:rPr lang="en-US" altLang="zh-CN" sz="2800" dirty="0">
                <a:sym typeface="Wingdings" pitchFamily="2" charset="2"/>
              </a:rPr>
              <a:t>/</a:t>
            </a:r>
            <a:r>
              <a:rPr lang="en-US" altLang="zh-CN" sz="2800" dirty="0" err="1">
                <a:sym typeface="Wingdings" pitchFamily="2" charset="2"/>
              </a:rPr>
              <a:t>Gpickup</a:t>
            </a:r>
            <a:endParaRPr lang="en-US" altLang="zh-CN" sz="2800" dirty="0" smtClean="0">
              <a:sym typeface="Wingdings" pitchFamily="2" charset="2"/>
            </a:endParaRPr>
          </a:p>
          <a:p>
            <a:pPr marL="0" indent="0">
              <a:buNone/>
            </a:pPr>
            <a:endParaRPr lang="en-US" altLang="zh-CN" dirty="0">
              <a:sym typeface="Wingdings" pitchFamily="2" charset="2"/>
            </a:endParaRPr>
          </a:p>
          <a:p>
            <a:pPr marL="0" indent="0">
              <a:buNone/>
            </a:pPr>
            <a:endParaRPr lang="en-US" altLang="zh-CN" dirty="0">
              <a:sym typeface="Wingdings" pitchFamily="2" charset="2"/>
            </a:endParaRPr>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3" y="2394362"/>
            <a:ext cx="6971601" cy="30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3" y="5463271"/>
            <a:ext cx="6971601" cy="94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9</a:t>
            </a:fld>
            <a:endParaRPr lang="zh-CN" altLang="en-US"/>
          </a:p>
        </p:txBody>
      </p:sp>
    </p:spTree>
    <p:extLst>
      <p:ext uri="{BB962C8B-B14F-4D97-AF65-F5344CB8AC3E}">
        <p14:creationId xmlns:p14="http://schemas.microsoft.com/office/powerpoint/2010/main" val="2758503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23044</TotalTime>
  <Words>4475</Words>
  <Application>Microsoft Office PowerPoint</Application>
  <PresentationFormat>全屏显示(4:3)</PresentationFormat>
  <Paragraphs>669</Paragraphs>
  <Slides>72</Slides>
  <Notes>71</Notes>
  <HiddenSlides>0</HiddenSlides>
  <MMClips>0</MMClips>
  <ScaleCrop>false</ScaleCrop>
  <HeadingPairs>
    <vt:vector size="4" baseType="variant">
      <vt:variant>
        <vt:lpstr>主题</vt:lpstr>
      </vt:variant>
      <vt:variant>
        <vt:i4>3</vt:i4>
      </vt:variant>
      <vt:variant>
        <vt:lpstr>幻灯片标题</vt:lpstr>
      </vt:variant>
      <vt:variant>
        <vt:i4>72</vt:i4>
      </vt:variant>
    </vt:vector>
  </HeadingPairs>
  <TitlesOfParts>
    <vt:vector size="75" baseType="lpstr">
      <vt:lpstr>Office 主题</vt:lpstr>
      <vt:lpstr>1_自定义设计方案</vt:lpstr>
      <vt:lpstr>自定义设计方案</vt:lpstr>
      <vt:lpstr>PowerPoint 演示文稿</vt:lpstr>
      <vt:lpstr>PowerPoint 演示文稿</vt:lpstr>
      <vt:lpstr>PowerPoint 演示文稿</vt:lpstr>
      <vt:lpstr>Basic Features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Advanced Features</vt:lpstr>
      <vt:lpstr>Phonebook</vt:lpstr>
      <vt:lpstr>PowerPoint 演示文稿</vt:lpstr>
      <vt:lpstr>Local Phonebook</vt:lpstr>
      <vt:lpstr>PowerPoint 演示文稿</vt:lpstr>
      <vt:lpstr>Remote(XML) Phonebook</vt:lpstr>
      <vt:lpstr>Remote(XML) Phonebook</vt:lpstr>
      <vt:lpstr>Remote(XML) Phonebook</vt:lpstr>
      <vt:lpstr>Remote(XML) Phonebook</vt:lpstr>
      <vt:lpstr>Remote(XML) Phonebook</vt:lpstr>
      <vt:lpstr>PowerPoint 演示文稿</vt:lpstr>
      <vt:lpstr>LDAP</vt:lpstr>
      <vt:lpstr>PowerPoint 演示文稿</vt:lpstr>
      <vt:lpstr>Advantages</vt:lpstr>
      <vt:lpstr>Phone Setting</vt:lpstr>
      <vt:lpstr>Phone Setting</vt:lpstr>
      <vt:lpstr>Phone Setting</vt:lpstr>
      <vt:lpstr>PowerPoint 演示文稿</vt:lpstr>
      <vt:lpstr>PowerPoint 演示文稿</vt:lpstr>
      <vt:lpstr>PowerPoint 演示文稿</vt:lpstr>
      <vt:lpstr>APP/API</vt:lpstr>
      <vt:lpstr>PowerPoint 演示文稿</vt:lpstr>
      <vt:lpstr>PowerPoint 演示文稿</vt:lpstr>
      <vt:lpstr>PowerPoint 演示文稿</vt:lpstr>
      <vt:lpstr>PowerPoint 演示文稿</vt:lpstr>
      <vt:lpstr>PowerPoint 演示文稿</vt:lpstr>
      <vt:lpstr>Application Scenarios</vt:lpstr>
      <vt:lpstr>XML Object</vt:lpstr>
      <vt:lpstr>PowerPoint 演示文稿</vt:lpstr>
      <vt:lpstr>PowerPoint 演示文稿</vt:lpstr>
      <vt:lpstr>Action URL</vt:lpstr>
      <vt:lpstr>Action URI</vt:lpstr>
      <vt:lpstr>Security</vt:lpstr>
      <vt:lpstr>SRTP</vt:lpstr>
      <vt:lpstr>SRTP</vt:lpstr>
      <vt:lpstr>TLS</vt:lpstr>
      <vt:lpstr>TLS</vt:lpstr>
      <vt:lpstr>TLS Configuration</vt:lpstr>
      <vt:lpstr>Open VPN</vt:lpstr>
      <vt:lpstr>What’s VPN</vt:lpstr>
      <vt:lpstr>Two Types of VPN</vt:lpstr>
      <vt:lpstr>Open VPN</vt:lpstr>
      <vt:lpstr>Phone Setting</vt:lpstr>
      <vt:lpstr>Call Center</vt:lpstr>
      <vt:lpstr>PowerPoint 演示文稿</vt:lpstr>
      <vt:lpstr>Hot Desking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2160</cp:revision>
  <dcterms:created xsi:type="dcterms:W3CDTF">2009-09-16T07:37:35Z</dcterms:created>
  <dcterms:modified xsi:type="dcterms:W3CDTF">2013-01-10T09:06:52Z</dcterms:modified>
</cp:coreProperties>
</file>