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72" r:id="rId3"/>
  </p:sldMasterIdLst>
  <p:notesMasterIdLst>
    <p:notesMasterId r:id="rId76"/>
  </p:notesMasterIdLst>
  <p:sldIdLst>
    <p:sldId id="457" r:id="rId4"/>
    <p:sldId id="815" r:id="rId5"/>
    <p:sldId id="784" r:id="rId6"/>
    <p:sldId id="785" r:id="rId7"/>
    <p:sldId id="786" r:id="rId8"/>
    <p:sldId id="829" r:id="rId9"/>
    <p:sldId id="787" r:id="rId10"/>
    <p:sldId id="809" r:id="rId11"/>
    <p:sldId id="790" r:id="rId12"/>
    <p:sldId id="791" r:id="rId13"/>
    <p:sldId id="793" r:id="rId14"/>
    <p:sldId id="816" r:id="rId15"/>
    <p:sldId id="817" r:id="rId16"/>
    <p:sldId id="818" r:id="rId17"/>
    <p:sldId id="819" r:id="rId18"/>
    <p:sldId id="820" r:id="rId19"/>
    <p:sldId id="701" r:id="rId20"/>
    <p:sldId id="702" r:id="rId21"/>
    <p:sldId id="703" r:id="rId22"/>
    <p:sldId id="830" r:id="rId23"/>
    <p:sldId id="704" r:id="rId24"/>
    <p:sldId id="705" r:id="rId25"/>
    <p:sldId id="706" r:id="rId26"/>
    <p:sldId id="707" r:id="rId27"/>
    <p:sldId id="708" r:id="rId28"/>
    <p:sldId id="709" r:id="rId29"/>
    <p:sldId id="810" r:id="rId30"/>
    <p:sldId id="811" r:id="rId31"/>
    <p:sldId id="813" r:id="rId32"/>
    <p:sldId id="814" r:id="rId33"/>
    <p:sldId id="745" r:id="rId34"/>
    <p:sldId id="728" r:id="rId35"/>
    <p:sldId id="746" r:id="rId36"/>
    <p:sldId id="730" r:id="rId37"/>
    <p:sldId id="737" r:id="rId38"/>
    <p:sldId id="740" r:id="rId39"/>
    <p:sldId id="738" r:id="rId40"/>
    <p:sldId id="739" r:id="rId41"/>
    <p:sldId id="747" r:id="rId42"/>
    <p:sldId id="731" r:id="rId43"/>
    <p:sldId id="777" r:id="rId44"/>
    <p:sldId id="741" r:id="rId45"/>
    <p:sldId id="742" r:id="rId46"/>
    <p:sldId id="743" r:id="rId47"/>
    <p:sldId id="744" r:id="rId48"/>
    <p:sldId id="748" r:id="rId49"/>
    <p:sldId id="749" r:id="rId50"/>
    <p:sldId id="831" r:id="rId51"/>
    <p:sldId id="783" r:id="rId52"/>
    <p:sldId id="832" r:id="rId53"/>
    <p:sldId id="732" r:id="rId54"/>
    <p:sldId id="750" r:id="rId55"/>
    <p:sldId id="754" r:id="rId56"/>
    <p:sldId id="753" r:id="rId57"/>
    <p:sldId id="755" r:id="rId58"/>
    <p:sldId id="756" r:id="rId59"/>
    <p:sldId id="757" r:id="rId60"/>
    <p:sldId id="734" r:id="rId61"/>
    <p:sldId id="736" r:id="rId62"/>
    <p:sldId id="763" r:id="rId63"/>
    <p:sldId id="768" r:id="rId64"/>
    <p:sldId id="769" r:id="rId65"/>
    <p:sldId id="764" r:id="rId66"/>
    <p:sldId id="821" r:id="rId67"/>
    <p:sldId id="822" r:id="rId68"/>
    <p:sldId id="823" r:id="rId69"/>
    <p:sldId id="824" r:id="rId70"/>
    <p:sldId id="825" r:id="rId71"/>
    <p:sldId id="826" r:id="rId72"/>
    <p:sldId id="827" r:id="rId73"/>
    <p:sldId id="828" r:id="rId74"/>
    <p:sldId id="273" r:id="rId75"/>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charset="0"/>
        <a:ea typeface="宋体" charset="-122"/>
        <a:cs typeface="+mn-cs"/>
      </a:defRPr>
    </a:lvl1pPr>
    <a:lvl2pPr marL="457200" algn="l" rtl="0" fontAlgn="base">
      <a:spcBef>
        <a:spcPct val="0"/>
      </a:spcBef>
      <a:spcAft>
        <a:spcPct val="0"/>
      </a:spcAft>
      <a:defRPr sz="1600" kern="1200">
        <a:solidFill>
          <a:schemeClr val="tx1"/>
        </a:solidFill>
        <a:latin typeface="Arial" charset="0"/>
        <a:ea typeface="宋体" charset="-122"/>
        <a:cs typeface="+mn-cs"/>
      </a:defRPr>
    </a:lvl2pPr>
    <a:lvl3pPr marL="914400" algn="l" rtl="0" fontAlgn="base">
      <a:spcBef>
        <a:spcPct val="0"/>
      </a:spcBef>
      <a:spcAft>
        <a:spcPct val="0"/>
      </a:spcAft>
      <a:defRPr sz="1600" kern="1200">
        <a:solidFill>
          <a:schemeClr val="tx1"/>
        </a:solidFill>
        <a:latin typeface="Arial" charset="0"/>
        <a:ea typeface="宋体" charset="-122"/>
        <a:cs typeface="+mn-cs"/>
      </a:defRPr>
    </a:lvl3pPr>
    <a:lvl4pPr marL="1371600" algn="l" rtl="0" fontAlgn="base">
      <a:spcBef>
        <a:spcPct val="0"/>
      </a:spcBef>
      <a:spcAft>
        <a:spcPct val="0"/>
      </a:spcAft>
      <a:defRPr sz="1600" kern="1200">
        <a:solidFill>
          <a:schemeClr val="tx1"/>
        </a:solidFill>
        <a:latin typeface="Arial" charset="0"/>
        <a:ea typeface="宋体" charset="-122"/>
        <a:cs typeface="+mn-cs"/>
      </a:defRPr>
    </a:lvl4pPr>
    <a:lvl5pPr marL="1828800" algn="l" rtl="0" fontAlgn="base">
      <a:spcBef>
        <a:spcPct val="0"/>
      </a:spcBef>
      <a:spcAft>
        <a:spcPct val="0"/>
      </a:spcAft>
      <a:defRPr sz="1600" kern="1200">
        <a:solidFill>
          <a:schemeClr val="tx1"/>
        </a:solidFill>
        <a:latin typeface="Arial" charset="0"/>
        <a:ea typeface="宋体" charset="-122"/>
        <a:cs typeface="+mn-cs"/>
      </a:defRPr>
    </a:lvl5pPr>
    <a:lvl6pPr marL="2286000" algn="l" defTabSz="914400" rtl="0" eaLnBrk="1" latinLnBrk="0" hangingPunct="1">
      <a:defRPr sz="1600" kern="1200">
        <a:solidFill>
          <a:schemeClr val="tx1"/>
        </a:solidFill>
        <a:latin typeface="Arial" charset="0"/>
        <a:ea typeface="宋体" charset="-122"/>
        <a:cs typeface="+mn-cs"/>
      </a:defRPr>
    </a:lvl6pPr>
    <a:lvl7pPr marL="2743200" algn="l" defTabSz="914400" rtl="0" eaLnBrk="1" latinLnBrk="0" hangingPunct="1">
      <a:defRPr sz="1600" kern="1200">
        <a:solidFill>
          <a:schemeClr val="tx1"/>
        </a:solidFill>
        <a:latin typeface="Arial" charset="0"/>
        <a:ea typeface="宋体" charset="-122"/>
        <a:cs typeface="+mn-cs"/>
      </a:defRPr>
    </a:lvl7pPr>
    <a:lvl8pPr marL="3200400" algn="l" defTabSz="914400" rtl="0" eaLnBrk="1" latinLnBrk="0" hangingPunct="1">
      <a:defRPr sz="1600" kern="1200">
        <a:solidFill>
          <a:schemeClr val="tx1"/>
        </a:solidFill>
        <a:latin typeface="Arial" charset="0"/>
        <a:ea typeface="宋体" charset="-122"/>
        <a:cs typeface="+mn-cs"/>
      </a:defRPr>
    </a:lvl8pPr>
    <a:lvl9pPr marL="3657600" algn="l" defTabSz="914400" rtl="0" eaLnBrk="1" latinLnBrk="0" hangingPunct="1">
      <a:defRPr sz="1600"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myWang" initials="karm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55"/>
    <a:srgbClr val="64934A"/>
    <a:srgbClr val="79FBEF"/>
    <a:srgbClr val="A0BE7D"/>
    <a:srgbClr val="005A3C"/>
    <a:srgbClr val="FF9900"/>
    <a:srgbClr val="F9E02B"/>
    <a:srgbClr val="FFC905"/>
    <a:srgbClr val="FFBE00"/>
    <a:srgbClr val="407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2" autoAdjust="0"/>
    <p:restoredTop sz="98058" autoAdjust="0"/>
  </p:normalViewPr>
  <p:slideViewPr>
    <p:cSldViewPr>
      <p:cViewPr>
        <p:scale>
          <a:sx n="66" d="100"/>
          <a:sy n="66" d="100"/>
        </p:scale>
        <p:origin x="-558" y="-96"/>
      </p:cViewPr>
      <p:guideLst>
        <p:guide orient="horz" pos="2160"/>
        <p:guide pos="2880"/>
      </p:guideLst>
    </p:cSldViewPr>
  </p:slideViewPr>
  <p:outlineViewPr>
    <p:cViewPr>
      <p:scale>
        <a:sx n="33" d="100"/>
        <a:sy n="33" d="100"/>
      </p:scale>
      <p:origin x="234" y="9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A3429-4C05-4E60-97A6-199A52AA8F7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zh-CN" altLang="en-US"/>
        </a:p>
      </dgm:t>
    </dgm:pt>
    <dgm:pt modelId="{A913B5AF-9DB7-4093-AEB9-D9B965D750CD}">
      <dgm:prSet phldrT="[文本]"/>
      <dgm:spPr/>
      <dgm:t>
        <a:bodyPr/>
        <a:lstStyle/>
        <a:p>
          <a:r>
            <a:rPr lang="en-US" altLang="zh-CN" smtClean="0"/>
            <a:t>Service Provider</a:t>
          </a:r>
          <a:endParaRPr lang="zh-CN" altLang="en-US"/>
        </a:p>
      </dgm:t>
    </dgm:pt>
    <dgm:pt modelId="{59D4C013-5EE2-4F6D-A3CC-7C7BBF8541AB}" type="parTrans" cxnId="{9151E113-A85F-49CF-A506-5E4CA6E9A05D}">
      <dgm:prSet/>
      <dgm:spPr/>
      <dgm:t>
        <a:bodyPr/>
        <a:lstStyle/>
        <a:p>
          <a:endParaRPr lang="zh-CN" altLang="en-US"/>
        </a:p>
      </dgm:t>
    </dgm:pt>
    <dgm:pt modelId="{6A919476-5DF4-4C4B-B841-3DA89F39F446}" type="sibTrans" cxnId="{9151E113-A85F-49CF-A506-5E4CA6E9A05D}">
      <dgm:prSet/>
      <dgm:spPr/>
      <dgm:t>
        <a:bodyPr/>
        <a:lstStyle/>
        <a:p>
          <a:endParaRPr lang="zh-CN" altLang="en-US"/>
        </a:p>
      </dgm:t>
    </dgm:pt>
    <dgm:pt modelId="{B6E3A298-32E0-4C1A-9B33-C154612F8AEA}">
      <dgm:prSet phldrT="[文本]"/>
      <dgm:spPr/>
      <dgm:t>
        <a:bodyPr/>
        <a:lstStyle/>
        <a:p>
          <a:r>
            <a:rPr lang="en-US" altLang="zh-CN" smtClean="0"/>
            <a:t>Complex PO information sending</a:t>
          </a:r>
          <a:endParaRPr lang="zh-CN" altLang="en-US"/>
        </a:p>
      </dgm:t>
    </dgm:pt>
    <dgm:pt modelId="{1B4F6D30-FCB6-4486-B36C-87B37D29B383}" type="parTrans" cxnId="{D2F16172-5111-4D38-BC3D-A59D59F356BE}">
      <dgm:prSet/>
      <dgm:spPr/>
      <dgm:t>
        <a:bodyPr/>
        <a:lstStyle/>
        <a:p>
          <a:endParaRPr lang="zh-CN" altLang="en-US"/>
        </a:p>
      </dgm:t>
    </dgm:pt>
    <dgm:pt modelId="{CB0D52AC-F2F8-4075-AE4A-4A925F4E8F14}" type="sibTrans" cxnId="{D2F16172-5111-4D38-BC3D-A59D59F356BE}">
      <dgm:prSet/>
      <dgm:spPr/>
      <dgm:t>
        <a:bodyPr/>
        <a:lstStyle/>
        <a:p>
          <a:endParaRPr lang="zh-CN" altLang="en-US"/>
        </a:p>
      </dgm:t>
    </dgm:pt>
    <dgm:pt modelId="{8E687B73-5575-49E0-A373-03C30509EE50}">
      <dgm:prSet phldrT="[文本]"/>
      <dgm:spPr/>
      <dgm:t>
        <a:bodyPr/>
        <a:lstStyle/>
        <a:p>
          <a:r>
            <a:rPr lang="en-US" altLang="zh-CN" smtClean="0"/>
            <a:t>Security hazard</a:t>
          </a:r>
          <a:endParaRPr lang="zh-CN" altLang="en-US"/>
        </a:p>
      </dgm:t>
    </dgm:pt>
    <dgm:pt modelId="{6D54D79C-021B-499A-8556-672A41C06CD0}" type="parTrans" cxnId="{183990E1-8E54-49C2-B8B1-1E78E6F92EB7}">
      <dgm:prSet/>
      <dgm:spPr/>
      <dgm:t>
        <a:bodyPr/>
        <a:lstStyle/>
        <a:p>
          <a:endParaRPr lang="zh-CN" altLang="en-US"/>
        </a:p>
      </dgm:t>
    </dgm:pt>
    <dgm:pt modelId="{60F41166-2F82-4C54-A9F0-0D24D42BA797}" type="sibTrans" cxnId="{183990E1-8E54-49C2-B8B1-1E78E6F92EB7}">
      <dgm:prSet/>
      <dgm:spPr/>
      <dgm:t>
        <a:bodyPr/>
        <a:lstStyle/>
        <a:p>
          <a:endParaRPr lang="zh-CN" altLang="en-US"/>
        </a:p>
      </dgm:t>
    </dgm:pt>
    <dgm:pt modelId="{1A5D49A2-BFA5-4DBD-8904-52E14D9287FB}">
      <dgm:prSet phldrT="[文本]">
        <dgm:style>
          <a:lnRef idx="1">
            <a:schemeClr val="accent3"/>
          </a:lnRef>
          <a:fillRef idx="3">
            <a:schemeClr val="accent3"/>
          </a:fillRef>
          <a:effectRef idx="2">
            <a:schemeClr val="accent3"/>
          </a:effectRef>
          <a:fontRef idx="minor">
            <a:schemeClr val="lt1"/>
          </a:fontRef>
        </dgm:style>
      </dgm:prSet>
      <dgm:spPr/>
      <dgm:t>
        <a:bodyPr/>
        <a:lstStyle/>
        <a:p>
          <a:r>
            <a:rPr lang="en-US" altLang="zh-CN" smtClean="0"/>
            <a:t>Distributor</a:t>
          </a:r>
          <a:endParaRPr lang="zh-CN" altLang="en-US"/>
        </a:p>
      </dgm:t>
    </dgm:pt>
    <dgm:pt modelId="{B8191824-0300-4EE5-A9D9-A6652530CD3E}" type="parTrans" cxnId="{BAA585F5-3731-45F2-BD18-86E5D8A2C206}">
      <dgm:prSet/>
      <dgm:spPr/>
      <dgm:t>
        <a:bodyPr/>
        <a:lstStyle/>
        <a:p>
          <a:endParaRPr lang="zh-CN" altLang="en-US"/>
        </a:p>
      </dgm:t>
    </dgm:pt>
    <dgm:pt modelId="{4CF57F91-C319-44A7-995F-BCF2DF6DB657}" type="sibTrans" cxnId="{BAA585F5-3731-45F2-BD18-86E5D8A2C206}">
      <dgm:prSet/>
      <dgm:spPr/>
      <dgm:t>
        <a:bodyPr/>
        <a:lstStyle/>
        <a:p>
          <a:endParaRPr lang="zh-CN" altLang="en-US"/>
        </a:p>
      </dgm:t>
    </dgm:pt>
    <dgm:pt modelId="{836EB39A-AF60-4737-8367-C2A68A9E5ACB}">
      <dgm:prSet phldrT="[文本]"/>
      <dgm:spPr/>
      <dgm:t>
        <a:bodyPr/>
        <a:lstStyle/>
        <a:p>
          <a:r>
            <a:rPr lang="en-US" altLang="zh-CN" smtClean="0"/>
            <a:t>Troublesome unpacking process</a:t>
          </a:r>
          <a:endParaRPr lang="zh-CN" altLang="en-US"/>
        </a:p>
      </dgm:t>
    </dgm:pt>
    <dgm:pt modelId="{86B48615-BBC6-4A8C-A85F-E16D040823DC}" type="parTrans" cxnId="{B455D3EB-D8D6-4FE3-AFCC-1DC70D22A725}">
      <dgm:prSet/>
      <dgm:spPr/>
      <dgm:t>
        <a:bodyPr/>
        <a:lstStyle/>
        <a:p>
          <a:endParaRPr lang="zh-CN" altLang="en-US"/>
        </a:p>
      </dgm:t>
    </dgm:pt>
    <dgm:pt modelId="{AA04B01E-5BA4-4750-B8ED-90D95BADFBAE}" type="sibTrans" cxnId="{B455D3EB-D8D6-4FE3-AFCC-1DC70D22A725}">
      <dgm:prSet/>
      <dgm:spPr/>
      <dgm:t>
        <a:bodyPr/>
        <a:lstStyle/>
        <a:p>
          <a:endParaRPr lang="zh-CN" altLang="en-US"/>
        </a:p>
      </dgm:t>
    </dgm:pt>
    <dgm:pt modelId="{06D8CFBF-59E5-4D10-A643-65E1CE272DE5}">
      <dgm:prSet phldrT="[文本]"/>
      <dgm:spPr/>
      <dgm:t>
        <a:bodyPr/>
        <a:lstStyle/>
        <a:p>
          <a:r>
            <a:rPr lang="en-US" altLang="zh-CN" smtClean="0"/>
            <a:t>Complicated manual phone configuration</a:t>
          </a:r>
          <a:endParaRPr lang="zh-CN" altLang="en-US"/>
        </a:p>
      </dgm:t>
    </dgm:pt>
    <dgm:pt modelId="{64D14CFD-BE64-4858-80E0-00CEC4554BAB}" type="parTrans" cxnId="{95D2A490-5BB8-4B32-9EBD-D6729EDD388C}">
      <dgm:prSet/>
      <dgm:spPr/>
      <dgm:t>
        <a:bodyPr/>
        <a:lstStyle/>
        <a:p>
          <a:endParaRPr lang="zh-CN" altLang="en-US"/>
        </a:p>
      </dgm:t>
    </dgm:pt>
    <dgm:pt modelId="{124DE4F0-D1C9-4DD3-B2CD-413C23D499F8}" type="sibTrans" cxnId="{95D2A490-5BB8-4B32-9EBD-D6729EDD388C}">
      <dgm:prSet/>
      <dgm:spPr/>
      <dgm:t>
        <a:bodyPr/>
        <a:lstStyle/>
        <a:p>
          <a:endParaRPr lang="zh-CN" altLang="en-US"/>
        </a:p>
      </dgm:t>
    </dgm:pt>
    <dgm:pt modelId="{CF99B9A2-A00C-4337-B895-678211E42C12}" type="pres">
      <dgm:prSet presAssocID="{3FAA3429-4C05-4E60-97A6-199A52AA8F78}" presName="Name0" presStyleCnt="0">
        <dgm:presLayoutVars>
          <dgm:dir/>
          <dgm:animLvl val="lvl"/>
          <dgm:resizeHandles/>
        </dgm:presLayoutVars>
      </dgm:prSet>
      <dgm:spPr/>
      <dgm:t>
        <a:bodyPr/>
        <a:lstStyle/>
        <a:p>
          <a:endParaRPr lang="zh-CN" altLang="en-US"/>
        </a:p>
      </dgm:t>
    </dgm:pt>
    <dgm:pt modelId="{4689DEE6-12C0-43C7-A3BA-52288AB74E77}" type="pres">
      <dgm:prSet presAssocID="{A913B5AF-9DB7-4093-AEB9-D9B965D750CD}" presName="linNode" presStyleCnt="0"/>
      <dgm:spPr/>
    </dgm:pt>
    <dgm:pt modelId="{A906774B-C983-4E40-B399-7F2CA900C748}" type="pres">
      <dgm:prSet presAssocID="{A913B5AF-9DB7-4093-AEB9-D9B965D750CD}" presName="parentShp" presStyleLbl="node1" presStyleIdx="0" presStyleCnt="2">
        <dgm:presLayoutVars>
          <dgm:bulletEnabled val="1"/>
        </dgm:presLayoutVars>
      </dgm:prSet>
      <dgm:spPr/>
      <dgm:t>
        <a:bodyPr/>
        <a:lstStyle/>
        <a:p>
          <a:endParaRPr lang="zh-CN" altLang="en-US"/>
        </a:p>
      </dgm:t>
    </dgm:pt>
    <dgm:pt modelId="{5C86E5CE-1904-4AEA-88F7-BBA272CBDA11}" type="pres">
      <dgm:prSet presAssocID="{A913B5AF-9DB7-4093-AEB9-D9B965D750CD}" presName="childShp" presStyleLbl="bgAccFollowNode1" presStyleIdx="0" presStyleCnt="2">
        <dgm:presLayoutVars>
          <dgm:bulletEnabled val="1"/>
        </dgm:presLayoutVars>
      </dgm:prSet>
      <dgm:spPr/>
      <dgm:t>
        <a:bodyPr/>
        <a:lstStyle/>
        <a:p>
          <a:endParaRPr lang="zh-CN" altLang="en-US"/>
        </a:p>
      </dgm:t>
    </dgm:pt>
    <dgm:pt modelId="{60EBB6D3-2574-43A3-8D3E-15918CF09394}" type="pres">
      <dgm:prSet presAssocID="{6A919476-5DF4-4C4B-B841-3DA89F39F446}" presName="spacing" presStyleCnt="0"/>
      <dgm:spPr/>
    </dgm:pt>
    <dgm:pt modelId="{9B82E43B-9EE7-453F-A72D-F165E8D2362C}" type="pres">
      <dgm:prSet presAssocID="{1A5D49A2-BFA5-4DBD-8904-52E14D9287FB}" presName="linNode" presStyleCnt="0"/>
      <dgm:spPr/>
    </dgm:pt>
    <dgm:pt modelId="{88802AAF-539F-4484-AA04-F8EC7B12F007}" type="pres">
      <dgm:prSet presAssocID="{1A5D49A2-BFA5-4DBD-8904-52E14D9287FB}" presName="parentShp" presStyleLbl="node1" presStyleIdx="1" presStyleCnt="2">
        <dgm:presLayoutVars>
          <dgm:bulletEnabled val="1"/>
        </dgm:presLayoutVars>
      </dgm:prSet>
      <dgm:spPr/>
      <dgm:t>
        <a:bodyPr/>
        <a:lstStyle/>
        <a:p>
          <a:endParaRPr lang="zh-CN" altLang="en-US"/>
        </a:p>
      </dgm:t>
    </dgm:pt>
    <dgm:pt modelId="{A80171F8-1435-4BDF-A9FB-32960612A432}" type="pres">
      <dgm:prSet presAssocID="{1A5D49A2-BFA5-4DBD-8904-52E14D9287FB}" presName="childShp" presStyleLbl="bgAccFollowNode1" presStyleIdx="1" presStyleCnt="2" custLinFactNeighborY="9690">
        <dgm:presLayoutVars>
          <dgm:bulletEnabled val="1"/>
        </dgm:presLayoutVars>
      </dgm:prSet>
      <dgm:spPr/>
      <dgm:t>
        <a:bodyPr/>
        <a:lstStyle/>
        <a:p>
          <a:endParaRPr lang="zh-CN" altLang="en-US"/>
        </a:p>
      </dgm:t>
    </dgm:pt>
  </dgm:ptLst>
  <dgm:cxnLst>
    <dgm:cxn modelId="{BAA585F5-3731-45F2-BD18-86E5D8A2C206}" srcId="{3FAA3429-4C05-4E60-97A6-199A52AA8F78}" destId="{1A5D49A2-BFA5-4DBD-8904-52E14D9287FB}" srcOrd="1" destOrd="0" parTransId="{B8191824-0300-4EE5-A9D9-A6652530CD3E}" sibTransId="{4CF57F91-C319-44A7-995F-BCF2DF6DB657}"/>
    <dgm:cxn modelId="{B455D3EB-D8D6-4FE3-AFCC-1DC70D22A725}" srcId="{1A5D49A2-BFA5-4DBD-8904-52E14D9287FB}" destId="{836EB39A-AF60-4737-8367-C2A68A9E5ACB}" srcOrd="0" destOrd="0" parTransId="{86B48615-BBC6-4A8C-A85F-E16D040823DC}" sibTransId="{AA04B01E-5BA4-4750-B8ED-90D95BADFBAE}"/>
    <dgm:cxn modelId="{C80FDDF3-EE67-464A-B9D7-9E68D0FB2F27}" type="presOf" srcId="{8E687B73-5575-49E0-A373-03C30509EE50}" destId="{5C86E5CE-1904-4AEA-88F7-BBA272CBDA11}" srcOrd="0" destOrd="1" presId="urn:microsoft.com/office/officeart/2005/8/layout/vList6"/>
    <dgm:cxn modelId="{95D2A490-5BB8-4B32-9EBD-D6729EDD388C}" srcId="{1A5D49A2-BFA5-4DBD-8904-52E14D9287FB}" destId="{06D8CFBF-59E5-4D10-A643-65E1CE272DE5}" srcOrd="1" destOrd="0" parTransId="{64D14CFD-BE64-4858-80E0-00CEC4554BAB}" sibTransId="{124DE4F0-D1C9-4DD3-B2CD-413C23D499F8}"/>
    <dgm:cxn modelId="{3D835215-DE2F-4E9A-93D6-842589D51273}" type="presOf" srcId="{1A5D49A2-BFA5-4DBD-8904-52E14D9287FB}" destId="{88802AAF-539F-4484-AA04-F8EC7B12F007}" srcOrd="0" destOrd="0" presId="urn:microsoft.com/office/officeart/2005/8/layout/vList6"/>
    <dgm:cxn modelId="{183990E1-8E54-49C2-B8B1-1E78E6F92EB7}" srcId="{A913B5AF-9DB7-4093-AEB9-D9B965D750CD}" destId="{8E687B73-5575-49E0-A373-03C30509EE50}" srcOrd="1" destOrd="0" parTransId="{6D54D79C-021B-499A-8556-672A41C06CD0}" sibTransId="{60F41166-2F82-4C54-A9F0-0D24D42BA797}"/>
    <dgm:cxn modelId="{9151E113-A85F-49CF-A506-5E4CA6E9A05D}" srcId="{3FAA3429-4C05-4E60-97A6-199A52AA8F78}" destId="{A913B5AF-9DB7-4093-AEB9-D9B965D750CD}" srcOrd="0" destOrd="0" parTransId="{59D4C013-5EE2-4F6D-A3CC-7C7BBF8541AB}" sibTransId="{6A919476-5DF4-4C4B-B841-3DA89F39F446}"/>
    <dgm:cxn modelId="{2B908B38-D8AC-4AB7-9440-B6B596A43182}" type="presOf" srcId="{B6E3A298-32E0-4C1A-9B33-C154612F8AEA}" destId="{5C86E5CE-1904-4AEA-88F7-BBA272CBDA11}" srcOrd="0" destOrd="0" presId="urn:microsoft.com/office/officeart/2005/8/layout/vList6"/>
    <dgm:cxn modelId="{D2F16172-5111-4D38-BC3D-A59D59F356BE}" srcId="{A913B5AF-9DB7-4093-AEB9-D9B965D750CD}" destId="{B6E3A298-32E0-4C1A-9B33-C154612F8AEA}" srcOrd="0" destOrd="0" parTransId="{1B4F6D30-FCB6-4486-B36C-87B37D29B383}" sibTransId="{CB0D52AC-F2F8-4075-AE4A-4A925F4E8F14}"/>
    <dgm:cxn modelId="{223DF8BE-B957-404F-9D12-DA7F3C6959DC}" type="presOf" srcId="{A913B5AF-9DB7-4093-AEB9-D9B965D750CD}" destId="{A906774B-C983-4E40-B399-7F2CA900C748}" srcOrd="0" destOrd="0" presId="urn:microsoft.com/office/officeart/2005/8/layout/vList6"/>
    <dgm:cxn modelId="{D600E3F3-FB05-450E-8A28-3578DCA61CE6}" type="presOf" srcId="{06D8CFBF-59E5-4D10-A643-65E1CE272DE5}" destId="{A80171F8-1435-4BDF-A9FB-32960612A432}" srcOrd="0" destOrd="1" presId="urn:microsoft.com/office/officeart/2005/8/layout/vList6"/>
    <dgm:cxn modelId="{DBEDE2A0-7872-46B4-A062-2594974CDDE9}" type="presOf" srcId="{3FAA3429-4C05-4E60-97A6-199A52AA8F78}" destId="{CF99B9A2-A00C-4337-B895-678211E42C12}" srcOrd="0" destOrd="0" presId="urn:microsoft.com/office/officeart/2005/8/layout/vList6"/>
    <dgm:cxn modelId="{BA851A0F-0B07-4D34-A321-DED7266C1DD0}" type="presOf" srcId="{836EB39A-AF60-4737-8367-C2A68A9E5ACB}" destId="{A80171F8-1435-4BDF-A9FB-32960612A432}" srcOrd="0" destOrd="0" presId="urn:microsoft.com/office/officeart/2005/8/layout/vList6"/>
    <dgm:cxn modelId="{9294AA39-A3F3-4B60-8E0E-5C296AF66673}" type="presParOf" srcId="{CF99B9A2-A00C-4337-B895-678211E42C12}" destId="{4689DEE6-12C0-43C7-A3BA-52288AB74E77}" srcOrd="0" destOrd="0" presId="urn:microsoft.com/office/officeart/2005/8/layout/vList6"/>
    <dgm:cxn modelId="{1CBF3B29-869E-4AC2-95B1-D41004B4100E}" type="presParOf" srcId="{4689DEE6-12C0-43C7-A3BA-52288AB74E77}" destId="{A906774B-C983-4E40-B399-7F2CA900C748}" srcOrd="0" destOrd="0" presId="urn:microsoft.com/office/officeart/2005/8/layout/vList6"/>
    <dgm:cxn modelId="{EA3DD8CB-DDE7-4EF3-92F9-6330995330B4}" type="presParOf" srcId="{4689DEE6-12C0-43C7-A3BA-52288AB74E77}" destId="{5C86E5CE-1904-4AEA-88F7-BBA272CBDA11}" srcOrd="1" destOrd="0" presId="urn:microsoft.com/office/officeart/2005/8/layout/vList6"/>
    <dgm:cxn modelId="{47243891-5B9A-4A2E-B136-08E050B973D0}" type="presParOf" srcId="{CF99B9A2-A00C-4337-B895-678211E42C12}" destId="{60EBB6D3-2574-43A3-8D3E-15918CF09394}" srcOrd="1" destOrd="0" presId="urn:microsoft.com/office/officeart/2005/8/layout/vList6"/>
    <dgm:cxn modelId="{67332062-E8F7-4520-9929-C134D66F7763}" type="presParOf" srcId="{CF99B9A2-A00C-4337-B895-678211E42C12}" destId="{9B82E43B-9EE7-453F-A72D-F165E8D2362C}" srcOrd="2" destOrd="0" presId="urn:microsoft.com/office/officeart/2005/8/layout/vList6"/>
    <dgm:cxn modelId="{3DE15CA6-F46E-4059-97E8-AD4237DBF21F}" type="presParOf" srcId="{9B82E43B-9EE7-453F-A72D-F165E8D2362C}" destId="{88802AAF-539F-4484-AA04-F8EC7B12F007}" srcOrd="0" destOrd="0" presId="urn:microsoft.com/office/officeart/2005/8/layout/vList6"/>
    <dgm:cxn modelId="{58DF605F-5B44-4807-A726-3782A912F52D}" type="presParOf" srcId="{9B82E43B-9EE7-453F-A72D-F165E8D2362C}" destId="{A80171F8-1435-4BDF-A9FB-32960612A43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773FBE-3B55-4B96-87E2-4BF8EE6FDBC0}" type="datetimeFigureOut">
              <a:rPr lang="zh-CN" altLang="en-US"/>
              <a:pPr>
                <a:defRPr/>
              </a:pPr>
              <a:t>2012/12/18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E39CEB8-CF29-4BE2-83B3-7ECEFC761E11}" type="slidenum">
              <a:rPr lang="zh-CN" altLang="en-US"/>
              <a:pPr>
                <a:defRPr/>
              </a:pPr>
              <a:t>‹#›</a:t>
            </a:fld>
            <a:endParaRPr lang="zh-CN" altLang="en-US"/>
          </a:p>
        </p:txBody>
      </p:sp>
    </p:spTree>
    <p:extLst>
      <p:ext uri="{BB962C8B-B14F-4D97-AF65-F5344CB8AC3E}">
        <p14:creationId xmlns:p14="http://schemas.microsoft.com/office/powerpoint/2010/main" val="3927231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latin typeface="Times New Roman" pitchFamily="18" charset="0"/>
              </a:rPr>
              <a:t>You</a:t>
            </a:r>
            <a:r>
              <a:rPr lang="en-US" altLang="zh-CN" baseline="0" dirty="0" smtClean="0">
                <a:latin typeface="Times New Roman" pitchFamily="18" charset="0"/>
              </a:rPr>
              <a:t> can see Yealink position in this picture, Yealink provide a high quality production and with an affordable price</a:t>
            </a:r>
            <a:endParaRPr lang="zh-CN" alt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Yealink phone have the same quality</a:t>
            </a:r>
            <a:r>
              <a:rPr lang="en-US" altLang="zh-CN" baseline="0" dirty="0" smtClean="0"/>
              <a:t> and same features as SNOM phone. the main advantage of Yealink phone is the price, technical support, easy to use and deploy .</a:t>
            </a:r>
          </a:p>
          <a:p>
            <a:endParaRPr lang="en-US" altLang="zh-CN"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mn-lt"/>
                <a:ea typeface="+mn-ea"/>
                <a:cs typeface="+mn-cs"/>
              </a:rPr>
              <a:t>RPS is a free service developed for all Yealink customers worldwide. Through RPS, service providers can greatly simplify mass deployments of Yealink phones, save time and money in configuring and shipping phones, reduce errors caused by complicated manual configuration.</a:t>
            </a:r>
            <a:endParaRPr lang="zh-CN" altLang="zh-CN" sz="1200" kern="1200" dirty="0" smtClean="0">
              <a:solidFill>
                <a:schemeClr val="tx1"/>
              </a:solidFill>
              <a:effectLst/>
              <a:latin typeface="+mn-lt"/>
              <a:ea typeface="+mn-ea"/>
              <a:cs typeface="+mn-cs"/>
            </a:endParaRPr>
          </a:p>
          <a:p>
            <a:endParaRPr lang="zh-CN"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baseline="0" smtClean="0"/>
          </a:p>
        </p:txBody>
      </p:sp>
      <p:sp>
        <p:nvSpPr>
          <p:cNvPr id="4" name="灯片编号占位符 3"/>
          <p:cNvSpPr>
            <a:spLocks noGrp="1"/>
          </p:cNvSpPr>
          <p:nvPr>
            <p:ph type="sldNum" sz="quarter" idx="10"/>
          </p:nvPr>
        </p:nvSpPr>
        <p:spPr/>
        <p:txBody>
          <a:bodyPr/>
          <a:lstStyle/>
          <a:p>
            <a:fld id="{069BFAE7-1CFE-4912-A9D4-50C022960AF8}"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069BFAE7-1CFE-4912-A9D4-50C022960AF8}"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069BFAE7-1CFE-4912-A9D4-50C022960AF8}"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69BFAE7-1CFE-4912-A9D4-50C022960AF8}"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BLF allows one or more specific users to be monitored for status changes. For example, you can configure BLF on a supervisor’s phone for monitoring the status of a user’s phone,</a:t>
            </a:r>
            <a:r>
              <a:rPr lang="en-US" altLang="zh-CN" sz="1200" kern="1200" baseline="0" dirty="0" smtClean="0">
                <a:solidFill>
                  <a:schemeClr val="tx1"/>
                </a:solidFill>
                <a:effectLst/>
                <a:latin typeface="+mn-lt"/>
                <a:ea typeface="+mn-ea"/>
                <a:cs typeface="+mn-cs"/>
              </a:rPr>
              <a:t> to check whether he is busy or idle.</a:t>
            </a:r>
          </a:p>
          <a:p>
            <a:r>
              <a:rPr lang="en-US" altLang="zh-CN" sz="1200" kern="1200" baseline="0" dirty="0" smtClean="0">
                <a:solidFill>
                  <a:schemeClr val="tx1"/>
                </a:solidFill>
                <a:effectLst/>
                <a:latin typeface="+mn-lt"/>
                <a:ea typeface="+mn-ea"/>
                <a:cs typeface="+mn-cs"/>
              </a:rPr>
              <a:t>But with this method, when you press DSS key to pick up the call, you only can see the number 100, but can’t see who make the call.</a:t>
            </a:r>
          </a:p>
          <a:p>
            <a:r>
              <a:rPr lang="en-US" altLang="zh-CN" sz="1200" kern="1200" baseline="0" dirty="0" smtClean="0">
                <a:solidFill>
                  <a:schemeClr val="tx1"/>
                </a:solidFill>
                <a:effectLst/>
                <a:latin typeface="+mn-lt"/>
                <a:ea typeface="+mn-ea"/>
                <a:cs typeface="+mn-cs"/>
              </a:rPr>
              <a:t>So our V70 firmware improve this feature.</a:t>
            </a:r>
            <a:endParaRPr lang="zh-CN"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When</a:t>
            </a:r>
            <a:r>
              <a:rPr lang="en-US" altLang="zh-CN" baseline="0" dirty="0" smtClean="0"/>
              <a:t> there’s an incoming call on your monitor account, you will see in your LCD, that who make the call, and call who, then you can decide whether pickup it or not. This is just a simulated LCD to make you understand better.</a:t>
            </a:r>
            <a:endParaRPr lang="zh-CN"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We also improve</a:t>
            </a:r>
            <a:r>
              <a:rPr lang="en-US" altLang="zh-CN" baseline="0" dirty="0" smtClean="0"/>
              <a:t> pick up feature.</a:t>
            </a:r>
          </a:p>
          <a:p>
            <a:r>
              <a:rPr lang="en-US" altLang="zh-CN" sz="1200" kern="1200" dirty="0" smtClean="0">
                <a:solidFill>
                  <a:schemeClr val="tx1"/>
                </a:solidFill>
                <a:effectLst/>
                <a:latin typeface="+mn-lt"/>
                <a:ea typeface="+mn-ea"/>
                <a:cs typeface="+mn-cs"/>
              </a:rPr>
              <a:t>Direct pickup is used for picking up an incoming call on a specific extension. A user can pick up the incoming call by pressing a pickup DSS key directly or off hook</a:t>
            </a:r>
            <a:r>
              <a:rPr lang="en-US" altLang="zh-CN" sz="1200" kern="1200" baseline="0" dirty="0" smtClean="0">
                <a:solidFill>
                  <a:schemeClr val="tx1"/>
                </a:solidFill>
                <a:effectLst/>
                <a:latin typeface="+mn-lt"/>
                <a:ea typeface="+mn-ea"/>
                <a:cs typeface="+mn-cs"/>
              </a:rPr>
              <a:t> and </a:t>
            </a:r>
            <a:r>
              <a:rPr lang="en-US" altLang="zh-CN" sz="1200" kern="1200" dirty="0" smtClean="0">
                <a:solidFill>
                  <a:schemeClr val="tx1"/>
                </a:solidFill>
                <a:effectLst/>
                <a:latin typeface="+mn-lt"/>
                <a:ea typeface="+mn-ea"/>
                <a:cs typeface="+mn-cs"/>
              </a:rPr>
              <a:t>press</a:t>
            </a:r>
            <a:r>
              <a:rPr lang="en-US" altLang="zh-CN" sz="1200" kern="1200" baseline="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DPickup</a:t>
            </a:r>
            <a:r>
              <a:rPr lang="en-US" altLang="zh-CN" sz="1200" kern="1200" dirty="0" smtClean="0">
                <a:solidFill>
                  <a:schemeClr val="tx1"/>
                </a:solidFill>
                <a:effectLst/>
                <a:latin typeface="+mn-lt"/>
                <a:ea typeface="+mn-ea"/>
                <a:cs typeface="+mn-cs"/>
              </a:rPr>
              <a:t> soft key, then</a:t>
            </a:r>
            <a:r>
              <a:rPr lang="en-US" altLang="zh-CN" sz="1200" kern="1200" baseline="0" dirty="0" smtClean="0">
                <a:solidFill>
                  <a:schemeClr val="tx1"/>
                </a:solidFill>
                <a:effectLst/>
                <a:latin typeface="+mn-lt"/>
                <a:ea typeface="+mn-ea"/>
                <a:cs typeface="+mn-cs"/>
              </a:rPr>
              <a:t> input </a:t>
            </a:r>
            <a:r>
              <a:rPr lang="en-US" altLang="zh-CN" sz="1200" kern="1200" dirty="0" smtClean="0">
                <a:solidFill>
                  <a:schemeClr val="tx1"/>
                </a:solidFill>
                <a:effectLst/>
                <a:latin typeface="+mn-lt"/>
                <a:ea typeface="+mn-ea"/>
                <a:cs typeface="+mn-cs"/>
              </a:rPr>
              <a:t>the extension of the ringing phone and then pressing </a:t>
            </a:r>
            <a:r>
              <a:rPr lang="en-US" altLang="zh-CN" sz="1200" kern="1200" dirty="0" err="1" smtClean="0">
                <a:solidFill>
                  <a:schemeClr val="tx1"/>
                </a:solidFill>
                <a:effectLst/>
                <a:latin typeface="+mn-lt"/>
                <a:ea typeface="+mn-ea"/>
                <a:cs typeface="+mn-cs"/>
              </a:rPr>
              <a:t>DPickup</a:t>
            </a:r>
            <a:r>
              <a:rPr lang="en-US" altLang="zh-CN" sz="1200" kern="1200" dirty="0" smtClean="0">
                <a:solidFill>
                  <a:schemeClr val="tx1"/>
                </a:solidFill>
                <a:effectLst/>
                <a:latin typeface="+mn-lt"/>
                <a:ea typeface="+mn-ea"/>
                <a:cs typeface="+mn-cs"/>
              </a:rPr>
              <a:t> soft key again.</a:t>
            </a:r>
          </a:p>
          <a:p>
            <a:endParaRPr lang="en-US" altLang="zh-CN" baseline="0" dirty="0" smtClean="0"/>
          </a:p>
          <a:p>
            <a:r>
              <a:rPr lang="en-US" altLang="zh-CN" sz="1200" kern="1200" dirty="0" smtClean="0">
                <a:solidFill>
                  <a:schemeClr val="tx1"/>
                </a:solidFill>
                <a:effectLst/>
                <a:latin typeface="+mn-lt"/>
                <a:ea typeface="+mn-ea"/>
                <a:cs typeface="+mn-cs"/>
              </a:rPr>
              <a:t>Group pickup is used for picking up incoming calls within a pre-defined group. If the group receives multiple incoming calls, a user picks up the first incoming call. </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This feature is for some people</a:t>
            </a:r>
            <a:r>
              <a:rPr lang="en-US" altLang="zh-CN" sz="1200" kern="1200" baseline="0" dirty="0" smtClean="0">
                <a:solidFill>
                  <a:schemeClr val="tx1"/>
                </a:solidFill>
                <a:effectLst/>
                <a:latin typeface="+mn-lt"/>
                <a:ea typeface="+mn-ea"/>
                <a:cs typeface="+mn-cs"/>
              </a:rPr>
              <a:t> who is used to the traditional phone, they pick up after off hook.</a:t>
            </a:r>
            <a:endParaRPr lang="zh-CN"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Call park allows a user to park a call at a special extension and then retrieve it on any other phone in the system.</a:t>
            </a:r>
          </a:p>
          <a:p>
            <a:r>
              <a:rPr lang="en-US" altLang="zh-CN" sz="1200" kern="1200" dirty="0" smtClean="0">
                <a:solidFill>
                  <a:schemeClr val="tx1"/>
                </a:solidFill>
                <a:effectLst/>
                <a:latin typeface="+mn-lt"/>
                <a:ea typeface="+mn-ea"/>
                <a:cs typeface="+mn-cs"/>
              </a:rPr>
              <a:t>This</a:t>
            </a:r>
            <a:r>
              <a:rPr lang="en-US" altLang="zh-CN" sz="1200" kern="1200" baseline="0" dirty="0" smtClean="0">
                <a:solidFill>
                  <a:schemeClr val="tx1"/>
                </a:solidFill>
                <a:effectLst/>
                <a:latin typeface="+mn-lt"/>
                <a:ea typeface="+mn-ea"/>
                <a:cs typeface="+mn-cs"/>
              </a:rPr>
              <a:t> feature is different from hold feature, for example, you receive a call, and you need to check something in another office, then you can press call park DSS key, and go to another office, after you check, you press retrieve code and continue to talk with him. If you hold the call, after you check the information, you still need to back to </a:t>
            </a:r>
            <a:r>
              <a:rPr lang="en-US" altLang="zh-CN" sz="1200" kern="1200" baseline="0" dirty="0" err="1" smtClean="0">
                <a:solidFill>
                  <a:schemeClr val="tx1"/>
                </a:solidFill>
                <a:effectLst/>
                <a:latin typeface="+mn-lt"/>
                <a:ea typeface="+mn-ea"/>
                <a:cs typeface="+mn-cs"/>
              </a:rPr>
              <a:t>unhold</a:t>
            </a:r>
            <a:r>
              <a:rPr lang="en-US" altLang="zh-CN" sz="1200" kern="1200" baseline="0" dirty="0" smtClean="0">
                <a:solidFill>
                  <a:schemeClr val="tx1"/>
                </a:solidFill>
                <a:effectLst/>
                <a:latin typeface="+mn-lt"/>
                <a:ea typeface="+mn-ea"/>
                <a:cs typeface="+mn-cs"/>
              </a:rPr>
              <a:t> the call.</a:t>
            </a:r>
            <a:endParaRPr lang="zh-CN"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Intercom allows establishing a two-way audio conversation directly.</a:t>
            </a:r>
          </a:p>
          <a:p>
            <a:endParaRPr lang="zh-CN"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Account:</a:t>
            </a:r>
            <a:r>
              <a:rPr lang="en-US" altLang="zh-CN" baseline="0" dirty="0" smtClean="0"/>
              <a:t> your VOIP account</a:t>
            </a:r>
          </a:p>
          <a:p>
            <a:r>
              <a:rPr lang="en-US" altLang="zh-CN" baseline="0" dirty="0" smtClean="0"/>
              <a:t>Number: the number you want to send message to</a:t>
            </a:r>
          </a:p>
          <a:p>
            <a:r>
              <a:rPr lang="en-US" altLang="zh-CN" baseline="0" dirty="0" smtClean="0"/>
              <a:t>Message: the message contents you want to send</a:t>
            </a:r>
            <a:endParaRPr lang="zh-CN"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IP phones support to send and receive RTP </a:t>
            </a:r>
            <a:r>
              <a:rPr lang="en-US" altLang="zh-CN" sz="1200" kern="1200" dirty="0" err="1" smtClean="0">
                <a:solidFill>
                  <a:schemeClr val="tx1"/>
                </a:solidFill>
                <a:effectLst/>
                <a:latin typeface="+mn-lt"/>
                <a:ea typeface="+mn-ea"/>
                <a:cs typeface="+mn-cs"/>
              </a:rPr>
              <a:t>streams.You</a:t>
            </a:r>
            <a:r>
              <a:rPr lang="en-US" altLang="zh-CN" sz="1200" kern="1200" dirty="0" smtClean="0">
                <a:solidFill>
                  <a:schemeClr val="tx1"/>
                </a:solidFill>
                <a:effectLst/>
                <a:latin typeface="+mn-lt"/>
                <a:ea typeface="+mn-ea"/>
                <a:cs typeface="+mn-cs"/>
              </a:rPr>
              <a:t> can configure a multicast paging key on the IP </a:t>
            </a:r>
            <a:r>
              <a:rPr lang="en-US" altLang="zh-CN" sz="1200" kern="1200" dirty="0" err="1" smtClean="0">
                <a:solidFill>
                  <a:schemeClr val="tx1"/>
                </a:solidFill>
                <a:effectLst/>
                <a:latin typeface="+mn-lt"/>
                <a:ea typeface="+mn-ea"/>
                <a:cs typeface="+mn-cs"/>
              </a:rPr>
              <a:t>phone,whichis</a:t>
            </a:r>
            <a:r>
              <a:rPr lang="en-US" altLang="zh-CN" sz="1200" kern="1200" dirty="0" smtClean="0">
                <a:solidFill>
                  <a:schemeClr val="tx1"/>
                </a:solidFill>
                <a:effectLst/>
                <a:latin typeface="+mn-lt"/>
                <a:ea typeface="+mn-ea"/>
                <a:cs typeface="+mn-cs"/>
              </a:rPr>
              <a:t> used to send a Real-time Transport Protocol (RTP) stream to the pre-</a:t>
            </a:r>
            <a:r>
              <a:rPr lang="en-US" altLang="zh-CN" sz="1200" kern="1200" dirty="0" err="1" smtClean="0">
                <a:solidFill>
                  <a:schemeClr val="tx1"/>
                </a:solidFill>
                <a:effectLst/>
                <a:latin typeface="+mn-lt"/>
                <a:ea typeface="+mn-ea"/>
                <a:cs typeface="+mn-cs"/>
              </a:rPr>
              <a:t>configuredmulticast</a:t>
            </a:r>
            <a:r>
              <a:rPr lang="en-US" altLang="zh-CN" sz="1200" kern="1200" dirty="0" smtClean="0">
                <a:solidFill>
                  <a:schemeClr val="tx1"/>
                </a:solidFill>
                <a:effectLst/>
                <a:latin typeface="+mn-lt"/>
                <a:ea typeface="+mn-ea"/>
                <a:cs typeface="+mn-cs"/>
              </a:rPr>
              <a:t> address(</a:t>
            </a:r>
            <a:r>
              <a:rPr lang="en-US" altLang="zh-CN" sz="1200" kern="1200" dirty="0" err="1" smtClean="0">
                <a:solidFill>
                  <a:schemeClr val="tx1"/>
                </a:solidFill>
                <a:effectLst/>
                <a:latin typeface="+mn-lt"/>
                <a:ea typeface="+mn-ea"/>
                <a:cs typeface="+mn-cs"/>
              </a:rPr>
              <a:t>es</a:t>
            </a:r>
            <a:r>
              <a:rPr lang="en-US" altLang="zh-CN" sz="1200" kern="1200" dirty="0" smtClean="0">
                <a:solidFill>
                  <a:schemeClr val="tx1"/>
                </a:solidFill>
                <a:effectLst/>
                <a:latin typeface="+mn-lt"/>
                <a:ea typeface="+mn-ea"/>
                <a:cs typeface="+mn-cs"/>
              </a:rPr>
              <a:t>)without involving SIP </a:t>
            </a:r>
            <a:r>
              <a:rPr lang="en-US" altLang="zh-CN" sz="1200" kern="1200" dirty="0" err="1" smtClean="0">
                <a:solidFill>
                  <a:schemeClr val="tx1"/>
                </a:solidFill>
                <a:effectLst/>
                <a:latin typeface="+mn-lt"/>
                <a:ea typeface="+mn-ea"/>
                <a:cs typeface="+mn-cs"/>
              </a:rPr>
              <a:t>signaling.You</a:t>
            </a:r>
            <a:r>
              <a:rPr lang="en-US" altLang="zh-CN" sz="1200" kern="1200" dirty="0" smtClean="0">
                <a:solidFill>
                  <a:schemeClr val="tx1"/>
                </a:solidFill>
                <a:effectLst/>
                <a:latin typeface="+mn-lt"/>
                <a:ea typeface="+mn-ea"/>
                <a:cs typeface="+mn-cs"/>
              </a:rPr>
              <a:t> can also configure the IP phone to receive an RTP stream from pre-configured multicast listening address(</a:t>
            </a:r>
            <a:r>
              <a:rPr lang="en-US" altLang="zh-CN" sz="1200" kern="1200" dirty="0" err="1" smtClean="0">
                <a:solidFill>
                  <a:schemeClr val="tx1"/>
                </a:solidFill>
                <a:effectLst/>
                <a:latin typeface="+mn-lt"/>
                <a:ea typeface="+mn-ea"/>
                <a:cs typeface="+mn-cs"/>
              </a:rPr>
              <a:t>es</a:t>
            </a:r>
            <a:r>
              <a:rPr lang="en-US" altLang="zh-CN" sz="1200" kern="1200" dirty="0" smtClean="0">
                <a:solidFill>
                  <a:schemeClr val="tx1"/>
                </a:solidFill>
                <a:effectLst/>
                <a:latin typeface="+mn-lt"/>
                <a:ea typeface="+mn-ea"/>
                <a:cs typeface="+mn-cs"/>
              </a:rPr>
              <a:t>) without involving SIP </a:t>
            </a:r>
            <a:r>
              <a:rPr lang="en-US" altLang="zh-CN" sz="1200" kern="1200" dirty="0" err="1" smtClean="0">
                <a:solidFill>
                  <a:schemeClr val="tx1"/>
                </a:solidFill>
                <a:effectLst/>
                <a:latin typeface="+mn-lt"/>
                <a:ea typeface="+mn-ea"/>
                <a:cs typeface="+mn-cs"/>
              </a:rPr>
              <a:t>signaling.Each</a:t>
            </a:r>
            <a:r>
              <a:rPr lang="en-US" altLang="zh-CN" sz="1200" kern="1200" dirty="0" smtClean="0">
                <a:solidFill>
                  <a:schemeClr val="tx1"/>
                </a:solidFill>
                <a:effectLst/>
                <a:latin typeface="+mn-lt"/>
                <a:ea typeface="+mn-ea"/>
                <a:cs typeface="+mn-cs"/>
              </a:rPr>
              <a:t> IP phone can be configured to listen to as many as 10 different multicast IP addresses.</a:t>
            </a:r>
            <a:endParaRPr lang="zh-CN"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The IP phone can send an RTP stream without involving SIP signaling by pressing a multicast paging key. The multicast paging key is assigned a multicast address (IP: Port), which can be defined to transmit the RTP stream to a group of designated phones. When the IP phone sends the RTP stream to a preconfigured multicast </a:t>
            </a:r>
            <a:r>
              <a:rPr lang="en-US" altLang="zh-CN" sz="1200" kern="1200" dirty="0" err="1" smtClean="0">
                <a:solidFill>
                  <a:schemeClr val="tx1"/>
                </a:solidFill>
                <a:effectLst/>
                <a:latin typeface="+mn-lt"/>
                <a:ea typeface="+mn-ea"/>
                <a:cs typeface="+mn-cs"/>
              </a:rPr>
              <a:t>address,each</a:t>
            </a:r>
            <a:r>
              <a:rPr lang="en-US" altLang="zh-CN" sz="1200" kern="1200" dirty="0" smtClean="0">
                <a:solidFill>
                  <a:schemeClr val="tx1"/>
                </a:solidFill>
                <a:effectLst/>
                <a:latin typeface="+mn-lt"/>
                <a:ea typeface="+mn-ea"/>
                <a:cs typeface="+mn-cs"/>
              </a:rPr>
              <a:t> IP phone that has been configured to listen to the multicast address can receive the RTP </a:t>
            </a:r>
            <a:r>
              <a:rPr lang="en-US" altLang="zh-CN" sz="1200" kern="1200" dirty="0" err="1" smtClean="0">
                <a:solidFill>
                  <a:schemeClr val="tx1"/>
                </a:solidFill>
                <a:effectLst/>
                <a:latin typeface="+mn-lt"/>
                <a:ea typeface="+mn-ea"/>
                <a:cs typeface="+mn-cs"/>
              </a:rPr>
              <a:t>stream.When</a:t>
            </a:r>
            <a:r>
              <a:rPr lang="en-US" altLang="zh-CN" sz="1200" kern="1200" dirty="0" smtClean="0">
                <a:solidFill>
                  <a:schemeClr val="tx1"/>
                </a:solidFill>
                <a:effectLst/>
                <a:latin typeface="+mn-lt"/>
                <a:ea typeface="+mn-ea"/>
                <a:cs typeface="+mn-cs"/>
              </a:rPr>
              <a:t> the originator stops sending the RTP stream, the IP phones stop receiving the RTP stream.</a:t>
            </a:r>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The IP phone can handle the incoming multicast paging calls differently depending on the configurations </a:t>
            </a:r>
          </a:p>
          <a:p>
            <a:r>
              <a:rPr lang="en-US" altLang="zh-CN" sz="1200" b="1" kern="1200" dirty="0" smtClean="0">
                <a:solidFill>
                  <a:schemeClr val="tx1"/>
                </a:solidFill>
                <a:effectLst/>
                <a:latin typeface="+mn-lt"/>
                <a:ea typeface="+mn-ea"/>
                <a:cs typeface="+mn-cs"/>
              </a:rPr>
              <a:t>Paging Barge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parameter defines the priority of the voice call in progress, which can decide how the IP phone handles the incoming multicast paging </a:t>
            </a:r>
            <a:r>
              <a:rPr lang="en-US" altLang="zh-CN" sz="1200" kern="1200" dirty="0" err="1" smtClean="0">
                <a:solidFill>
                  <a:schemeClr val="tx1"/>
                </a:solidFill>
                <a:effectLst/>
                <a:latin typeface="+mn-lt"/>
                <a:ea typeface="+mn-ea"/>
                <a:cs typeface="+mn-cs"/>
              </a:rPr>
              <a:t>callswhen</a:t>
            </a:r>
            <a:r>
              <a:rPr lang="en-US" altLang="zh-CN" sz="1200" kern="1200" dirty="0" smtClean="0">
                <a:solidFill>
                  <a:schemeClr val="tx1"/>
                </a:solidFill>
                <a:effectLst/>
                <a:latin typeface="+mn-lt"/>
                <a:ea typeface="+mn-ea"/>
                <a:cs typeface="+mn-cs"/>
              </a:rPr>
              <a:t> there is already a voice call on the IP </a:t>
            </a:r>
            <a:r>
              <a:rPr lang="en-US" altLang="zh-CN" sz="1200" kern="1200" dirty="0" err="1" smtClean="0">
                <a:solidFill>
                  <a:schemeClr val="tx1"/>
                </a:solidFill>
                <a:effectLst/>
                <a:latin typeface="+mn-lt"/>
                <a:ea typeface="+mn-ea"/>
                <a:cs typeface="+mn-cs"/>
              </a:rPr>
              <a:t>phone.If</a:t>
            </a:r>
            <a:r>
              <a:rPr lang="en-US" altLang="zh-CN" sz="1200" kern="1200" dirty="0" smtClean="0">
                <a:solidFill>
                  <a:schemeClr val="tx1"/>
                </a:solidFill>
                <a:effectLst/>
                <a:latin typeface="+mn-lt"/>
                <a:ea typeface="+mn-ea"/>
                <a:cs typeface="+mn-cs"/>
              </a:rPr>
              <a:t> the parameter is configured as disabled, all </a:t>
            </a:r>
            <a:r>
              <a:rPr lang="en-US" altLang="zh-CN" sz="1200" kern="1200" dirty="0" err="1" smtClean="0">
                <a:solidFill>
                  <a:schemeClr val="tx1"/>
                </a:solidFill>
                <a:effectLst/>
                <a:latin typeface="+mn-lt"/>
                <a:ea typeface="+mn-ea"/>
                <a:cs typeface="+mn-cs"/>
              </a:rPr>
              <a:t>incomingmulticast</a:t>
            </a:r>
            <a:r>
              <a:rPr lang="en-US" altLang="zh-CN" sz="1200" kern="1200" dirty="0" smtClean="0">
                <a:solidFill>
                  <a:schemeClr val="tx1"/>
                </a:solidFill>
                <a:effectLst/>
                <a:latin typeface="+mn-lt"/>
                <a:ea typeface="+mn-ea"/>
                <a:cs typeface="+mn-cs"/>
              </a:rPr>
              <a:t> paging calls will be automatically </a:t>
            </a:r>
            <a:r>
              <a:rPr lang="en-US" altLang="zh-CN" sz="1200" kern="1200" dirty="0" err="1" smtClean="0">
                <a:solidFill>
                  <a:schemeClr val="tx1"/>
                </a:solidFill>
                <a:effectLst/>
                <a:latin typeface="+mn-lt"/>
                <a:ea typeface="+mn-ea"/>
                <a:cs typeface="+mn-cs"/>
              </a:rPr>
              <a:t>ignored.If</a:t>
            </a:r>
            <a:r>
              <a:rPr lang="en-US" altLang="zh-CN" sz="1200" kern="1200" dirty="0" smtClean="0">
                <a:solidFill>
                  <a:schemeClr val="tx1"/>
                </a:solidFill>
                <a:effectLst/>
                <a:latin typeface="+mn-lt"/>
                <a:ea typeface="+mn-ea"/>
                <a:cs typeface="+mn-cs"/>
              </a:rPr>
              <a:t> the parameter is the priority value, the incoming multicast paging </a:t>
            </a:r>
            <a:r>
              <a:rPr lang="en-US" altLang="zh-CN" sz="1200" kern="1200" dirty="0" err="1" smtClean="0">
                <a:solidFill>
                  <a:schemeClr val="tx1"/>
                </a:solidFill>
                <a:effectLst/>
                <a:latin typeface="+mn-lt"/>
                <a:ea typeface="+mn-ea"/>
                <a:cs typeface="+mn-cs"/>
              </a:rPr>
              <a:t>callswith</a:t>
            </a:r>
            <a:r>
              <a:rPr lang="en-US" altLang="zh-CN" sz="1200" kern="1200" dirty="0" smtClean="0">
                <a:solidFill>
                  <a:schemeClr val="tx1"/>
                </a:solidFill>
                <a:effectLst/>
                <a:latin typeface="+mn-lt"/>
                <a:ea typeface="+mn-ea"/>
                <a:cs typeface="+mn-cs"/>
              </a:rPr>
              <a:t> higher priority are automatically answered and the ones with lower priority are ignored.</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Paging Priority Active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parameter decides how the IP phone handles the incoming multicast paging calls, when there is already a multicast paging call on the IP phone. If the parameter </a:t>
            </a:r>
            <a:r>
              <a:rPr lang="en-US" altLang="zh-CN" sz="1200" kern="1200" dirty="0" err="1" smtClean="0">
                <a:solidFill>
                  <a:schemeClr val="tx1"/>
                </a:solidFill>
                <a:effectLst/>
                <a:latin typeface="+mn-lt"/>
                <a:ea typeface="+mn-ea"/>
                <a:cs typeface="+mn-cs"/>
              </a:rPr>
              <a:t>isconfigured</a:t>
            </a:r>
            <a:r>
              <a:rPr lang="en-US" altLang="zh-CN" sz="1200" kern="1200" dirty="0" smtClean="0">
                <a:solidFill>
                  <a:schemeClr val="tx1"/>
                </a:solidFill>
                <a:effectLst/>
                <a:latin typeface="+mn-lt"/>
                <a:ea typeface="+mn-ea"/>
                <a:cs typeface="+mn-cs"/>
              </a:rPr>
              <a:t> as disabled, the IP phone will automatically ignore all incoming multicast paging </a:t>
            </a:r>
            <a:r>
              <a:rPr lang="en-US" altLang="zh-CN" sz="1200" kern="1200" dirty="0" err="1" smtClean="0">
                <a:solidFill>
                  <a:schemeClr val="tx1"/>
                </a:solidFill>
                <a:effectLst/>
                <a:latin typeface="+mn-lt"/>
                <a:ea typeface="+mn-ea"/>
                <a:cs typeface="+mn-cs"/>
              </a:rPr>
              <a:t>calls.If</a:t>
            </a:r>
            <a:r>
              <a:rPr lang="en-US" altLang="zh-CN" sz="1200" kern="1200" dirty="0" smtClean="0">
                <a:solidFill>
                  <a:schemeClr val="tx1"/>
                </a:solidFill>
                <a:effectLst/>
                <a:latin typeface="+mn-lt"/>
                <a:ea typeface="+mn-ea"/>
                <a:cs typeface="+mn-cs"/>
              </a:rPr>
              <a:t> the parameter is configured as </a:t>
            </a:r>
            <a:r>
              <a:rPr lang="en-US" altLang="zh-CN" sz="1200" kern="1200" dirty="0" err="1" smtClean="0">
                <a:solidFill>
                  <a:schemeClr val="tx1"/>
                </a:solidFill>
                <a:effectLst/>
                <a:latin typeface="+mn-lt"/>
                <a:ea typeface="+mn-ea"/>
                <a:cs typeface="+mn-cs"/>
              </a:rPr>
              <a:t>enabled,the</a:t>
            </a:r>
            <a:r>
              <a:rPr lang="en-US" altLang="zh-CN" sz="1200" kern="1200" dirty="0" smtClean="0">
                <a:solidFill>
                  <a:schemeClr val="tx1"/>
                </a:solidFill>
                <a:effectLst/>
                <a:latin typeface="+mn-lt"/>
                <a:ea typeface="+mn-ea"/>
                <a:cs typeface="+mn-cs"/>
              </a:rPr>
              <a:t> incoming multicast paging </a:t>
            </a:r>
            <a:r>
              <a:rPr lang="en-US" altLang="zh-CN" sz="1200" kern="1200" dirty="0" err="1" smtClean="0">
                <a:solidFill>
                  <a:schemeClr val="tx1"/>
                </a:solidFill>
                <a:effectLst/>
                <a:latin typeface="+mn-lt"/>
                <a:ea typeface="+mn-ea"/>
                <a:cs typeface="+mn-cs"/>
              </a:rPr>
              <a:t>callswith</a:t>
            </a:r>
            <a:r>
              <a:rPr lang="en-US" altLang="zh-CN" sz="1200" kern="1200" dirty="0" smtClean="0">
                <a:solidFill>
                  <a:schemeClr val="tx1"/>
                </a:solidFill>
                <a:effectLst/>
                <a:latin typeface="+mn-lt"/>
                <a:ea typeface="+mn-ea"/>
                <a:cs typeface="+mn-cs"/>
              </a:rPr>
              <a:t> higher priority are automatically answered and the ones with lower priority are ignored.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of Paging Barge and Paging Priority Active parameters.</a:t>
            </a:r>
            <a:endParaRPr lang="zh-CN" altLang="zh-CN" sz="1200" kern="1200" dirty="0">
              <a:solidFill>
                <a:schemeClr val="tx1"/>
              </a:solidFill>
              <a:effectLst/>
              <a:latin typeface="+mn-lt"/>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When there’s an incoming call, and caller</a:t>
            </a:r>
            <a:r>
              <a:rPr lang="en-US" altLang="zh-CN" baseline="0" dirty="0" smtClean="0"/>
              <a:t> name is stored in your xml phonebook, you want to see his name displayed on the LCD, you can enable this </a:t>
            </a:r>
            <a:r>
              <a:rPr lang="en-US" altLang="zh-CN" baseline="0" dirty="0" err="1" smtClean="0"/>
              <a:t>SRemote</a:t>
            </a:r>
            <a:r>
              <a:rPr lang="en-US" altLang="zh-CN" baseline="0" dirty="0" smtClean="0"/>
              <a:t> name option.</a:t>
            </a:r>
          </a:p>
          <a:p>
            <a:r>
              <a:rPr lang="en-US" altLang="zh-CN" sz="1200" kern="1200" dirty="0" smtClean="0">
                <a:solidFill>
                  <a:schemeClr val="tx1"/>
                </a:solidFill>
                <a:effectLst/>
                <a:latin typeface="+mn-lt"/>
                <a:ea typeface="+mn-ea"/>
                <a:cs typeface="+mn-cs"/>
              </a:rPr>
              <a:t>The </a:t>
            </a:r>
            <a:r>
              <a:rPr lang="en-US" altLang="zh-CN" sz="1200" kern="1200" dirty="0" err="1" smtClean="0">
                <a:solidFill>
                  <a:schemeClr val="tx1"/>
                </a:solidFill>
                <a:effectLst/>
                <a:latin typeface="+mn-lt"/>
                <a:ea typeface="+mn-ea"/>
                <a:cs typeface="+mn-cs"/>
              </a:rPr>
              <a:t>SRemote</a:t>
            </a:r>
            <a:r>
              <a:rPr lang="en-US" altLang="zh-CN" sz="1200" kern="1200" dirty="0" smtClean="0">
                <a:solidFill>
                  <a:schemeClr val="tx1"/>
                </a:solidFill>
                <a:effectLst/>
                <a:latin typeface="+mn-lt"/>
                <a:ea typeface="+mn-ea"/>
                <a:cs typeface="+mn-cs"/>
              </a:rPr>
              <a:t> Name Flash Time feature defines how often the IP phones refresh the local cache of the remote phonebook.</a:t>
            </a:r>
            <a:endParaRPr lang="zh-CN"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baseline="0" dirty="0" smtClean="0"/>
              <a:t>You can just modify the red words.</a:t>
            </a:r>
          </a:p>
          <a:p>
            <a:r>
              <a:rPr lang="en-US" altLang="zh-CN" baseline="0" dirty="0" smtClean="0"/>
              <a:t>You can also set the shortcut key, for example, set “0” as the shortcut keys, if you press “0”, it will go to sales.xml file.</a:t>
            </a:r>
            <a:endParaRPr lang="zh-CN"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About</a:t>
            </a:r>
            <a:r>
              <a:rPr lang="en-US" altLang="zh-CN" baseline="0" dirty="0" smtClean="0"/>
              <a:t> XML phonebook, many customer want to use search feature, and for some large enterprise they need to support more contacts, at this time, XML phonebook can’t meet their requirement. So we can suggest LDAP for them.</a:t>
            </a:r>
            <a:endParaRPr lang="zh-CN"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a:lstStyle/>
          <a:p>
            <a:pPr eaLnBrk="1" hangingPunct="1">
              <a:spcBef>
                <a:spcPct val="0"/>
              </a:spcBef>
            </a:pPr>
            <a:r>
              <a:rPr lang="en-US" altLang="zh-CN" dirty="0" smtClean="0">
                <a:latin typeface="Times New Roman" pitchFamily="18" charset="0"/>
              </a:rPr>
              <a:t>3CX is a PBX</a:t>
            </a:r>
            <a:r>
              <a:rPr lang="en-US" altLang="zh-CN" baseline="0" dirty="0" smtClean="0">
                <a:latin typeface="Times New Roman" pitchFamily="18" charset="0"/>
              </a:rPr>
              <a:t> based on Windows, it’s popular in SMB field.</a:t>
            </a:r>
          </a:p>
          <a:p>
            <a:pPr eaLnBrk="1" hangingPunct="1">
              <a:spcBef>
                <a:spcPct val="0"/>
              </a:spcBef>
            </a:pPr>
            <a:r>
              <a:rPr lang="en-US" altLang="zh-CN" baseline="0" dirty="0" err="1" smtClean="0">
                <a:latin typeface="Times New Roman" pitchFamily="18" charset="0"/>
              </a:rPr>
              <a:t>Elastix</a:t>
            </a:r>
            <a:r>
              <a:rPr lang="en-US" altLang="zh-CN" baseline="0" dirty="0" smtClean="0">
                <a:latin typeface="Times New Roman" pitchFamily="18" charset="0"/>
              </a:rPr>
              <a:t> is based on Asterisk-open source.</a:t>
            </a:r>
            <a:endParaRPr lang="en-US" altLang="zh-CN" dirty="0" smtClean="0">
              <a:latin typeface="Times New Roman" pitchFamily="18" charset="0"/>
            </a:endParaRPr>
          </a:p>
          <a:p>
            <a:pPr eaLnBrk="1" hangingPunct="1">
              <a:spcBef>
                <a:spcPct val="0"/>
              </a:spcBef>
            </a:pPr>
            <a:r>
              <a:rPr lang="en-US" altLang="zh-CN" dirty="0" err="1" smtClean="0">
                <a:latin typeface="Times New Roman" pitchFamily="18" charset="0"/>
              </a:rPr>
              <a:t>Broadsoft</a:t>
            </a:r>
            <a:r>
              <a:rPr lang="en-US" altLang="zh-CN" dirty="0" smtClean="0">
                <a:latin typeface="Times New Roman" pitchFamily="18" charset="0"/>
              </a:rPr>
              <a:t>-BLF</a:t>
            </a:r>
            <a:r>
              <a:rPr lang="en-US" altLang="zh-CN" baseline="0" dirty="0" smtClean="0">
                <a:latin typeface="Times New Roman" pitchFamily="18" charset="0"/>
              </a:rPr>
              <a:t> list, SCA, ACD…</a:t>
            </a:r>
            <a:endParaRPr lang="en-US" altLang="zh-CN" dirty="0" smtClean="0">
              <a:latin typeface="Times New Roman" pitchFamily="18" charset="0"/>
            </a:endParaRPr>
          </a:p>
          <a:p>
            <a:pPr eaLnBrk="1" hangingPunct="1">
              <a:spcBef>
                <a:spcPct val="0"/>
              </a:spcBef>
            </a:pPr>
            <a:r>
              <a:rPr lang="en-US" altLang="zh-CN" dirty="0" smtClean="0">
                <a:latin typeface="Times New Roman" pitchFamily="18" charset="0"/>
              </a:rPr>
              <a:t>Now</a:t>
            </a:r>
            <a:r>
              <a:rPr lang="en-US" altLang="zh-CN" baseline="0" dirty="0" smtClean="0">
                <a:latin typeface="Times New Roman" pitchFamily="18" charset="0"/>
              </a:rPr>
              <a:t> we can compatible with </a:t>
            </a:r>
            <a:r>
              <a:rPr lang="en-US" altLang="zh-CN" baseline="0" dirty="0" err="1" smtClean="0">
                <a:latin typeface="Times New Roman" pitchFamily="18" charset="0"/>
              </a:rPr>
              <a:t>Genesys</a:t>
            </a:r>
            <a:r>
              <a:rPr lang="en-US" altLang="zh-CN" baseline="0" dirty="0" smtClean="0">
                <a:latin typeface="Times New Roman" pitchFamily="18" charset="0"/>
              </a:rPr>
              <a:t> platform well, we support many features of this platform, for example, </a:t>
            </a:r>
            <a:r>
              <a:rPr lang="en-US" altLang="zh-CN" baseline="0" dirty="0" err="1" smtClean="0">
                <a:latin typeface="Times New Roman" pitchFamily="18" charset="0"/>
              </a:rPr>
              <a:t>Genesys</a:t>
            </a:r>
            <a:r>
              <a:rPr lang="en-US" altLang="zh-CN" baseline="0" dirty="0" smtClean="0">
                <a:latin typeface="Times New Roman" pitchFamily="18" charset="0"/>
              </a:rPr>
              <a:t> ACD, Business Continuity(redundancy server), and now we are making IOT certification with </a:t>
            </a:r>
            <a:r>
              <a:rPr lang="en-US" altLang="zh-CN" baseline="0" dirty="0" err="1" smtClean="0">
                <a:latin typeface="Times New Roman" pitchFamily="18" charset="0"/>
              </a:rPr>
              <a:t>Genesys</a:t>
            </a:r>
            <a:r>
              <a:rPr lang="en-US" altLang="zh-CN" baseline="0" dirty="0" smtClean="0">
                <a:latin typeface="Times New Roman" pitchFamily="18" charset="0"/>
              </a:rPr>
              <a:t>.</a:t>
            </a:r>
            <a:endParaRPr lang="en-US" altLang="zh-CN" dirty="0" smtClean="0">
              <a:latin typeface="Times New Roman" pitchFamily="18" charset="0"/>
            </a:endParaRPr>
          </a:p>
          <a:p>
            <a:pPr eaLnBrk="1" hangingPunct="1">
              <a:spcBef>
                <a:spcPct val="0"/>
              </a:spcBef>
            </a:pPr>
            <a:endParaRPr lang="zh-CN" altLang="en-US"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baseline="0" dirty="0" smtClean="0">
                <a:solidFill>
                  <a:schemeClr val="tx1"/>
                </a:solidFill>
                <a:effectLst/>
                <a:latin typeface="+mn-lt"/>
                <a:ea typeface="+mn-ea"/>
                <a:cs typeface="+mn-cs"/>
              </a:rPr>
              <a:t>There are three main actors in LDAP Phonebook: LDAP Client, LDAP Server and phones.</a:t>
            </a:r>
          </a:p>
          <a:p>
            <a:r>
              <a:rPr lang="en-US" altLang="zh-CN" sz="1200" kern="1200" baseline="0" dirty="0" smtClean="0">
                <a:solidFill>
                  <a:schemeClr val="tx1"/>
                </a:solidFill>
                <a:effectLst/>
                <a:latin typeface="+mn-lt"/>
                <a:ea typeface="+mn-ea"/>
                <a:cs typeface="+mn-cs"/>
              </a:rPr>
              <a:t>The client is used to remotely control the data of the server. It can add, delete or modify the contacts data.</a:t>
            </a:r>
          </a:p>
          <a:p>
            <a:r>
              <a:rPr lang="en-US" altLang="zh-CN" sz="1200" kern="1200" baseline="0" dirty="0" smtClean="0">
                <a:solidFill>
                  <a:schemeClr val="tx1"/>
                </a:solidFill>
                <a:effectLst/>
                <a:latin typeface="+mn-lt"/>
                <a:ea typeface="+mn-ea"/>
                <a:cs typeface="+mn-cs"/>
              </a:rPr>
              <a:t>The server stores all the contacts data and when the phone requests, it can search the right data and returns them to the phone.</a:t>
            </a:r>
          </a:p>
          <a:p>
            <a:r>
              <a:rPr lang="en-US" altLang="zh-CN" sz="1200" kern="1200" baseline="0" dirty="0" smtClean="0">
                <a:solidFill>
                  <a:schemeClr val="tx1"/>
                </a:solidFill>
                <a:effectLst/>
                <a:latin typeface="+mn-lt"/>
                <a:ea typeface="+mn-ea"/>
                <a:cs typeface="+mn-cs"/>
              </a:rPr>
              <a:t>The phone provides the search conditions/information the user enters for the server to search and it will display the data returned from the server.</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41</a:t>
            </a:fld>
            <a:endParaRPr lang="zh-CN" altLang="en-US"/>
          </a:p>
        </p:txBody>
      </p:sp>
    </p:spTree>
    <p:extLst>
      <p:ext uri="{BB962C8B-B14F-4D97-AF65-F5344CB8AC3E}">
        <p14:creationId xmlns:p14="http://schemas.microsoft.com/office/powerpoint/2010/main" val="2171557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b="0" dirty="0" smtClean="0">
                <a:solidFill>
                  <a:srgbClr val="FF0000"/>
                </a:solidFill>
                <a:latin typeface="微软雅黑" pitchFamily="34" charset="-122"/>
                <a:ea typeface="微软雅黑" pitchFamily="34" charset="-122"/>
              </a:rPr>
              <a:t>Faster Searching: </a:t>
            </a:r>
          </a:p>
          <a:p>
            <a:r>
              <a:rPr lang="en-US" altLang="zh-CN" sz="1200" b="0" dirty="0" smtClean="0">
                <a:latin typeface="微软雅黑" pitchFamily="34" charset="-122"/>
                <a:ea typeface="微软雅黑" pitchFamily="34" charset="-122"/>
              </a:rPr>
              <a:t>The phone doesn’t need to download all the contact data to local and the server would return the right data to the phone directly one by one.</a:t>
            </a:r>
          </a:p>
          <a:p>
            <a:r>
              <a:rPr lang="en-US" altLang="zh-CN" sz="1200" b="0" dirty="0" smtClean="0">
                <a:solidFill>
                  <a:srgbClr val="FF0000"/>
                </a:solidFill>
                <a:latin typeface="微软雅黑" pitchFamily="34" charset="-122"/>
                <a:ea typeface="微软雅黑" pitchFamily="34" charset="-122"/>
              </a:rPr>
              <a:t>No limitation:</a:t>
            </a:r>
          </a:p>
          <a:p>
            <a:r>
              <a:rPr lang="en-US" altLang="zh-CN" sz="1200" b="0" dirty="0" smtClean="0">
                <a:latin typeface="微软雅黑" pitchFamily="34" charset="-122"/>
                <a:ea typeface="微软雅黑" pitchFamily="34" charset="-122"/>
              </a:rPr>
              <a:t>There is no limitation in LDAP Phonebook, but the size of XML Phonebook should be not more than 500K. </a:t>
            </a:r>
            <a:endParaRPr lang="zh-CN" altLang="en-US" sz="1200" b="0" dirty="0" smtClean="0">
              <a:latin typeface="微软雅黑" pitchFamily="34" charset="-122"/>
              <a:ea typeface="微软雅黑" pitchFamily="34" charset="-122"/>
            </a:endParaRPr>
          </a:p>
          <a:p>
            <a:r>
              <a:rPr lang="en-US" altLang="zh-CN" sz="1200" b="0" dirty="0" smtClean="0">
                <a:solidFill>
                  <a:srgbClr val="FF0000"/>
                </a:solidFill>
                <a:latin typeface="微软雅黑" pitchFamily="34" charset="-122"/>
                <a:ea typeface="微软雅黑" pitchFamily="34" charset="-122"/>
              </a:rPr>
              <a:t>Easy to manage:</a:t>
            </a:r>
          </a:p>
          <a:p>
            <a:r>
              <a:rPr lang="en-US" altLang="zh-CN" sz="1200" b="0" dirty="0" smtClean="0">
                <a:latin typeface="微软雅黑" pitchFamily="34" charset="-122"/>
                <a:ea typeface="微软雅黑" pitchFamily="34" charset="-122"/>
              </a:rPr>
              <a:t>If you need to add, delete</a:t>
            </a:r>
            <a:r>
              <a:rPr lang="zh-CN" altLang="en-US" sz="1200" b="0" dirty="0" smtClean="0">
                <a:latin typeface="微软雅黑" pitchFamily="34" charset="-122"/>
                <a:ea typeface="微软雅黑" pitchFamily="34" charset="-122"/>
              </a:rPr>
              <a:t> </a:t>
            </a:r>
            <a:r>
              <a:rPr lang="en-US" altLang="zh-CN" sz="1200" b="0" dirty="0" smtClean="0">
                <a:latin typeface="微软雅黑" pitchFamily="34" charset="-122"/>
                <a:ea typeface="微软雅黑" pitchFamily="34" charset="-122"/>
              </a:rPr>
              <a:t>or modify data, you just need to edit in the server and there is no need to do any changes on the phone.</a:t>
            </a:r>
            <a:endParaRPr lang="zh-CN" altLang="en-US" sz="1200" b="0" dirty="0" smtClean="0">
              <a:latin typeface="微软雅黑" pitchFamily="34" charset="-122"/>
              <a:ea typeface="微软雅黑" pitchFamily="34"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LDAP Sorting Results</a:t>
            </a:r>
            <a:endParaRPr lang="en-US" altLang="zh-CN" sz="1200" kern="100" dirty="0" smtClean="0">
              <a:effectLst/>
              <a:latin typeface="Times New Roman"/>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This setting is for sorting the search results, if make this option “Enabled”, it will arrange in the first alphabetical of the name order if return the name display; if only has the number return, it will list in numerical order.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LDAP Lookup for </a:t>
            </a:r>
            <a:r>
              <a:rPr lang="en-US" altLang="zh-CN" sz="1200" kern="100" dirty="0" err="1" smtClean="0">
                <a:effectLst/>
              </a:rPr>
              <a:t>PreDial</a:t>
            </a:r>
            <a:r>
              <a:rPr lang="en-US" altLang="zh-CN" sz="1200" kern="100" dirty="0" smtClean="0">
                <a:effectLst/>
              </a:rPr>
              <a:t>/Dial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This setting can be used to enable call out line identification using LDAP. When the setting is turned “Enabled”, the phone performs an LDAP number search for </a:t>
            </a:r>
            <a:r>
              <a:rPr lang="en-US" altLang="zh-CN" sz="1200" kern="100" dirty="0" err="1" smtClean="0">
                <a:effectLst/>
              </a:rPr>
              <a:t>PreDial</a:t>
            </a:r>
            <a:r>
              <a:rPr lang="en-US" altLang="zh-CN" sz="1200" kern="100" dirty="0" smtClean="0">
                <a:effectLst/>
              </a:rPr>
              <a:t> or Dial status.</a:t>
            </a:r>
            <a:endParaRPr lang="en-US" altLang="zh-CN" sz="1200" kern="100" dirty="0" smtClean="0">
              <a:effectLst/>
              <a:latin typeface="Times New Roman"/>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00" dirty="0" smtClean="0">
              <a:effectLst/>
              <a:latin typeface="Times New Roman"/>
              <a:ea typeface="+mn-ea"/>
              <a:cs typeface="Times New Roman"/>
            </a:endParaRPr>
          </a:p>
          <a:p>
            <a:endParaRPr lang="zh-CN"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attached picture</a:t>
            </a:r>
            <a:r>
              <a:rPr lang="en-US" sz="1200" kern="1200" baseline="0" dirty="0" smtClean="0">
                <a:solidFill>
                  <a:schemeClr val="tx1"/>
                </a:solidFill>
                <a:latin typeface="+mn-lt"/>
                <a:ea typeface="+mn-ea"/>
                <a:cs typeface="+mn-cs"/>
              </a:rPr>
              <a:t> shows that the work flow for XML browser </a:t>
            </a:r>
            <a:r>
              <a:rPr lang="en-US" altLang="zh-CN" sz="1200" kern="1200" baseline="0" dirty="0" smtClean="0">
                <a:solidFill>
                  <a:schemeClr val="tx1"/>
                </a:solidFill>
                <a:latin typeface="+mn-lt"/>
                <a:ea typeface="+mn-ea"/>
                <a:cs typeface="+mn-cs"/>
              </a:rPr>
              <a:t>.it is the phone-initiated application ,and use the HTTP or HTTPS transport protocol .Phone can request the data from server on it own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press the predefined key on</a:t>
            </a:r>
            <a:r>
              <a:rPr lang="en-US" sz="1200" kern="1200" baseline="0" dirty="0" smtClean="0">
                <a:solidFill>
                  <a:schemeClr val="tx1"/>
                </a:solidFill>
                <a:latin typeface="+mn-lt"/>
                <a:ea typeface="+mn-ea"/>
                <a:cs typeface="+mn-cs"/>
              </a:rPr>
              <a:t> phone</a:t>
            </a:r>
            <a:r>
              <a:rPr lang="en-US" sz="1200" kern="1200" dirty="0" smtClean="0">
                <a:solidFill>
                  <a:schemeClr val="tx1"/>
                </a:solidFill>
                <a:latin typeface="+mn-lt"/>
                <a:ea typeface="+mn-ea"/>
                <a:cs typeface="+mn-cs"/>
              </a:rPr>
              <a:t> to trigger the phone initiated application of XML browser. After pressing the key, the IP phone issues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GET command to the server, and waits for the 200</a:t>
            </a:r>
            <a:r>
              <a:rPr lang="en-US" sz="1200" kern="1200" baseline="0" dirty="0" smtClean="0">
                <a:solidFill>
                  <a:schemeClr val="tx1"/>
                </a:solidFill>
                <a:latin typeface="+mn-lt"/>
                <a:ea typeface="+mn-ea"/>
                <a:cs typeface="+mn-cs"/>
              </a:rPr>
              <a:t> OK answer with XML document in message body </a:t>
            </a:r>
            <a:r>
              <a:rPr lang="en-US" sz="1200" kern="1200" dirty="0" smtClean="0">
                <a:solidFill>
                  <a:schemeClr val="tx1"/>
                </a:solidFill>
                <a:latin typeface="+mn-lt"/>
                <a:ea typeface="+mn-ea"/>
                <a:cs typeface="+mn-cs"/>
              </a:rPr>
              <a:t>,phone can decodes and displays the xml document on the LCD screen such as Microsoft Internet Explorer or Firefox would do as a web client.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attached picture</a:t>
            </a:r>
            <a:r>
              <a:rPr lang="en-US" sz="1200" kern="1200" baseline="0" dirty="0" smtClean="0">
                <a:solidFill>
                  <a:schemeClr val="tx1"/>
                </a:solidFill>
                <a:latin typeface="+mn-lt"/>
                <a:ea typeface="+mn-ea"/>
                <a:cs typeface="+mn-cs"/>
              </a:rPr>
              <a:t> shows that the work flow for XML browser </a:t>
            </a:r>
            <a:r>
              <a:rPr lang="en-US" altLang="zh-CN" sz="1200" kern="1200" baseline="0" dirty="0" smtClean="0">
                <a:solidFill>
                  <a:schemeClr val="tx1"/>
                </a:solidFill>
                <a:latin typeface="+mn-lt"/>
                <a:ea typeface="+mn-ea"/>
                <a:cs typeface="+mn-cs"/>
              </a:rPr>
              <a:t>.it is the phone-initiated application ,and use the HTTP or HTTPS transport protocol .Phone can request the data from server on it own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press the predefined key on</a:t>
            </a:r>
            <a:r>
              <a:rPr lang="en-US" sz="1200" kern="1200" baseline="0" dirty="0" smtClean="0">
                <a:solidFill>
                  <a:schemeClr val="tx1"/>
                </a:solidFill>
                <a:latin typeface="+mn-lt"/>
                <a:ea typeface="+mn-ea"/>
                <a:cs typeface="+mn-cs"/>
              </a:rPr>
              <a:t> phone</a:t>
            </a:r>
            <a:r>
              <a:rPr lang="en-US" sz="1200" kern="1200" dirty="0" smtClean="0">
                <a:solidFill>
                  <a:schemeClr val="tx1"/>
                </a:solidFill>
                <a:latin typeface="+mn-lt"/>
                <a:ea typeface="+mn-ea"/>
                <a:cs typeface="+mn-cs"/>
              </a:rPr>
              <a:t> to trigger the phone initiated application of XML browser. After pressing the key, the IP phone issues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GET command to the server, and waits for the 200</a:t>
            </a:r>
            <a:r>
              <a:rPr lang="en-US" sz="1200" kern="1200" baseline="0" dirty="0" smtClean="0">
                <a:solidFill>
                  <a:schemeClr val="tx1"/>
                </a:solidFill>
                <a:latin typeface="+mn-lt"/>
                <a:ea typeface="+mn-ea"/>
                <a:cs typeface="+mn-cs"/>
              </a:rPr>
              <a:t> OK answer with XML document in message body </a:t>
            </a:r>
            <a:r>
              <a:rPr lang="en-US" sz="1200" kern="1200" dirty="0" smtClean="0">
                <a:solidFill>
                  <a:schemeClr val="tx1"/>
                </a:solidFill>
                <a:latin typeface="+mn-lt"/>
                <a:ea typeface="+mn-ea"/>
                <a:cs typeface="+mn-cs"/>
              </a:rPr>
              <a:t>,phone can decodes and displays the xml document on the LCD screen such as Microsoft Internet Explorer or Firefox would do as a web client.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Push XML also use</a:t>
            </a:r>
            <a:r>
              <a:rPr lang="en-US" sz="1200" kern="1200" baseline="0" dirty="0" smtClean="0">
                <a:solidFill>
                  <a:schemeClr val="tx1"/>
                </a:solidFill>
                <a:latin typeface="+mn-lt"/>
                <a:ea typeface="+mn-ea"/>
                <a:cs typeface="+mn-cs"/>
              </a:rPr>
              <a:t> the HTTP and HTTPs transport protocol </a:t>
            </a:r>
            <a:r>
              <a:rPr lang="en-US" altLang="zh-CN" sz="1200" kern="1200" baseline="0" dirty="0" smtClean="0">
                <a:solidFill>
                  <a:schemeClr val="tx1"/>
                </a:solidFill>
                <a:latin typeface="+mn-lt"/>
                <a:ea typeface="+mn-ea"/>
                <a:cs typeface="+mn-cs"/>
              </a:rPr>
              <a:t>,but is the server-initiated application .</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end users do not need to do any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operate. The server alters the XML application by posting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message to the phone. when phone receives request, it will determine whether to display corresponding content on the phone which sent by the specified server or not.</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a:lstStyle/>
          <a:p>
            <a:pPr eaLnBrk="1" hangingPunct="1">
              <a:spcBef>
                <a:spcPct val="0"/>
              </a:spcBef>
            </a:pPr>
            <a:endParaRPr lang="zh-CN" alt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Push XML also use</a:t>
            </a:r>
            <a:r>
              <a:rPr lang="en-US" sz="1200" kern="1200" baseline="0" dirty="0" smtClean="0">
                <a:solidFill>
                  <a:schemeClr val="tx1"/>
                </a:solidFill>
                <a:latin typeface="+mn-lt"/>
                <a:ea typeface="+mn-ea"/>
                <a:cs typeface="+mn-cs"/>
              </a:rPr>
              <a:t> the HTTP and HTTPs transport protocol </a:t>
            </a:r>
            <a:r>
              <a:rPr lang="en-US" altLang="zh-CN" sz="1200" kern="1200" baseline="0" dirty="0" smtClean="0">
                <a:solidFill>
                  <a:schemeClr val="tx1"/>
                </a:solidFill>
                <a:latin typeface="+mn-lt"/>
                <a:ea typeface="+mn-ea"/>
                <a:cs typeface="+mn-cs"/>
              </a:rPr>
              <a:t>,but is the server-initiated application .</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end users do not need to do any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operate. The server alters the XML application by posting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message to the phone. when phone receives request, it will determine whether to display corresponding content on the phone which sent by the specified server or not.</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600" dirty="0" smtClean="0"/>
              <a:t>Action URL &amp;</a:t>
            </a:r>
            <a:r>
              <a:rPr lang="en-US" altLang="zh-CN" sz="1600" baseline="0" dirty="0" smtClean="0"/>
              <a:t> Active </a:t>
            </a:r>
            <a:r>
              <a:rPr lang="en-US" altLang="zh-CN" sz="1600" dirty="0" smtClean="0"/>
              <a:t>URI is</a:t>
            </a:r>
            <a:r>
              <a:rPr lang="en-US" altLang="zh-CN" sz="1600" baseline="0" dirty="0" smtClean="0"/>
              <a:t> a kind of </a:t>
            </a:r>
            <a:r>
              <a:rPr lang="en-US" altLang="zh-CN" sz="1600" dirty="0" smtClean="0">
                <a:latin typeface="Calibri" pitchFamily="34" charset="0"/>
                <a:ea typeface="Tahoma" pitchFamily="34" charset="0"/>
                <a:cs typeface="Calibri" pitchFamily="34" charset="0"/>
              </a:rPr>
              <a:t>CTI</a:t>
            </a:r>
            <a:r>
              <a:rPr lang="en-US" altLang="zh-CN" sz="1200" dirty="0" smtClean="0">
                <a:latin typeface="Calibri" pitchFamily="34" charset="0"/>
                <a:ea typeface="Tahoma" pitchFamily="34" charset="0"/>
                <a:cs typeface="Calibri" pitchFamily="34" charset="0"/>
              </a:rPr>
              <a:t>(Computer Telephony Integration) application, allow interactions on a phone and a computer to be integrated.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Action URL is an HTTP GET request allowing the IP phone to interact with web server applications. You can specify a URL that triggers a GET request when certain events occur.</a:t>
            </a:r>
            <a:endParaRPr lang="zh-CN"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Opposite to Action URL, Action URI allows the IP phone to interact with web server application by receiving and handling HTTP GET requests. When receiving a URI, the IP phone will perform the specified action and respond with a 200 OK message.</a:t>
            </a:r>
            <a:endParaRPr lang="zh-CN"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is regularly used in places where not all the employees are in the office at the same time, or not in the office for long periods at a time, which means actual personal offices would often be vacant, consuming valuable space and resources.</a:t>
            </a:r>
          </a:p>
          <a:p>
            <a:r>
              <a:rPr lang="en-US" altLang="zh-CN" sz="1200" kern="1200" dirty="0" smtClean="0">
                <a:solidFill>
                  <a:schemeClr val="tx1"/>
                </a:solidFill>
                <a:effectLst/>
                <a:latin typeface="+mn-lt"/>
                <a:ea typeface="+mn-ea"/>
                <a:cs typeface="+mn-cs"/>
              </a:rPr>
              <a:t>The 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feature allows a user to delete all accounts on the IP phone, register his account on line 1. In order to use this feature, you need to assign a 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DSS key.</a:t>
            </a:r>
            <a:endParaRPr lang="zh-CN"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Yealink phone also have a broad interoperability.</a:t>
            </a:r>
            <a:r>
              <a:rPr lang="en-US" altLang="zh-CN" baseline="0" dirty="0" smtClean="0"/>
              <a:t> In this list, you can see Yealink phone can works in almost all the popular IP-PBXs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VPN (Virtual Private Network) is a secured private network connection built on top of public telecommunication infrastructure, such as the Internet. </a:t>
            </a:r>
            <a:endParaRPr lang="zh-CN"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It is designed to work with the TUN/TAP virtual networking interface. </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TUN and TAP are virtual network kernel devices. </a:t>
            </a:r>
          </a:p>
          <a:p>
            <a:r>
              <a:rPr lang="en-US" altLang="zh-CN" sz="1200" kern="1200" dirty="0" smtClean="0">
                <a:solidFill>
                  <a:schemeClr val="tx1"/>
                </a:solidFill>
                <a:effectLst/>
                <a:latin typeface="+mn-lt"/>
                <a:ea typeface="+mn-ea"/>
                <a:cs typeface="+mn-cs"/>
              </a:rPr>
              <a:t>TAP simulates a link layer device and provides a virtual point-to-point connection. </a:t>
            </a:r>
          </a:p>
          <a:p>
            <a:r>
              <a:rPr lang="en-US" altLang="zh-CN" sz="1200" kern="1200" dirty="0" smtClean="0">
                <a:solidFill>
                  <a:schemeClr val="tx1"/>
                </a:solidFill>
                <a:effectLst/>
                <a:latin typeface="+mn-lt"/>
                <a:ea typeface="+mn-ea"/>
                <a:cs typeface="+mn-cs"/>
              </a:rPr>
              <a:t>TUN simulates a network layer device and provides a virtual network segment. </a:t>
            </a:r>
            <a:endParaRPr lang="zh-CN"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When</a:t>
            </a:r>
            <a:r>
              <a:rPr lang="en-US" altLang="zh-CN" baseline="0" dirty="0" smtClean="0"/>
              <a:t> you put </a:t>
            </a:r>
            <a:r>
              <a:rPr lang="en-US" altLang="zh-CN" baseline="0" dirty="0" err="1" smtClean="0"/>
              <a:t>common.cfg</a:t>
            </a:r>
            <a:r>
              <a:rPr lang="en-US" altLang="zh-CN" baseline="0" dirty="0" smtClean="0"/>
              <a:t> and </a:t>
            </a:r>
            <a:r>
              <a:rPr lang="en-US" altLang="zh-CN" baseline="0" dirty="0" err="1" smtClean="0"/>
              <a:t>mac.cfg</a:t>
            </a:r>
            <a:r>
              <a:rPr lang="en-US" altLang="zh-CN" baseline="0" dirty="0" smtClean="0"/>
              <a:t> file to the auto provision server at the same time, the phone will first download </a:t>
            </a:r>
            <a:r>
              <a:rPr lang="en-US" altLang="zh-CN" baseline="0" dirty="0" err="1" smtClean="0"/>
              <a:t>common.cfg</a:t>
            </a:r>
            <a:r>
              <a:rPr lang="en-US" altLang="zh-CN" baseline="0" dirty="0" smtClean="0"/>
              <a:t>, and then </a:t>
            </a:r>
            <a:r>
              <a:rPr lang="en-US" altLang="zh-CN" baseline="0" dirty="0" err="1" smtClean="0"/>
              <a:t>mac.cfg</a:t>
            </a:r>
            <a:r>
              <a:rPr lang="en-US" altLang="zh-CN" baseline="0" dirty="0" smtClean="0"/>
              <a:t>.</a:t>
            </a:r>
          </a:p>
          <a:p>
            <a:r>
              <a:rPr lang="en-US" altLang="zh-CN" baseline="0" dirty="0" smtClean="0"/>
              <a:t>So if there’s same parameter in common and mac </a:t>
            </a:r>
            <a:r>
              <a:rPr lang="en-US" altLang="zh-CN" baseline="0" dirty="0" err="1" smtClean="0"/>
              <a:t>cfg</a:t>
            </a:r>
            <a:r>
              <a:rPr lang="en-US" altLang="zh-CN" baseline="0" dirty="0" smtClean="0"/>
              <a:t> file, the phone will get the value from mac </a:t>
            </a:r>
            <a:r>
              <a:rPr lang="en-US" altLang="zh-CN" baseline="0" dirty="0" err="1" smtClean="0"/>
              <a:t>cfg</a:t>
            </a:r>
            <a:r>
              <a:rPr lang="en-US" altLang="zh-CN" baseline="0" dirty="0" smtClean="0"/>
              <a:t> file.</a:t>
            </a:r>
            <a:endParaRPr lang="zh-CN"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This is the flow when</a:t>
            </a:r>
            <a:r>
              <a:rPr lang="en-US" altLang="zh-CN" baseline="0" dirty="0" smtClean="0"/>
              <a:t> the phone power on.</a:t>
            </a:r>
          </a:p>
          <a:p>
            <a:r>
              <a:rPr lang="en-US" altLang="zh-CN" dirty="0" smtClean="0"/>
              <a:t>First it</a:t>
            </a:r>
            <a:r>
              <a:rPr lang="en-US" altLang="zh-CN" baseline="0" dirty="0" smtClean="0"/>
              <a:t> will detect Zero-</a:t>
            </a:r>
            <a:r>
              <a:rPr lang="en-US" altLang="zh-CN" baseline="0" dirty="0" err="1" smtClean="0"/>
              <a:t>Sp</a:t>
            </a:r>
            <a:r>
              <a:rPr lang="en-US" altLang="zh-CN" baseline="0" dirty="0" smtClean="0"/>
              <a:t>-Touch, if you enabled Zero Touch option, after the phone boot up, the phone will ask you to set your network environment, and fill the auto provision server URL, so you don’t need to access to your webpage to configure these.</a:t>
            </a:r>
          </a:p>
          <a:p>
            <a:endParaRPr lang="en-US" altLang="zh-CN" baseline="0" dirty="0" smtClean="0"/>
          </a:p>
          <a:p>
            <a:r>
              <a:rPr lang="en-US" altLang="zh-CN" baseline="0" dirty="0" smtClean="0"/>
              <a:t>If ZST is disabled, the phone will detect PnP server, if you enabled PNP option.</a:t>
            </a:r>
            <a:r>
              <a:rPr lang="en-US" altLang="zh-CN" sz="1200" kern="1200" dirty="0" smtClean="0">
                <a:solidFill>
                  <a:schemeClr val="tx1"/>
                </a:solidFill>
                <a:effectLst/>
                <a:latin typeface="+mn-lt"/>
                <a:ea typeface="+mn-ea"/>
                <a:cs typeface="+mn-cs"/>
              </a:rPr>
              <a:t> the phone will send SIP SUBSCRIBE messages to a multicast address when it boots up. Any SIP server understanding that message will reply with a SIP NOTIFY message containing the Auto Provisioning Server URL where the phones can request their configuration.</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DHCP</a:t>
            </a:r>
            <a:r>
              <a:rPr lang="en-US" altLang="zh-CN" sz="1200" kern="1200" baseline="0" dirty="0" smtClean="0">
                <a:solidFill>
                  <a:schemeClr val="tx1"/>
                </a:solidFill>
                <a:effectLst/>
                <a:latin typeface="+mn-lt"/>
                <a:ea typeface="+mn-ea"/>
                <a:cs typeface="+mn-cs"/>
              </a:rPr>
              <a:t> Custom Option, </a:t>
            </a:r>
            <a:r>
              <a:rPr lang="en-US" altLang="zh-CN" sz="1200" kern="1200" dirty="0" smtClean="0">
                <a:solidFill>
                  <a:schemeClr val="tx1"/>
                </a:solidFill>
                <a:effectLst/>
                <a:latin typeface="+mn-lt"/>
                <a:ea typeface="+mn-ea"/>
                <a:cs typeface="+mn-cs"/>
              </a:rPr>
              <a:t>A valid </a:t>
            </a:r>
            <a:r>
              <a:rPr lang="en-US" altLang="zh-CN" sz="1200" b="1" kern="1200" dirty="0" smtClean="0">
                <a:solidFill>
                  <a:schemeClr val="tx1"/>
                </a:solidFill>
                <a:effectLst/>
                <a:latin typeface="+mn-lt"/>
                <a:ea typeface="+mn-ea"/>
                <a:cs typeface="+mn-cs"/>
              </a:rPr>
              <a:t>Custom Option</a:t>
            </a:r>
            <a:r>
              <a:rPr lang="en-US" altLang="zh-CN" sz="1200" kern="1200" dirty="0" smtClean="0">
                <a:solidFill>
                  <a:schemeClr val="tx1"/>
                </a:solidFill>
                <a:effectLst/>
                <a:latin typeface="+mn-lt"/>
                <a:ea typeface="+mn-ea"/>
                <a:cs typeface="+mn-cs"/>
              </a:rPr>
              <a:t> is from 128 to 254. The </a:t>
            </a:r>
            <a:r>
              <a:rPr lang="en-US" altLang="zh-CN" sz="1200" b="1" kern="1200" dirty="0" smtClean="0">
                <a:solidFill>
                  <a:schemeClr val="tx1"/>
                </a:solidFill>
                <a:effectLst/>
                <a:latin typeface="+mn-lt"/>
                <a:ea typeface="+mn-ea"/>
                <a:cs typeface="+mn-cs"/>
              </a:rPr>
              <a:t>Custom Option Type</a:t>
            </a:r>
            <a:r>
              <a:rPr lang="en-US" altLang="zh-CN" sz="1200" kern="1200" dirty="0" smtClean="0">
                <a:solidFill>
                  <a:schemeClr val="tx1"/>
                </a:solidFill>
                <a:effectLst/>
                <a:latin typeface="+mn-lt"/>
                <a:ea typeface="+mn-ea"/>
                <a:cs typeface="+mn-cs"/>
              </a:rPr>
              <a:t> must be in accordance with the one defined in the DHCP server</a:t>
            </a:r>
            <a:endParaRPr lang="zh-CN"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Yealink phones are deployed</a:t>
            </a:r>
            <a:r>
              <a:rPr lang="en-US" altLang="zh-CN" baseline="0" dirty="0" smtClean="0"/>
              <a:t> in these government organizations, for example… </a:t>
            </a:r>
          </a:p>
          <a:p>
            <a:r>
              <a:rPr lang="en-US" altLang="zh-CN" baseline="0" dirty="0" smtClean="0"/>
              <a:t>So our phones involves in all walks of life.</a:t>
            </a:r>
            <a:endParaRPr lang="zh-CN" altLang="en-US" dirty="0"/>
          </a:p>
        </p:txBody>
      </p:sp>
      <p:sp>
        <p:nvSpPr>
          <p:cNvPr id="4" name="灯片编号占位符 3"/>
          <p:cNvSpPr>
            <a:spLocks noGrp="1"/>
          </p:cNvSpPr>
          <p:nvPr>
            <p:ph type="sldNum" sz="quarter" idx="10"/>
          </p:nvPr>
        </p:nvSpPr>
        <p:spPr/>
        <p:txBody>
          <a:bodyPr/>
          <a:lstStyle/>
          <a:p>
            <a:fld id="{069BFAE7-1CFE-4912-A9D4-50C022960AF8}" type="slidenum">
              <a:rPr lang="zh-CN" altLang="en-US" smtClean="0"/>
              <a:pPr/>
              <a:t>7</a:t>
            </a:fld>
            <a:endParaRPr lang="zh-CN" altLang="en-US"/>
          </a:p>
        </p:txBody>
      </p:sp>
    </p:spTree>
    <p:extLst>
      <p:ext uri="{BB962C8B-B14F-4D97-AF65-F5344CB8AC3E}">
        <p14:creationId xmlns:p14="http://schemas.microsoft.com/office/powerpoint/2010/main" val="15043641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zh-CN"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BE2CF512-2A5C-4896-AB18-9CCB26F75A96}"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A501463E-798D-4D14-9101-26BD69B4CA12}"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7438C62E-E05E-401C-B953-291C7E5BD6C7}"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0F6851D-BBF7-4540-A41C-7C1D2EFD80CC}"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975773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2C4912-E076-46A6-A5FD-A53E5BD9515C}"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6037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8AEA470-4771-4C63-B14E-D89B48611334}"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74684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89E09A7-7373-4266-AF52-EEBA5DB4F2F3}"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27707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80F4CAB-364B-485F-9890-A5EAD3BC2687}" type="datetime1">
              <a:rPr lang="zh-CN" altLang="en-US" smtClean="0"/>
              <a:t>2012/12/18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71843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DEC9C3D-60B7-4079-8F34-13E10A113ED2}" type="datetime1">
              <a:rPr lang="zh-CN" altLang="en-US" smtClean="0"/>
              <a:t>2012/12/18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60967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32AE30-C726-410E-B712-A352E400A28F}" type="datetime1">
              <a:rPr lang="zh-CN" altLang="en-US" smtClean="0"/>
              <a:t>2012/12/18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495095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26D577D-196B-4D8C-86D7-9E4A285112BD}"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136138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A9CABD81-3712-4FED-A042-103A88F6BEEB}"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3DB0D80-FB15-4786-8473-907C99270FAD}"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96770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2CE2E7-6D5B-4F4F-AF3C-3AB43202409B}"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745033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41FE2F-0712-41BC-B6AD-8BBB35FABB39}"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80007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47D264E-FDD9-4EFD-9A84-740A5D7D109D}"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64083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A654E7-8E70-4E05-B727-0483FFF58F04}"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453123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15E6C93-9E06-4A8A-A6CC-806C368154D2}"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307055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A5829A5-D804-4E63-BCF4-E4092847A5C7}"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23493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809EDE-951A-4B46-AA75-4D8E5A7FB253}" type="datetime1">
              <a:rPr lang="zh-CN" altLang="en-US" smtClean="0"/>
              <a:t>2012/12/18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4024177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2BEF7BF-9E19-4BE7-8316-EC41B2C022A3}" type="datetime1">
              <a:rPr lang="zh-CN" altLang="en-US" smtClean="0"/>
              <a:t>2012/12/18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671362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D233F6-168F-4C06-AD99-1481DB18C592}" type="datetime1">
              <a:rPr lang="zh-CN" altLang="en-US" smtClean="0"/>
              <a:t>2012/12/18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17313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BDDDD95C-E932-41EA-BDE5-23C7F626BB48}"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D7BD4F6-EDFE-4013-AFDA-1082E8D8B86A}"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88972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C3BF4E7-5BA3-4F85-9B83-CD861BF996E7}"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0389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55E0E39-29D2-4F13-BAD6-73BB695BD180}"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151128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8927F5-85E0-4C1A-A0D2-22DFDC7597AC}" type="datetime1">
              <a:rPr lang="zh-CN" altLang="en-US" smtClean="0"/>
              <a:t>2012/12/18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38785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200699AD-6BEC-4096-B5FC-7D75775613AF}"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2ED32DD3-C941-438D-AC1E-B212D91C72C9}" type="datetime1">
              <a:rPr lang="zh-CN" altLang="en-US" smtClean="0"/>
              <a:t>2012/12/18</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CB5E41A5-0A87-4292-AC49-A878B9F47033}" type="datetime1">
              <a:rPr lang="zh-CN" altLang="en-US" smtClean="0"/>
              <a:t>2012/12/18</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38D9C963-A696-4739-A6EF-265A3A62BA9F}" type="datetime1">
              <a:rPr lang="zh-CN" altLang="en-US" smtClean="0"/>
              <a:t>2012/12/18</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a:t>
            </a:fld>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1FCA0DEB-DE45-4349-873F-69518F1B0B07}"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CF5355CA-8B30-4A72-9FAF-CFED45903AA8}" type="datetime1">
              <a:rPr lang="zh-CN" altLang="en-US" smtClean="0"/>
              <a:t>2012/12/18</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61BADC-A0D1-4686-814D-B07D5EE7B568}" type="datetime1">
              <a:rPr lang="zh-CN" altLang="en-US" smtClean="0"/>
              <a:t>2012/12/18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7010400" y="8993"/>
            <a:ext cx="2133600" cy="365125"/>
          </a:xfrm>
          <a:prstGeom prst="rect">
            <a:avLst/>
          </a:prstGeom>
        </p:spPr>
        <p:txBody>
          <a:bodyPr vert="horz" lIns="91440" tIns="45720" rIns="91440" bIns="45720" rtlCol="0" anchor="ctr"/>
          <a:lstStyle>
            <a:lvl1pPr algn="r">
              <a:defRPr sz="1800">
                <a:solidFill>
                  <a:srgbClr val="FF0000"/>
                </a:solidFill>
              </a:defRPr>
            </a:lvl1pPr>
          </a:lstStyle>
          <a:p>
            <a:pPr>
              <a:defRPr/>
            </a:pPr>
            <a:fld id="{A3B68DF2-A387-461D-A4BA-9646E5DFDE4C}"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82863-0763-4803-A95F-945CFC918B24}" type="datetime1">
              <a:rPr lang="zh-CN" altLang="en-US" smtClean="0"/>
              <a:t>2012/12/18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42626804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8C97-4A72-4B8D-AD00-8D8385C226CC}" type="datetime1">
              <a:rPr lang="zh-CN" altLang="en-US" smtClean="0"/>
              <a:t>2012/12/18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964269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hyperlink" Target="ftp://yealinkftp:yealinkftp@ftp.yealink.com/Training/AdvancedFeature/LDAP/"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ftp://yealinkftp:yealinkftp@ftp.yealink.com/Training/AdvancedFeature/"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gif"/><Relationship Id="rId3" Type="http://schemas.openxmlformats.org/officeDocument/2006/relationships/image" Target="../media/image17.jpeg"/><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28.jpeg"/><Relationship Id="rId2" Type="http://schemas.openxmlformats.org/officeDocument/2006/relationships/notesSlide" Target="../notesSlides/notesSlide5.xml"/><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24.png"/><Relationship Id="rId5" Type="http://schemas.openxmlformats.org/officeDocument/2006/relationships/image" Target="../media/image19.jpeg"/><Relationship Id="rId15" Type="http://schemas.openxmlformats.org/officeDocument/2006/relationships/image" Target="../media/image15.jpeg"/><Relationship Id="rId10" Type="http://schemas.openxmlformats.org/officeDocument/2006/relationships/image" Target="../media/image23.jpeg"/><Relationship Id="rId4" Type="http://schemas.openxmlformats.org/officeDocument/2006/relationships/image" Target="../media/image18.jpeg"/><Relationship Id="rId9" Type="http://schemas.openxmlformats.org/officeDocument/2006/relationships/image" Target="../media/image22.jpeg"/><Relationship Id="rId14"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3" Type="http://schemas.openxmlformats.org/officeDocument/2006/relationships/hyperlink" Target="http://10.2.4.234/cgi-bin/ConfigManApp.com?key=OK"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hyperlink" Target="http://10.2.4.224/cgi-bin/cgiServer.exx?number=765432&amp;outgoing_uri=123123123@10.2.1.199"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yealink.com/Upload/document/YealinkT2XPT3XGVP530phonesAutoProvisioningUserGuide/YealinkSIPT2XPphonesAutoProvisionUserGuideRev_610-21130127888.zip"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NULL" TargetMode="External"/><Relationship Id="rId7" Type="http://schemas.openxmlformats.org/officeDocument/2006/relationships/hyperlink" Target="NUL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yealink.com/Upload/document/YealinkT2XPT3XGVP530phonesAutoProvisioningUserGuide/YealinkT2XPT3XGVP530phonesAutoProvisioningUserGuideRev_700-02264277235.zip"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7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7000" y="2132856"/>
            <a:ext cx="5365830" cy="1446550"/>
          </a:xfrm>
          <a:prstGeom prst="rect">
            <a:avLst/>
          </a:prstGeom>
        </p:spPr>
        <p:txBody>
          <a:bodyPr wrap="square">
            <a:spAutoFit/>
          </a:bodyPr>
          <a:lstStyle/>
          <a:p>
            <a:pPr algn="ctr"/>
            <a:r>
              <a:rPr lang="en-US" altLang="zh-CN" sz="4000" b="1" dirty="0" smtClean="0">
                <a:solidFill>
                  <a:schemeClr val="bg1"/>
                </a:solidFill>
                <a:latin typeface="Calibri" pitchFamily="34" charset="0"/>
                <a:cs typeface="Calibri" pitchFamily="34" charset="0"/>
              </a:rPr>
              <a:t>Yealink Phone Features</a:t>
            </a:r>
          </a:p>
          <a:p>
            <a:pPr algn="ctr"/>
            <a:endParaRPr lang="en-US" altLang="zh-CN" sz="2400" b="1" dirty="0" smtClean="0">
              <a:solidFill>
                <a:schemeClr val="bg1"/>
              </a:solidFill>
              <a:latin typeface="Calibri" pitchFamily="34" charset="0"/>
              <a:cs typeface="Calibri" pitchFamily="34" charset="0"/>
            </a:endParaRPr>
          </a:p>
          <a:p>
            <a:pPr algn="ctr"/>
            <a:r>
              <a:rPr lang="en-US" altLang="zh-CN" sz="2400" b="1" dirty="0" smtClean="0">
                <a:solidFill>
                  <a:schemeClr val="bg1"/>
                </a:solidFill>
                <a:latin typeface="Calibri" pitchFamily="34" charset="0"/>
                <a:cs typeface="Calibri" pitchFamily="34" charset="0"/>
              </a:rPr>
              <a:t>The Global TOP5 Sip Phone Supplier</a:t>
            </a:r>
          </a:p>
        </p:txBody>
      </p:sp>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矩形 3"/>
          <p:cNvSpPr>
            <a:spLocks noChangeArrowheads="1"/>
          </p:cNvSpPr>
          <p:nvPr/>
        </p:nvSpPr>
        <p:spPr bwMode="auto">
          <a:xfrm>
            <a:off x="19050" y="76199"/>
            <a:ext cx="3857625" cy="584775"/>
          </a:xfrm>
          <a:prstGeom prst="rect">
            <a:avLst/>
          </a:prstGeom>
          <a:noFill/>
          <a:ln w="9525">
            <a:noFill/>
            <a:miter lim="800000"/>
            <a:headEnd/>
            <a:tailEnd/>
          </a:ln>
        </p:spPr>
        <p:txBody>
          <a:bodyPr>
            <a:spAutoFit/>
          </a:bodyPr>
          <a:lstStyle/>
          <a:p>
            <a:r>
              <a:rPr lang="en-US" altLang="zh-CN" sz="3200" b="1" dirty="0" smtClean="0">
                <a:solidFill>
                  <a:schemeClr val="bg1"/>
                </a:solidFill>
                <a:latin typeface="Calibri" pitchFamily="34" charset="0"/>
                <a:cs typeface="Calibri" pitchFamily="34" charset="0"/>
              </a:rPr>
              <a:t>Yealink Position</a:t>
            </a:r>
            <a:endParaRPr lang="zh-CN" altLang="en-US" sz="3200" b="1" dirty="0">
              <a:solidFill>
                <a:schemeClr val="bg1"/>
              </a:solidFill>
              <a:latin typeface="Calibri" pitchFamily="34" charset="0"/>
              <a:cs typeface="Calibri" pitchFamily="34" charset="0"/>
            </a:endParaRPr>
          </a:p>
        </p:txBody>
      </p:sp>
      <p:pic>
        <p:nvPicPr>
          <p:cNvPr id="58370" name="图片 34" descr="1.jpg"/>
          <p:cNvPicPr>
            <a:picLocks noChangeAspect="1"/>
          </p:cNvPicPr>
          <p:nvPr/>
        </p:nvPicPr>
        <p:blipFill>
          <a:blip r:embed="rId3" cstate="print"/>
          <a:srcRect t="10341"/>
          <a:stretch>
            <a:fillRect/>
          </a:stretch>
        </p:blipFill>
        <p:spPr bwMode="auto">
          <a:xfrm>
            <a:off x="19050" y="1052513"/>
            <a:ext cx="9105900" cy="5184799"/>
          </a:xfrm>
          <a:prstGeom prst="rect">
            <a:avLst/>
          </a:prstGeom>
          <a:noFill/>
          <a:ln w="9525">
            <a:noFill/>
            <a:miter lim="800000"/>
            <a:headEnd/>
            <a:tailEnd/>
          </a:ln>
        </p:spPr>
      </p:pic>
      <p:pic>
        <p:nvPicPr>
          <p:cNvPr id="58373" name="Picture 12" descr="E:\市场任务\Partner\原图\gs.jpg"/>
          <p:cNvPicPr>
            <a:picLocks noChangeAspect="1" noChangeArrowheads="1"/>
          </p:cNvPicPr>
          <p:nvPr/>
        </p:nvPicPr>
        <p:blipFill>
          <a:blip r:embed="rId4" cstate="print"/>
          <a:srcRect/>
          <a:stretch>
            <a:fillRect/>
          </a:stretch>
        </p:blipFill>
        <p:spPr bwMode="auto">
          <a:xfrm>
            <a:off x="2473002" y="3656962"/>
            <a:ext cx="1495082" cy="785817"/>
          </a:xfrm>
          <a:prstGeom prst="rect">
            <a:avLst/>
          </a:prstGeom>
          <a:noFill/>
          <a:ln w="9525">
            <a:noFill/>
            <a:miter lim="800000"/>
            <a:headEnd/>
            <a:tailEnd/>
          </a:ln>
        </p:spPr>
      </p:pic>
      <p:pic>
        <p:nvPicPr>
          <p:cNvPr id="58374" name="图片 30" descr="Aastra-logo.jpg"/>
          <p:cNvPicPr>
            <a:picLocks noChangeAspect="1"/>
          </p:cNvPicPr>
          <p:nvPr/>
        </p:nvPicPr>
        <p:blipFill>
          <a:blip r:embed="rId5" cstate="print"/>
          <a:srcRect/>
          <a:stretch>
            <a:fillRect/>
          </a:stretch>
        </p:blipFill>
        <p:spPr bwMode="auto">
          <a:xfrm>
            <a:off x="5072063" y="2855790"/>
            <a:ext cx="1084113" cy="309550"/>
          </a:xfrm>
          <a:prstGeom prst="rect">
            <a:avLst/>
          </a:prstGeom>
          <a:noFill/>
          <a:ln w="9525">
            <a:noFill/>
            <a:miter lim="800000"/>
            <a:headEnd/>
            <a:tailEnd/>
          </a:ln>
        </p:spPr>
      </p:pic>
      <p:pic>
        <p:nvPicPr>
          <p:cNvPr id="58375" name="Picture 10" descr="E:\市场任务\Partner\原图\snom.jpg"/>
          <p:cNvPicPr>
            <a:picLocks noChangeAspect="1" noChangeArrowheads="1"/>
          </p:cNvPicPr>
          <p:nvPr/>
        </p:nvPicPr>
        <p:blipFill>
          <a:blip r:embed="rId6" cstate="print"/>
          <a:srcRect/>
          <a:stretch>
            <a:fillRect/>
          </a:stretch>
        </p:blipFill>
        <p:spPr bwMode="auto">
          <a:xfrm>
            <a:off x="5004048" y="2410024"/>
            <a:ext cx="1152128" cy="407923"/>
          </a:xfrm>
          <a:prstGeom prst="rect">
            <a:avLst/>
          </a:prstGeom>
          <a:noFill/>
          <a:ln w="9525">
            <a:noFill/>
            <a:miter lim="800000"/>
            <a:headEnd/>
            <a:tailEnd/>
          </a:ln>
        </p:spPr>
      </p:pic>
      <p:pic>
        <p:nvPicPr>
          <p:cNvPr id="13" name="图片 12" descr="yealink logo .png"/>
          <p:cNvPicPr>
            <a:picLocks noChangeAspect="1"/>
          </p:cNvPicPr>
          <p:nvPr/>
        </p:nvPicPr>
        <p:blipFill>
          <a:blip r:embed="rId7" cstate="print"/>
          <a:stretch>
            <a:fillRect/>
          </a:stretch>
        </p:blipFill>
        <p:spPr>
          <a:xfrm>
            <a:off x="2066171" y="2071651"/>
            <a:ext cx="2270616" cy="482643"/>
          </a:xfrm>
          <a:prstGeom prst="rect">
            <a:avLst/>
          </a:prstGeom>
        </p:spPr>
      </p:pic>
      <p:pic>
        <p:nvPicPr>
          <p:cNvPr id="14" name="Picture 4" descr="http://www.tukans.com/images/polycom_logo_sm.gif"/>
          <p:cNvPicPr>
            <a:picLocks noChangeAspect="1" noChangeArrowheads="1"/>
          </p:cNvPicPr>
          <p:nvPr/>
        </p:nvPicPr>
        <p:blipFill>
          <a:blip r:embed="rId8" cstate="print"/>
          <a:srcRect/>
          <a:stretch>
            <a:fillRect/>
          </a:stretch>
        </p:blipFill>
        <p:spPr bwMode="auto">
          <a:xfrm>
            <a:off x="5500694" y="1571612"/>
            <a:ext cx="1504950" cy="327025"/>
          </a:xfrm>
          <a:prstGeom prst="rect">
            <a:avLst/>
          </a:prstGeom>
        </p:spPr>
        <p:style>
          <a:lnRef idx="2">
            <a:schemeClr val="dk1"/>
          </a:lnRef>
          <a:fillRef idx="1">
            <a:schemeClr val="lt1"/>
          </a:fillRef>
          <a:effectRef idx="0">
            <a:schemeClr val="dk1"/>
          </a:effectRef>
          <a:fontRef idx="minor">
            <a:schemeClr val="dk1"/>
          </a:fontRef>
        </p:style>
      </p:pic>
      <p:pic>
        <p:nvPicPr>
          <p:cNvPr id="15" name="Picture 2" descr="http://www.techworld.com/cmsdata/news/3258017/Cisco.jpg"/>
          <p:cNvPicPr>
            <a:picLocks noChangeAspect="1" noChangeArrowheads="1"/>
          </p:cNvPicPr>
          <p:nvPr/>
        </p:nvPicPr>
        <p:blipFill>
          <a:blip r:embed="rId9" cstate="print"/>
          <a:srcRect/>
          <a:stretch>
            <a:fillRect/>
          </a:stretch>
        </p:blipFill>
        <p:spPr bwMode="auto">
          <a:xfrm>
            <a:off x="7072330" y="1357298"/>
            <a:ext cx="1071530" cy="714353"/>
          </a:xfrm>
          <a:prstGeom prst="rect">
            <a:avLst/>
          </a:prstGeom>
          <a:noFill/>
          <a:ln>
            <a:solidFill>
              <a:srgbClr val="00B0F0"/>
            </a:solidFill>
          </a:ln>
        </p:spPr>
      </p:pic>
      <p:pic>
        <p:nvPicPr>
          <p:cNvPr id="16" name="Picture 12" descr="http://technetcomputing.com/products/images/linksys/LinksysLogo_Black_Tagline.jpg"/>
          <p:cNvPicPr>
            <a:picLocks noChangeAspect="1" noChangeArrowheads="1"/>
          </p:cNvPicPr>
          <p:nvPr/>
        </p:nvPicPr>
        <p:blipFill>
          <a:blip r:embed="rId10" cstate="print"/>
          <a:srcRect/>
          <a:stretch>
            <a:fillRect/>
          </a:stretch>
        </p:blipFill>
        <p:spPr bwMode="auto">
          <a:xfrm>
            <a:off x="3786182" y="3133729"/>
            <a:ext cx="1227775" cy="438147"/>
          </a:xfrm>
          <a:prstGeom prst="rect">
            <a:avLst/>
          </a:prstGeom>
          <a:noFill/>
          <a:ln w="9525">
            <a:noFill/>
            <a:miter lim="800000"/>
            <a:headEnd/>
            <a:tailEnd/>
          </a:ln>
        </p:spPr>
      </p:pic>
      <p:pic>
        <p:nvPicPr>
          <p:cNvPr id="2050" name="Picture 2"/>
          <p:cNvPicPr>
            <a:picLocks noChangeAspect="1" noChangeArrowheads="1"/>
          </p:cNvPicPr>
          <p:nvPr/>
        </p:nvPicPr>
        <p:blipFill>
          <a:blip r:embed="rId11" cstate="print"/>
          <a:srcRect/>
          <a:stretch>
            <a:fillRect/>
          </a:stretch>
        </p:blipFill>
        <p:spPr bwMode="auto">
          <a:xfrm>
            <a:off x="6300192" y="2780928"/>
            <a:ext cx="1224136" cy="459051"/>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10</a:t>
            </a:fld>
            <a:endParaRPr lang="zh-CN" altLang="en-US"/>
          </a:p>
        </p:txBody>
      </p:sp>
    </p:spTree>
    <p:extLst>
      <p:ext uri="{BB962C8B-B14F-4D97-AF65-F5344CB8AC3E}">
        <p14:creationId xmlns:p14="http://schemas.microsoft.com/office/powerpoint/2010/main" val="3900441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74012" y="1700808"/>
            <a:ext cx="5286412" cy="584775"/>
          </a:xfrm>
          <a:prstGeom prst="rect">
            <a:avLst/>
          </a:prstGeom>
        </p:spPr>
        <p:txBody>
          <a:bodyPr wrap="square">
            <a:spAutoFit/>
          </a:bodyPr>
          <a:lstStyle/>
          <a:p>
            <a:pPr marL="342900" indent="-342900" eaLnBrk="0" hangingPunct="0">
              <a:spcBef>
                <a:spcPct val="20000"/>
              </a:spcBef>
              <a:defRPr/>
            </a:pPr>
            <a:r>
              <a:rPr lang="en-US" altLang="zh-CN" sz="3200" b="1" dirty="0" smtClean="0">
                <a:latin typeface="Calibri" pitchFamily="34" charset="0"/>
                <a:ea typeface="宋体" charset="-122"/>
                <a:cs typeface="Calibri" pitchFamily="34" charset="0"/>
              </a:rPr>
              <a:t>Save xx% cost</a:t>
            </a:r>
            <a:endParaRPr lang="en-US" altLang="zh-CN" sz="3200" b="1" dirty="0">
              <a:latin typeface="Calibri" pitchFamily="34" charset="0"/>
              <a:ea typeface="宋体" charset="-122"/>
              <a:cs typeface="Calibri" pitchFamily="34" charset="0"/>
            </a:endParaRPr>
          </a:p>
        </p:txBody>
      </p:sp>
      <p:pic>
        <p:nvPicPr>
          <p:cNvPr id="1026" name="Picture 2" descr="C:\Documents and Settings\Administrator\桌面\Y.png"/>
          <p:cNvPicPr>
            <a:picLocks noChangeAspect="1" noChangeArrowheads="1"/>
          </p:cNvPicPr>
          <p:nvPr/>
        </p:nvPicPr>
        <p:blipFill>
          <a:blip r:embed="rId3" cstate="print"/>
          <a:srcRect/>
          <a:stretch>
            <a:fillRect/>
          </a:stretch>
        </p:blipFill>
        <p:spPr bwMode="auto">
          <a:xfrm>
            <a:off x="1259632" y="1844824"/>
            <a:ext cx="285752" cy="286978"/>
          </a:xfrm>
          <a:prstGeom prst="rect">
            <a:avLst/>
          </a:prstGeom>
          <a:noFill/>
        </p:spPr>
      </p:pic>
      <p:pic>
        <p:nvPicPr>
          <p:cNvPr id="15" name="Picture 2" descr="C:\Documents and Settings\Administrator\桌面\Y.png"/>
          <p:cNvPicPr>
            <a:picLocks noChangeAspect="1" noChangeArrowheads="1"/>
          </p:cNvPicPr>
          <p:nvPr/>
        </p:nvPicPr>
        <p:blipFill>
          <a:blip r:embed="rId3" cstate="print"/>
          <a:srcRect/>
          <a:stretch>
            <a:fillRect/>
          </a:stretch>
        </p:blipFill>
        <p:spPr bwMode="auto">
          <a:xfrm>
            <a:off x="1259632" y="2780928"/>
            <a:ext cx="285752" cy="286978"/>
          </a:xfrm>
          <a:prstGeom prst="rect">
            <a:avLst/>
          </a:prstGeom>
          <a:noFill/>
        </p:spPr>
      </p:pic>
      <p:sp>
        <p:nvSpPr>
          <p:cNvPr id="16" name="矩形 15"/>
          <p:cNvSpPr/>
          <p:nvPr/>
        </p:nvSpPr>
        <p:spPr>
          <a:xfrm>
            <a:off x="1974012" y="2636912"/>
            <a:ext cx="5286412" cy="584775"/>
          </a:xfrm>
          <a:prstGeom prst="rect">
            <a:avLst/>
          </a:prstGeom>
        </p:spPr>
        <p:txBody>
          <a:bodyPr wrap="square">
            <a:spAutoFit/>
          </a:bodyPr>
          <a:lstStyle/>
          <a:p>
            <a:pPr marL="342900" indent="-342900" eaLnBrk="0" hangingPunct="0">
              <a:spcBef>
                <a:spcPct val="20000"/>
              </a:spcBef>
              <a:defRPr/>
            </a:pPr>
            <a:r>
              <a:rPr lang="en-US" altLang="zh-CN" sz="3200" b="1" dirty="0" smtClean="0">
                <a:latin typeface="Calibri" pitchFamily="34" charset="0"/>
                <a:cs typeface="Calibri" pitchFamily="34" charset="0"/>
              </a:rPr>
              <a:t>Rapid technical support</a:t>
            </a:r>
            <a:endParaRPr lang="en-US" altLang="zh-CN" sz="3200" b="1" dirty="0">
              <a:latin typeface="Calibri" pitchFamily="34" charset="0"/>
              <a:cs typeface="Calibri" pitchFamily="34" charset="0"/>
            </a:endParaRPr>
          </a:p>
        </p:txBody>
      </p:sp>
      <p:pic>
        <p:nvPicPr>
          <p:cNvPr id="17" name="Picture 2" descr="C:\Documents and Settings\Administrator\桌面\Y.png"/>
          <p:cNvPicPr>
            <a:picLocks noChangeAspect="1" noChangeArrowheads="1"/>
          </p:cNvPicPr>
          <p:nvPr/>
        </p:nvPicPr>
        <p:blipFill>
          <a:blip r:embed="rId3" cstate="print"/>
          <a:srcRect/>
          <a:stretch>
            <a:fillRect/>
          </a:stretch>
        </p:blipFill>
        <p:spPr bwMode="auto">
          <a:xfrm>
            <a:off x="1259632" y="3759809"/>
            <a:ext cx="285752" cy="286978"/>
          </a:xfrm>
          <a:prstGeom prst="rect">
            <a:avLst/>
          </a:prstGeom>
          <a:noFill/>
        </p:spPr>
      </p:pic>
      <p:sp>
        <p:nvSpPr>
          <p:cNvPr id="18" name="矩形 17"/>
          <p:cNvSpPr/>
          <p:nvPr/>
        </p:nvSpPr>
        <p:spPr>
          <a:xfrm>
            <a:off x="1974012" y="3573016"/>
            <a:ext cx="5286412" cy="584775"/>
          </a:xfrm>
          <a:prstGeom prst="rect">
            <a:avLst/>
          </a:prstGeom>
        </p:spPr>
        <p:txBody>
          <a:bodyPr wrap="square">
            <a:spAutoFit/>
          </a:bodyPr>
          <a:lstStyle/>
          <a:p>
            <a:pPr marL="342900" indent="-342900" eaLnBrk="0" hangingPunct="0">
              <a:spcBef>
                <a:spcPct val="20000"/>
              </a:spcBef>
              <a:defRPr/>
            </a:pPr>
            <a:r>
              <a:rPr lang="en-US" altLang="zh-CN" sz="3200" b="1" dirty="0" smtClean="0">
                <a:latin typeface="Calibri" pitchFamily="34" charset="0"/>
                <a:ea typeface="宋体" charset="-122"/>
                <a:cs typeface="Calibri" pitchFamily="34" charset="0"/>
              </a:rPr>
              <a:t>Easy to use</a:t>
            </a:r>
            <a:endParaRPr lang="en-US" altLang="zh-CN" sz="3200" b="1" dirty="0">
              <a:latin typeface="Calibri" pitchFamily="34" charset="0"/>
              <a:ea typeface="宋体" charset="-122"/>
              <a:cs typeface="Calibri" pitchFamily="34" charset="0"/>
            </a:endParaRPr>
          </a:p>
        </p:txBody>
      </p:sp>
      <p:sp>
        <p:nvSpPr>
          <p:cNvPr id="10" name="矩形 9"/>
          <p:cNvSpPr/>
          <p:nvPr/>
        </p:nvSpPr>
        <p:spPr>
          <a:xfrm>
            <a:off x="71406" y="-24"/>
            <a:ext cx="5286412" cy="584775"/>
          </a:xfrm>
          <a:prstGeom prst="rect">
            <a:avLst/>
          </a:prstGeom>
        </p:spPr>
        <p:txBody>
          <a:bodyPr wrap="square">
            <a:spAutoFit/>
          </a:bodyPr>
          <a:lstStyle/>
          <a:p>
            <a:pPr marL="342900" indent="-342900" eaLnBrk="0" hangingPunct="0">
              <a:spcBef>
                <a:spcPct val="20000"/>
              </a:spcBef>
              <a:defRPr/>
            </a:pPr>
            <a:r>
              <a:rPr lang="en-US" altLang="zh-CN" sz="3200" b="1" dirty="0" smtClean="0">
                <a:solidFill>
                  <a:schemeClr val="bg1"/>
                </a:solidFill>
                <a:latin typeface="Calibri" pitchFamily="34" charset="0"/>
                <a:ea typeface="宋体" charset="-122"/>
                <a:cs typeface="Calibri" pitchFamily="34" charset="0"/>
              </a:rPr>
              <a:t>Compare to </a:t>
            </a:r>
            <a:r>
              <a:rPr lang="en-US" altLang="zh-CN" sz="3200" b="1" dirty="0" smtClean="0">
                <a:solidFill>
                  <a:schemeClr val="bg1"/>
                </a:solidFill>
                <a:latin typeface="Calibri" pitchFamily="34" charset="0"/>
                <a:cs typeface="Calibri" pitchFamily="34" charset="0"/>
              </a:rPr>
              <a:t>Competitors</a:t>
            </a:r>
            <a:endParaRPr lang="en-US" altLang="zh-CN" sz="3200" b="1" dirty="0">
              <a:solidFill>
                <a:schemeClr val="bg1"/>
              </a:solidFill>
              <a:latin typeface="Calibri" pitchFamily="34" charset="0"/>
              <a:ea typeface="宋体" charset="-122"/>
              <a:cs typeface="Calibri"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1259632" y="4615194"/>
            <a:ext cx="285752" cy="286978"/>
          </a:xfrm>
          <a:prstGeom prst="rect">
            <a:avLst/>
          </a:prstGeom>
          <a:noFill/>
        </p:spPr>
      </p:pic>
      <p:sp>
        <p:nvSpPr>
          <p:cNvPr id="11" name="矩形 10"/>
          <p:cNvSpPr/>
          <p:nvPr/>
        </p:nvSpPr>
        <p:spPr>
          <a:xfrm>
            <a:off x="1974012" y="4428401"/>
            <a:ext cx="5286412" cy="584775"/>
          </a:xfrm>
          <a:prstGeom prst="rect">
            <a:avLst/>
          </a:prstGeom>
        </p:spPr>
        <p:txBody>
          <a:bodyPr wrap="square">
            <a:spAutoFit/>
          </a:bodyPr>
          <a:lstStyle/>
          <a:p>
            <a:r>
              <a:rPr lang="en-US" altLang="zh-CN" sz="3200" b="1" dirty="0" smtClean="0">
                <a:latin typeface="Calibri" pitchFamily="34" charset="0"/>
                <a:cs typeface="Calibri" pitchFamily="34" charset="0"/>
              </a:rPr>
              <a:t>Broad</a:t>
            </a:r>
            <a:r>
              <a:rPr lang="en-US" altLang="zh-CN" sz="3200" b="1" dirty="0" smtClean="0">
                <a:solidFill>
                  <a:schemeClr val="bg1"/>
                </a:solidFill>
                <a:latin typeface="Calibri" pitchFamily="34" charset="0"/>
              </a:rPr>
              <a:t> </a:t>
            </a:r>
            <a:r>
              <a:rPr lang="en-US" altLang="zh-CN" sz="3200" b="1" dirty="0" smtClean="0">
                <a:latin typeface="Calibri" pitchFamily="34" charset="0"/>
                <a:cs typeface="Calibri" pitchFamily="34" charset="0"/>
              </a:rPr>
              <a:t>interoperability</a:t>
            </a:r>
            <a:endParaRPr lang="zh-CN" altLang="en-US" sz="3200" b="1" dirty="0" smtClean="0">
              <a:latin typeface="Calibri" pitchFamily="34" charset="0"/>
              <a:cs typeface="Calibri" pitchFamily="34" charset="0"/>
            </a:endParaRPr>
          </a:p>
        </p:txBody>
      </p:sp>
      <p:sp>
        <p:nvSpPr>
          <p:cNvPr id="4" name="灯片编号占位符 3"/>
          <p:cNvSpPr>
            <a:spLocks noGrp="1"/>
          </p:cNvSpPr>
          <p:nvPr>
            <p:ph type="sldNum" sz="quarter" idx="12"/>
          </p:nvPr>
        </p:nvSpPr>
        <p:spPr/>
        <p:txBody>
          <a:bodyPr/>
          <a:lstStyle/>
          <a:p>
            <a:pPr>
              <a:defRPr/>
            </a:pPr>
            <a:fld id="{697FED9D-2B1C-4C7D-8258-53708B199F59}" type="slidenum">
              <a:rPr lang="zh-CN" altLang="en-US" smtClean="0"/>
              <a:pPr>
                <a:defRPr/>
              </a:pPr>
              <a:t>11</a:t>
            </a:fld>
            <a:endParaRPr lang="zh-CN" altLang="en-US"/>
          </a:p>
        </p:txBody>
      </p:sp>
    </p:spTree>
    <p:extLst>
      <p:ext uri="{BB962C8B-B14F-4D97-AF65-F5344CB8AC3E}">
        <p14:creationId xmlns:p14="http://schemas.microsoft.com/office/powerpoint/2010/main" val="1439587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9" name="矩形 8"/>
          <p:cNvSpPr/>
          <p:nvPr/>
        </p:nvSpPr>
        <p:spPr>
          <a:xfrm>
            <a:off x="1547664" y="888526"/>
            <a:ext cx="6480720" cy="138499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Calibri" pitchFamily="34" charset="0"/>
                <a:ea typeface="Tahoma" pitchFamily="34" charset="0"/>
                <a:cs typeface="Calibri" pitchFamily="34" charset="0"/>
              </a:rPr>
              <a:t>                    RPS</a:t>
            </a:r>
          </a:p>
          <a:p>
            <a:r>
              <a:rPr lang="en-US" altLang="zh-CN" sz="2000" b="1" dirty="0" smtClean="0">
                <a:solidFill>
                  <a:srgbClr val="00B050"/>
                </a:solidFill>
                <a:latin typeface="Calibri" pitchFamily="34" charset="0"/>
                <a:ea typeface="Tahoma" pitchFamily="34" charset="0"/>
                <a:cs typeface="Calibri" pitchFamily="34" charset="0"/>
              </a:rPr>
              <a:t>      </a:t>
            </a:r>
            <a:r>
              <a:rPr lang="en-US" altLang="zh-CN" sz="2400" b="1" dirty="0" smtClean="0">
                <a:solidFill>
                  <a:srgbClr val="00B050"/>
                </a:solidFill>
                <a:latin typeface="Calibri" pitchFamily="34" charset="0"/>
                <a:ea typeface="Tahoma" pitchFamily="34" charset="0"/>
                <a:cs typeface="Calibri" pitchFamily="34" charset="0"/>
              </a:rPr>
              <a:t>(Redirection </a:t>
            </a:r>
            <a:r>
              <a:rPr lang="en-US" altLang="zh-CN" sz="2400" b="1" dirty="0">
                <a:solidFill>
                  <a:srgbClr val="00B050"/>
                </a:solidFill>
                <a:latin typeface="Calibri" pitchFamily="34" charset="0"/>
                <a:ea typeface="Tahoma" pitchFamily="34" charset="0"/>
                <a:cs typeface="Calibri" pitchFamily="34" charset="0"/>
              </a:rPr>
              <a:t>and </a:t>
            </a:r>
            <a:r>
              <a:rPr lang="en-US" altLang="zh-CN" sz="2400" b="1" dirty="0" smtClean="0">
                <a:solidFill>
                  <a:srgbClr val="00B050"/>
                </a:solidFill>
                <a:latin typeface="Calibri" pitchFamily="34" charset="0"/>
                <a:ea typeface="Tahoma" pitchFamily="34" charset="0"/>
                <a:cs typeface="Calibri" pitchFamily="34" charset="0"/>
              </a:rPr>
              <a:t>Provisioning Service)</a:t>
            </a:r>
            <a:endParaRPr lang="en-US" altLang="zh-CN" sz="2400" b="1" dirty="0">
              <a:solidFill>
                <a:srgbClr val="00B050"/>
              </a:solidFill>
              <a:latin typeface="Calibri" pitchFamily="34" charset="0"/>
              <a:ea typeface="Tahoma" pitchFamily="34" charset="0"/>
              <a:cs typeface="Calibr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1" y="2293715"/>
            <a:ext cx="4176464" cy="414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12</a:t>
            </a:fld>
            <a:endParaRPr lang="zh-CN" altLang="en-US"/>
          </a:p>
        </p:txBody>
      </p:sp>
    </p:spTree>
    <p:extLst>
      <p:ext uri="{BB962C8B-B14F-4D97-AF65-F5344CB8AC3E}">
        <p14:creationId xmlns:p14="http://schemas.microsoft.com/office/powerpoint/2010/main" val="4102133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3656"/>
            <a:ext cx="7662235" cy="553998"/>
          </a:xfrm>
          <a:prstGeom prst="rect">
            <a:avLst/>
          </a:prstGeom>
          <a:noFill/>
        </p:spPr>
        <p:txBody>
          <a:bodyPr wrap="square" rtlCol="0">
            <a:spAutoFit/>
          </a:bodyPr>
          <a:lstStyle/>
          <a:p>
            <a:r>
              <a:rPr lang="en-US" altLang="zh-CN" sz="2400" b="1" dirty="0" smtClean="0">
                <a:solidFill>
                  <a:schemeClr val="bg1"/>
                </a:solidFill>
                <a:ea typeface="Tahoma" pitchFamily="34" charset="0"/>
                <a:cs typeface="Calibri" pitchFamily="34" charset="0"/>
              </a:rPr>
              <a:t>  </a:t>
            </a:r>
            <a:r>
              <a:rPr lang="en-US" altLang="zh-CN" sz="3000" b="1" dirty="0">
                <a:solidFill>
                  <a:schemeClr val="bg1"/>
                </a:solidFill>
                <a:latin typeface="Calibri" pitchFamily="34" charset="0"/>
                <a:ea typeface="黑体" pitchFamily="2" charset="-122"/>
                <a:cs typeface="Calibri" pitchFamily="34" charset="0"/>
              </a:rPr>
              <a:t>Challenges in SP </a:t>
            </a:r>
            <a:r>
              <a:rPr lang="en-US" altLang="zh-CN" sz="3000" b="1" dirty="0" smtClean="0">
                <a:solidFill>
                  <a:schemeClr val="bg1"/>
                </a:solidFill>
                <a:latin typeface="Calibri" pitchFamily="34" charset="0"/>
                <a:ea typeface="黑体" pitchFamily="2" charset="-122"/>
                <a:cs typeface="Calibri" pitchFamily="34" charset="0"/>
              </a:rPr>
              <a:t>Market</a:t>
            </a:r>
            <a:endParaRPr lang="en-US" altLang="zh-CN" sz="2400" b="1" dirty="0" smtClean="0">
              <a:solidFill>
                <a:schemeClr val="bg1"/>
              </a:solidFill>
              <a:ea typeface="Tahoma" pitchFamily="34" charset="0"/>
              <a:cs typeface="Calibri" pitchFamily="34" charset="0"/>
            </a:endParaRPr>
          </a:p>
        </p:txBody>
      </p:sp>
      <p:sp>
        <p:nvSpPr>
          <p:cNvPr id="4" name="TextBox 3"/>
          <p:cNvSpPr txBox="1"/>
          <p:nvPr/>
        </p:nvSpPr>
        <p:spPr>
          <a:xfrm>
            <a:off x="179512" y="980728"/>
            <a:ext cx="3024336" cy="578882"/>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CN" sz="2800" dirty="0" smtClean="0">
                <a:solidFill>
                  <a:schemeClr val="bg1"/>
                </a:solidFill>
                <a:ea typeface="Tahoma" pitchFamily="34" charset="0"/>
                <a:cs typeface="Calibri" pitchFamily="34" charset="0"/>
              </a:rPr>
              <a:t>Service Provider</a:t>
            </a:r>
            <a:endParaRPr lang="zh-CN" altLang="en-US" sz="2800" dirty="0" smtClean="0">
              <a:solidFill>
                <a:schemeClr val="bg1"/>
              </a:solidFill>
              <a:ea typeface="微软雅黑" pitchFamily="34" charset="-122"/>
              <a:cs typeface="Calibri" pitchFamily="34" charset="0"/>
            </a:endParaRPr>
          </a:p>
        </p:txBody>
      </p:sp>
      <p:sp>
        <p:nvSpPr>
          <p:cNvPr id="6" name="TextBox 5"/>
          <p:cNvSpPr txBox="1"/>
          <p:nvPr/>
        </p:nvSpPr>
        <p:spPr>
          <a:xfrm>
            <a:off x="6876256" y="980728"/>
            <a:ext cx="1872208"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2800" dirty="0" smtClean="0">
                <a:solidFill>
                  <a:schemeClr val="bg1"/>
                </a:solidFill>
                <a:ea typeface="Tahoma" pitchFamily="34" charset="0"/>
                <a:cs typeface="Calibri" pitchFamily="34" charset="0"/>
              </a:rPr>
              <a:t>Distributor</a:t>
            </a:r>
            <a:endParaRPr lang="zh-CN" altLang="en-US" sz="2800" dirty="0">
              <a:solidFill>
                <a:schemeClr val="bg1"/>
              </a:solidFill>
              <a:ea typeface="微软雅黑" pitchFamily="34" charset="-122"/>
              <a:cs typeface="Calibri" pitchFamily="34" charset="0"/>
            </a:endParaRPr>
          </a:p>
        </p:txBody>
      </p:sp>
      <p:sp>
        <p:nvSpPr>
          <p:cNvPr id="7" name="TextBox 6"/>
          <p:cNvSpPr txBox="1"/>
          <p:nvPr/>
        </p:nvSpPr>
        <p:spPr>
          <a:xfrm>
            <a:off x="3275856" y="4365104"/>
            <a:ext cx="169168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zh-CN" sz="2800" dirty="0" smtClean="0">
                <a:solidFill>
                  <a:schemeClr val="bg1"/>
                </a:solidFill>
                <a:ea typeface="Tahoma" pitchFamily="34" charset="0"/>
                <a:cs typeface="Calibri" pitchFamily="34" charset="0"/>
              </a:rPr>
              <a:t>Customer</a:t>
            </a:r>
            <a:endParaRPr lang="zh-CN" altLang="en-US" sz="2800" dirty="0" smtClean="0">
              <a:solidFill>
                <a:schemeClr val="bg1"/>
              </a:solidFill>
              <a:ea typeface="微软雅黑" pitchFamily="34" charset="-122"/>
              <a:cs typeface="Calibri" pitchFamily="34" charset="0"/>
            </a:endParaRPr>
          </a:p>
        </p:txBody>
      </p:sp>
      <p:cxnSp>
        <p:nvCxnSpPr>
          <p:cNvPr id="8" name="直接箭头连接符 7"/>
          <p:cNvCxnSpPr/>
          <p:nvPr/>
        </p:nvCxnSpPr>
        <p:spPr>
          <a:xfrm>
            <a:off x="3491880" y="1196752"/>
            <a:ext cx="3240360" cy="1588"/>
          </a:xfrm>
          <a:prstGeom prst="straightConnector1">
            <a:avLst/>
          </a:prstGeom>
          <a:ln w="76200">
            <a:solidFill>
              <a:schemeClr val="tx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91880" y="745635"/>
            <a:ext cx="3096852" cy="584775"/>
          </a:xfrm>
          <a:prstGeom prst="rect">
            <a:avLst/>
          </a:prstGeom>
          <a:noFill/>
        </p:spPr>
        <p:txBody>
          <a:bodyPr wrap="square" rtlCol="0">
            <a:spAutoFit/>
          </a:bodyPr>
          <a:lstStyle/>
          <a:p>
            <a:r>
              <a:rPr lang="en-US" altLang="zh-CN" b="1" dirty="0" smtClean="0">
                <a:ea typeface="微软雅黑" pitchFamily="34" charset="-122"/>
                <a:cs typeface="Calibri" pitchFamily="34" charset="0"/>
              </a:rPr>
              <a:t>PO/</a:t>
            </a:r>
            <a:r>
              <a:rPr lang="en-US" altLang="zh-CN" b="1" dirty="0" err="1" smtClean="0">
                <a:ea typeface="微软雅黑" pitchFamily="34" charset="-122"/>
                <a:cs typeface="Calibri" pitchFamily="34" charset="0"/>
              </a:rPr>
              <a:t>AutoP</a:t>
            </a:r>
            <a:r>
              <a:rPr lang="en-US" altLang="zh-CN" b="1" dirty="0" smtClean="0">
                <a:ea typeface="微软雅黑" pitchFamily="34" charset="-122"/>
                <a:cs typeface="Calibri" pitchFamily="34" charset="0"/>
              </a:rPr>
              <a:t> URL /Address…</a:t>
            </a:r>
          </a:p>
          <a:p>
            <a:endParaRPr lang="en-US" altLang="zh-CN" b="1" dirty="0" smtClean="0">
              <a:ea typeface="微软雅黑" pitchFamily="34" charset="-122"/>
              <a:cs typeface="Calibri" pitchFamily="34" charset="0"/>
            </a:endParaRPr>
          </a:p>
        </p:txBody>
      </p:sp>
      <p:sp>
        <p:nvSpPr>
          <p:cNvPr id="13" name="TextBox 12"/>
          <p:cNvSpPr txBox="1"/>
          <p:nvPr/>
        </p:nvSpPr>
        <p:spPr>
          <a:xfrm>
            <a:off x="6300192" y="1637838"/>
            <a:ext cx="2880320" cy="338554"/>
          </a:xfrm>
          <a:prstGeom prst="rect">
            <a:avLst/>
          </a:prstGeom>
          <a:noFill/>
        </p:spPr>
        <p:txBody>
          <a:bodyPr wrap="square" rtlCol="0">
            <a:spAutoFit/>
          </a:bodyPr>
          <a:lstStyle/>
          <a:p>
            <a:r>
              <a:rPr lang="en-US" altLang="zh-CN" b="1" dirty="0" smtClean="0">
                <a:ea typeface="微软雅黑" pitchFamily="34" charset="-122"/>
                <a:cs typeface="Calibri" pitchFamily="34" charset="0"/>
              </a:rPr>
              <a:t>Unpack + Configure + Pack</a:t>
            </a:r>
            <a:endParaRPr lang="zh-CN" altLang="en-US" b="1" dirty="0">
              <a:ea typeface="微软雅黑" pitchFamily="34" charset="-122"/>
              <a:cs typeface="Calibri" pitchFamily="34" charset="0"/>
            </a:endParaRPr>
          </a:p>
        </p:txBody>
      </p:sp>
      <p:cxnSp>
        <p:nvCxnSpPr>
          <p:cNvPr id="14" name="直接箭头连接符 13"/>
          <p:cNvCxnSpPr/>
          <p:nvPr/>
        </p:nvCxnSpPr>
        <p:spPr>
          <a:xfrm rot="5400000">
            <a:off x="4427984" y="2132856"/>
            <a:ext cx="2232248" cy="2232248"/>
          </a:xfrm>
          <a:prstGeom prst="straightConnector1">
            <a:avLst/>
          </a:prstGeom>
          <a:ln w="76200">
            <a:solidFill>
              <a:schemeClr val="accent3"/>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59624" y="3068960"/>
            <a:ext cx="1656692" cy="338554"/>
          </a:xfrm>
          <a:prstGeom prst="rect">
            <a:avLst/>
          </a:prstGeom>
          <a:noFill/>
        </p:spPr>
        <p:txBody>
          <a:bodyPr wrap="square" rtlCol="0">
            <a:spAutoFit/>
          </a:bodyPr>
          <a:lstStyle/>
          <a:p>
            <a:r>
              <a:rPr lang="en-US" altLang="zh-CN" b="1" dirty="0" smtClean="0">
                <a:ea typeface="微软雅黑" pitchFamily="34" charset="-122"/>
                <a:cs typeface="Calibri" pitchFamily="34" charset="0"/>
              </a:rPr>
              <a:t>Ship Phones</a:t>
            </a:r>
            <a:endParaRPr lang="zh-CN" altLang="en-US" b="1" dirty="0">
              <a:ea typeface="微软雅黑" pitchFamily="34" charset="-122"/>
              <a:cs typeface="Calibri" pitchFamily="34" charset="0"/>
            </a:endParaRPr>
          </a:p>
        </p:txBody>
      </p:sp>
      <p:cxnSp>
        <p:nvCxnSpPr>
          <p:cNvPr id="19" name="直接箭头连接符 18"/>
          <p:cNvCxnSpPr/>
          <p:nvPr/>
        </p:nvCxnSpPr>
        <p:spPr>
          <a:xfrm rot="16200000" flipV="1">
            <a:off x="1619672" y="2060848"/>
            <a:ext cx="2592288" cy="1872208"/>
          </a:xfrm>
          <a:prstGeom prst="straightConnector1">
            <a:avLst/>
          </a:prstGeom>
          <a:ln w="76200">
            <a:solidFill>
              <a:srgbClr val="DA444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43608" y="2924944"/>
            <a:ext cx="3384376" cy="338554"/>
          </a:xfrm>
          <a:prstGeom prst="rect">
            <a:avLst/>
          </a:prstGeom>
          <a:noFill/>
        </p:spPr>
        <p:txBody>
          <a:bodyPr wrap="square" rtlCol="0">
            <a:spAutoFit/>
          </a:bodyPr>
          <a:lstStyle/>
          <a:p>
            <a:r>
              <a:rPr lang="en-US" altLang="zh-CN" b="1" dirty="0" smtClean="0">
                <a:ea typeface="微软雅黑" pitchFamily="34" charset="-122"/>
                <a:cs typeface="Calibri" pitchFamily="34" charset="0"/>
              </a:rPr>
              <a:t>Purchase Order</a:t>
            </a:r>
            <a:endParaRPr lang="zh-CN" altLang="en-US" b="1" dirty="0">
              <a:ea typeface="微软雅黑" pitchFamily="34" charset="-122"/>
              <a:cs typeface="Calibri" pitchFamily="34" charset="0"/>
            </a:endParaRPr>
          </a:p>
        </p:txBody>
      </p:sp>
      <p:sp>
        <p:nvSpPr>
          <p:cNvPr id="15" name="矩形 14"/>
          <p:cNvSpPr/>
          <p:nvPr/>
        </p:nvSpPr>
        <p:spPr>
          <a:xfrm>
            <a:off x="6300192" y="1570476"/>
            <a:ext cx="273630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图示 9"/>
          <p:cNvGraphicFramePr/>
          <p:nvPr>
            <p:extLst>
              <p:ext uri="{D42A27DB-BD31-4B8C-83A1-F6EECF244321}">
                <p14:modId xmlns:p14="http://schemas.microsoft.com/office/powerpoint/2010/main" val="3955399052"/>
              </p:ext>
            </p:extLst>
          </p:nvPr>
        </p:nvGraphicFramePr>
        <p:xfrm>
          <a:off x="1187624" y="4960332"/>
          <a:ext cx="7488832" cy="1565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13</a:t>
            </a:fld>
            <a:endParaRPr lang="zh-CN" altLang="en-US"/>
          </a:p>
        </p:txBody>
      </p:sp>
    </p:spTree>
    <p:extLst>
      <p:ext uri="{BB962C8B-B14F-4D97-AF65-F5344CB8AC3E}">
        <p14:creationId xmlns:p14="http://schemas.microsoft.com/office/powerpoint/2010/main" val="2366391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74317"/>
            <a:ext cx="6984776" cy="553998"/>
          </a:xfrm>
          <a:prstGeom prst="rect">
            <a:avLst/>
          </a:prstGeom>
          <a:noFill/>
        </p:spPr>
        <p:txBody>
          <a:bodyPr wrap="square" rtlCol="0">
            <a:spAutoFit/>
          </a:bodyPr>
          <a:lstStyle/>
          <a:p>
            <a:r>
              <a:rPr lang="en-US" altLang="zh-CN" sz="2400" b="1" dirty="0" smtClean="0">
                <a:solidFill>
                  <a:schemeClr val="bg1"/>
                </a:solidFill>
                <a:ea typeface="Tahoma" pitchFamily="34" charset="0"/>
                <a:cs typeface="Calibri" pitchFamily="34" charset="0"/>
              </a:rPr>
              <a:t>  </a:t>
            </a:r>
            <a:r>
              <a:rPr lang="en-US" altLang="zh-CN" sz="3000" b="1" dirty="0" smtClean="0">
                <a:solidFill>
                  <a:schemeClr val="bg1"/>
                </a:solidFill>
                <a:latin typeface="Calibri" pitchFamily="34" charset="0"/>
                <a:ea typeface="黑体" pitchFamily="2" charset="-122"/>
                <a:cs typeface="Calibri" pitchFamily="34" charset="0"/>
              </a:rPr>
              <a:t>Yealink </a:t>
            </a:r>
            <a:r>
              <a:rPr lang="en-US" altLang="zh-CN" sz="3000" b="1" dirty="0">
                <a:solidFill>
                  <a:schemeClr val="bg1"/>
                </a:solidFill>
                <a:latin typeface="Calibri" pitchFamily="34" charset="0"/>
                <a:ea typeface="黑体" pitchFamily="2" charset="-122"/>
                <a:cs typeface="Calibri" pitchFamily="34" charset="0"/>
              </a:rPr>
              <a:t>Perfect Solution </a:t>
            </a:r>
          </a:p>
        </p:txBody>
      </p:sp>
      <p:pic>
        <p:nvPicPr>
          <p:cNvPr id="125955" name="Picture 3"/>
          <p:cNvPicPr>
            <a:picLocks noChangeAspect="1" noChangeArrowheads="1"/>
          </p:cNvPicPr>
          <p:nvPr/>
        </p:nvPicPr>
        <p:blipFill>
          <a:blip r:embed="rId3" cstate="print"/>
          <a:srcRect/>
          <a:stretch>
            <a:fillRect/>
          </a:stretch>
        </p:blipFill>
        <p:spPr bwMode="auto">
          <a:xfrm>
            <a:off x="283453" y="771966"/>
            <a:ext cx="8721109" cy="5616624"/>
          </a:xfrm>
          <a:prstGeom prst="rect">
            <a:avLst/>
          </a:prstGeom>
          <a:noFill/>
          <a:ln w="9525">
            <a:noFill/>
            <a:miter lim="800000"/>
            <a:headEnd/>
            <a:tailEnd/>
          </a:ln>
        </p:spPr>
      </p:pic>
      <p:sp>
        <p:nvSpPr>
          <p:cNvPr id="13" name="TextBox 12"/>
          <p:cNvSpPr txBox="1"/>
          <p:nvPr/>
        </p:nvSpPr>
        <p:spPr>
          <a:xfrm>
            <a:off x="251520" y="910461"/>
            <a:ext cx="856895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3600" b="1" dirty="0" smtClean="0">
                <a:solidFill>
                  <a:schemeClr val="tx1"/>
                </a:solidFill>
                <a:ea typeface="Tahoma" pitchFamily="34" charset="0"/>
                <a:cs typeface="Calibri" pitchFamily="34" charset="0"/>
              </a:rPr>
              <a:t>Redirection &amp; Provisioning Service</a:t>
            </a:r>
            <a:endParaRPr lang="en-US" altLang="zh-CN" sz="2400" b="1" dirty="0" smtClean="0">
              <a:solidFill>
                <a:schemeClr val="tx1"/>
              </a:solidFill>
              <a:ea typeface="Tahoma" pitchFamily="34" charset="0"/>
              <a:cs typeface="Calibri" pitchFamily="34" charset="0"/>
            </a:endParaRPr>
          </a:p>
        </p:txBody>
      </p:sp>
      <p:cxnSp>
        <p:nvCxnSpPr>
          <p:cNvPr id="8" name="直接箭头连接符 7"/>
          <p:cNvCxnSpPr/>
          <p:nvPr/>
        </p:nvCxnSpPr>
        <p:spPr>
          <a:xfrm>
            <a:off x="5036610" y="2907769"/>
            <a:ext cx="1191574" cy="0"/>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5036611" y="3000959"/>
            <a:ext cx="1335590" cy="239715"/>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56" idx="2"/>
          </p:cNvCxnSpPr>
          <p:nvPr/>
        </p:nvCxnSpPr>
        <p:spPr>
          <a:xfrm>
            <a:off x="5036611" y="3147484"/>
            <a:ext cx="1479605" cy="432794"/>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5007050" y="3300457"/>
            <a:ext cx="2013222" cy="1424687"/>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4908601" y="3194664"/>
            <a:ext cx="128010" cy="1530480"/>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flipH="1">
            <a:off x="4355976" y="3194664"/>
            <a:ext cx="450965" cy="694311"/>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V="1">
            <a:off x="2867691" y="2420888"/>
            <a:ext cx="984229" cy="910189"/>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a:off x="2745303" y="3389920"/>
            <a:ext cx="962601" cy="1191208"/>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H="1" flipV="1">
            <a:off x="1835696" y="2807627"/>
            <a:ext cx="928322" cy="482579"/>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V="1">
            <a:off x="2660346" y="2807627"/>
            <a:ext cx="327478" cy="460885"/>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2660346" y="3312626"/>
            <a:ext cx="699459" cy="1844566"/>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2" name="组合 2"/>
          <p:cNvGrpSpPr>
            <a:grpSpLocks/>
          </p:cNvGrpSpPr>
          <p:nvPr/>
        </p:nvGrpSpPr>
        <p:grpSpPr bwMode="auto">
          <a:xfrm>
            <a:off x="2051720" y="2807628"/>
            <a:ext cx="1313309" cy="1226567"/>
            <a:chOff x="5935663" y="457201"/>
            <a:chExt cx="1457887" cy="1299257"/>
          </a:xfrm>
        </p:grpSpPr>
        <p:grpSp>
          <p:nvGrpSpPr>
            <p:cNvPr id="3" name="Group 35"/>
            <p:cNvGrpSpPr>
              <a:grpSpLocks/>
            </p:cNvGrpSpPr>
            <p:nvPr/>
          </p:nvGrpSpPr>
          <p:grpSpPr bwMode="auto">
            <a:xfrm>
              <a:off x="6286500" y="457200"/>
              <a:ext cx="838200" cy="1044073"/>
              <a:chOff x="2834" y="2914"/>
              <a:chExt cx="728" cy="961"/>
            </a:xfrm>
          </p:grpSpPr>
          <p:pic>
            <p:nvPicPr>
              <p:cNvPr id="43" name="Picture 36"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2834" y="2914"/>
                <a:ext cx="728" cy="961"/>
              </a:xfrm>
              <a:prstGeom prst="rect">
                <a:avLst/>
              </a:prstGeom>
              <a:ln>
                <a:noFill/>
              </a:ln>
              <a:effectLst>
                <a:outerShdw blurRad="139700" dist="12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7"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490"/>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8"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154"/>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39"/>
              <p:cNvSpPr>
                <a:spLocks noChangeShapeType="1"/>
              </p:cNvSpPr>
              <p:nvPr/>
            </p:nvSpPr>
            <p:spPr bwMode="auto">
              <a:xfrm>
                <a:off x="3314" y="3442"/>
                <a:ext cx="2" cy="144"/>
              </a:xfrm>
              <a:prstGeom prst="line">
                <a:avLst/>
              </a:prstGeom>
              <a:noFill/>
              <a:ln w="28575">
                <a:solidFill>
                  <a:srgbClr val="B4282E"/>
                </a:solidFill>
                <a:prstDash val="sysDot"/>
                <a:round/>
                <a:headEnd/>
                <a:tailEnd/>
              </a:ln>
            </p:spPr>
            <p:txBody>
              <a:bodyPr anchor="ctr"/>
              <a:lstStyle/>
              <a:p>
                <a:endParaRPr lang="en-US" dirty="0">
                  <a:ea typeface="Tahoma" pitchFamily="34" charset="0"/>
                  <a:cs typeface="Calibri" pitchFamily="34" charset="0"/>
                </a:endParaRPr>
              </a:p>
            </p:txBody>
          </p:sp>
        </p:grpSp>
        <p:pic>
          <p:nvPicPr>
            <p:cNvPr id="42" name="Picture 13"/>
            <p:cNvPicPr>
              <a:picLocks noChangeAspect="1" noChangeArrowheads="1"/>
            </p:cNvPicPr>
            <p:nvPr/>
          </p:nvPicPr>
          <p:blipFill>
            <a:blip r:embed="rId6" cstate="print"/>
            <a:srcRect/>
            <a:stretch>
              <a:fillRect/>
            </a:stretch>
          </p:blipFill>
          <p:spPr bwMode="auto">
            <a:xfrm>
              <a:off x="5935663" y="1448807"/>
              <a:ext cx="1457887" cy="307651"/>
            </a:xfrm>
            <a:prstGeom prst="rect">
              <a:avLst/>
            </a:prstGeom>
            <a:noFill/>
            <a:ln w="9525">
              <a:noFill/>
              <a:miter lim="800000"/>
              <a:headEnd/>
              <a:tailEnd/>
            </a:ln>
          </p:spPr>
        </p:pic>
      </p:grpSp>
      <p:cxnSp>
        <p:nvCxnSpPr>
          <p:cNvPr id="75" name="直接箭头连接符 74"/>
          <p:cNvCxnSpPr/>
          <p:nvPr/>
        </p:nvCxnSpPr>
        <p:spPr>
          <a:xfrm flipH="1" flipV="1">
            <a:off x="3995936" y="2708920"/>
            <a:ext cx="811005" cy="277535"/>
          </a:xfrm>
          <a:prstGeom prst="straightConnector1">
            <a:avLst/>
          </a:prstGeom>
          <a:ln w="25400">
            <a:solidFill>
              <a:srgbClr val="FFFF00"/>
            </a:solidFill>
            <a:tailEnd type="ova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4" name="组合 2"/>
          <p:cNvGrpSpPr>
            <a:grpSpLocks/>
          </p:cNvGrpSpPr>
          <p:nvPr/>
        </p:nvGrpSpPr>
        <p:grpSpPr bwMode="auto">
          <a:xfrm>
            <a:off x="4191079" y="2579269"/>
            <a:ext cx="1313309" cy="1226567"/>
            <a:chOff x="5935663" y="457201"/>
            <a:chExt cx="1457887" cy="1299257"/>
          </a:xfrm>
        </p:grpSpPr>
        <p:grpSp>
          <p:nvGrpSpPr>
            <p:cNvPr id="6" name="Group 35"/>
            <p:cNvGrpSpPr>
              <a:grpSpLocks/>
            </p:cNvGrpSpPr>
            <p:nvPr/>
          </p:nvGrpSpPr>
          <p:grpSpPr bwMode="auto">
            <a:xfrm>
              <a:off x="6286500" y="457200"/>
              <a:ext cx="838200" cy="1044073"/>
              <a:chOff x="2834" y="2914"/>
              <a:chExt cx="728" cy="961"/>
            </a:xfrm>
          </p:grpSpPr>
          <p:pic>
            <p:nvPicPr>
              <p:cNvPr id="54" name="Picture 36"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2834" y="2914"/>
                <a:ext cx="728" cy="961"/>
              </a:xfrm>
              <a:prstGeom prst="rect">
                <a:avLst/>
              </a:prstGeom>
              <a:ln>
                <a:noFill/>
              </a:ln>
              <a:effectLst>
                <a:outerShdw blurRad="139700" dist="12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7"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490"/>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8"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154"/>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Line 39"/>
              <p:cNvSpPr>
                <a:spLocks noChangeShapeType="1"/>
              </p:cNvSpPr>
              <p:nvPr/>
            </p:nvSpPr>
            <p:spPr bwMode="auto">
              <a:xfrm>
                <a:off x="3314" y="3442"/>
                <a:ext cx="2" cy="144"/>
              </a:xfrm>
              <a:prstGeom prst="line">
                <a:avLst/>
              </a:prstGeom>
              <a:noFill/>
              <a:ln w="28575">
                <a:solidFill>
                  <a:srgbClr val="B4282E"/>
                </a:solidFill>
                <a:prstDash val="sysDot"/>
                <a:round/>
                <a:headEnd/>
                <a:tailEnd/>
              </a:ln>
            </p:spPr>
            <p:txBody>
              <a:bodyPr anchor="ctr"/>
              <a:lstStyle/>
              <a:p>
                <a:endParaRPr lang="en-US" dirty="0">
                  <a:ea typeface="Tahoma" pitchFamily="34" charset="0"/>
                  <a:cs typeface="Calibri" pitchFamily="34" charset="0"/>
                </a:endParaRPr>
              </a:p>
            </p:txBody>
          </p:sp>
        </p:grpSp>
        <p:pic>
          <p:nvPicPr>
            <p:cNvPr id="53" name="Picture 13"/>
            <p:cNvPicPr>
              <a:picLocks noChangeAspect="1" noChangeArrowheads="1"/>
            </p:cNvPicPr>
            <p:nvPr/>
          </p:nvPicPr>
          <p:blipFill>
            <a:blip r:embed="rId6" cstate="print"/>
            <a:srcRect/>
            <a:stretch>
              <a:fillRect/>
            </a:stretch>
          </p:blipFill>
          <p:spPr bwMode="auto">
            <a:xfrm>
              <a:off x="5935663" y="1448807"/>
              <a:ext cx="1457887" cy="307651"/>
            </a:xfrm>
            <a:prstGeom prst="rect">
              <a:avLst/>
            </a:prstGeom>
            <a:noFill/>
            <a:ln w="9525">
              <a:noFill/>
              <a:miter lim="800000"/>
              <a:headEnd/>
              <a:tailEnd/>
            </a:ln>
          </p:spPr>
        </p:pic>
      </p:grpSp>
      <p:sp>
        <p:nvSpPr>
          <p:cNvPr id="31" name="TextBox 30"/>
          <p:cNvSpPr txBox="1"/>
          <p:nvPr/>
        </p:nvSpPr>
        <p:spPr>
          <a:xfrm>
            <a:off x="1314553" y="5631631"/>
            <a:ext cx="6984776" cy="707886"/>
          </a:xfrm>
          <a:prstGeom prst="rect">
            <a:avLst/>
          </a:prstGeom>
          <a:noFill/>
        </p:spPr>
        <p:txBody>
          <a:bodyPr wrap="square" rtlCol="0">
            <a:spAutoFit/>
          </a:bodyPr>
          <a:lstStyle/>
          <a:p>
            <a:pPr algn="ctr"/>
            <a:r>
              <a:rPr lang="en-US" altLang="zh-CN" sz="4000" b="1" dirty="0" smtClean="0">
                <a:ea typeface="Tahoma" pitchFamily="34" charset="0"/>
                <a:cs typeface="Calibri" pitchFamily="34" charset="0"/>
              </a:rPr>
              <a:t>Hosted cloud servers</a:t>
            </a:r>
          </a:p>
        </p:txBody>
      </p:sp>
      <p:sp>
        <p:nvSpPr>
          <p:cNvPr id="7" name="灯片编号占位符 6"/>
          <p:cNvSpPr>
            <a:spLocks noGrp="1"/>
          </p:cNvSpPr>
          <p:nvPr>
            <p:ph type="sldNum" sz="quarter" idx="12"/>
          </p:nvPr>
        </p:nvSpPr>
        <p:spPr/>
        <p:txBody>
          <a:bodyPr/>
          <a:lstStyle/>
          <a:p>
            <a:pPr>
              <a:defRPr/>
            </a:pPr>
            <a:fld id="{D5D4FDEC-AA91-4597-9177-15074E1FE496}" type="slidenum">
              <a:rPr lang="zh-CN" altLang="en-US" smtClean="0"/>
              <a:pPr>
                <a:defRPr/>
              </a:pPr>
              <a:t>14</a:t>
            </a:fld>
            <a:endParaRPr lang="zh-CN" altLang="en-US"/>
          </a:p>
        </p:txBody>
      </p:sp>
    </p:spTree>
    <p:extLst>
      <p:ext uri="{BB962C8B-B14F-4D97-AF65-F5344CB8AC3E}">
        <p14:creationId xmlns:p14="http://schemas.microsoft.com/office/powerpoint/2010/main" val="360511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116632"/>
            <a:ext cx="4392488" cy="553998"/>
          </a:xfrm>
          <a:prstGeom prst="rect">
            <a:avLst/>
          </a:prstGeom>
          <a:noFill/>
        </p:spPr>
        <p:txBody>
          <a:bodyPr wrap="square" rtlCol="0">
            <a:spAutoFit/>
          </a:bodyPr>
          <a:lstStyle/>
          <a:p>
            <a:r>
              <a:rPr lang="en-US" altLang="zh-CN" sz="2400" b="1" dirty="0" smtClean="0">
                <a:solidFill>
                  <a:schemeClr val="bg1"/>
                </a:solidFill>
                <a:ea typeface="Tahoma" pitchFamily="34" charset="0"/>
                <a:cs typeface="Calibri" pitchFamily="34" charset="0"/>
              </a:rPr>
              <a:t>   </a:t>
            </a:r>
            <a:r>
              <a:rPr lang="en-US" altLang="zh-CN" sz="3000" b="1" dirty="0">
                <a:solidFill>
                  <a:schemeClr val="bg1"/>
                </a:solidFill>
                <a:latin typeface="Calibri" pitchFamily="34" charset="0"/>
                <a:ea typeface="黑体" pitchFamily="2" charset="-122"/>
                <a:cs typeface="Calibri" pitchFamily="34" charset="0"/>
              </a:rPr>
              <a:t>How RPS </a:t>
            </a:r>
            <a:r>
              <a:rPr lang="en-US" altLang="zh-CN" sz="3000" b="1" dirty="0" smtClean="0">
                <a:solidFill>
                  <a:schemeClr val="bg1"/>
                </a:solidFill>
                <a:latin typeface="Calibri" pitchFamily="34" charset="0"/>
                <a:ea typeface="黑体" pitchFamily="2" charset="-122"/>
                <a:cs typeface="Calibri" pitchFamily="34" charset="0"/>
              </a:rPr>
              <a:t>works</a:t>
            </a:r>
            <a:endParaRPr lang="en-US" altLang="zh-CN" sz="3000" b="1" dirty="0">
              <a:solidFill>
                <a:schemeClr val="bg1"/>
              </a:solidFill>
              <a:latin typeface="Calibri" pitchFamily="34" charset="0"/>
              <a:ea typeface="黑体" pitchFamily="2" charset="-122"/>
              <a:cs typeface="Calibri" pitchFamily="34" charset="0"/>
            </a:endParaRPr>
          </a:p>
        </p:txBody>
      </p:sp>
      <p:sp>
        <p:nvSpPr>
          <p:cNvPr id="14" name="TextBox 13"/>
          <p:cNvSpPr txBox="1"/>
          <p:nvPr/>
        </p:nvSpPr>
        <p:spPr>
          <a:xfrm>
            <a:off x="7020272" y="4149080"/>
            <a:ext cx="169168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zh-CN" sz="2800" dirty="0" smtClean="0">
                <a:solidFill>
                  <a:schemeClr val="bg1"/>
                </a:solidFill>
                <a:ea typeface="Tahoma" pitchFamily="34" charset="0"/>
                <a:cs typeface="Calibri" pitchFamily="34" charset="0"/>
              </a:rPr>
              <a:t>Customer</a:t>
            </a:r>
            <a:endParaRPr lang="zh-CN" altLang="en-US" sz="2800" dirty="0" smtClean="0">
              <a:solidFill>
                <a:schemeClr val="bg1"/>
              </a:solidFill>
              <a:ea typeface="微软雅黑" pitchFamily="34" charset="-122"/>
              <a:cs typeface="Calibri" pitchFamily="34" charset="0"/>
            </a:endParaRPr>
          </a:p>
        </p:txBody>
      </p:sp>
      <p:sp>
        <p:nvSpPr>
          <p:cNvPr id="15" name="TextBox 14"/>
          <p:cNvSpPr txBox="1"/>
          <p:nvPr/>
        </p:nvSpPr>
        <p:spPr>
          <a:xfrm>
            <a:off x="179512" y="1351156"/>
            <a:ext cx="3024336" cy="578882"/>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CN" sz="2800" dirty="0" smtClean="0">
                <a:solidFill>
                  <a:schemeClr val="bg1"/>
                </a:solidFill>
                <a:ea typeface="Tahoma" pitchFamily="34" charset="0"/>
                <a:cs typeface="Calibri" pitchFamily="34" charset="0"/>
              </a:rPr>
              <a:t>Service Provider</a:t>
            </a:r>
            <a:endParaRPr lang="zh-CN" altLang="en-US" sz="2800" dirty="0" smtClean="0">
              <a:solidFill>
                <a:schemeClr val="bg1"/>
              </a:solidFill>
              <a:ea typeface="微软雅黑" pitchFamily="34" charset="-122"/>
              <a:cs typeface="Calibri" pitchFamily="34" charset="0"/>
            </a:endParaRPr>
          </a:p>
        </p:txBody>
      </p:sp>
      <p:cxnSp>
        <p:nvCxnSpPr>
          <p:cNvPr id="17" name="直接箭头连接符 16"/>
          <p:cNvCxnSpPr/>
          <p:nvPr/>
        </p:nvCxnSpPr>
        <p:spPr>
          <a:xfrm>
            <a:off x="2915816" y="4725144"/>
            <a:ext cx="3672408" cy="1588"/>
          </a:xfrm>
          <a:prstGeom prst="straightConnector1">
            <a:avLst/>
          </a:prstGeom>
          <a:ln w="76200">
            <a:solidFill>
              <a:srgbClr val="007854"/>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3275856" y="1702152"/>
            <a:ext cx="3600400" cy="1588"/>
          </a:xfrm>
          <a:prstGeom prst="straightConnector1">
            <a:avLst/>
          </a:prstGeom>
          <a:ln w="76200">
            <a:solidFill>
              <a:schemeClr val="tx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75856" y="4294837"/>
            <a:ext cx="3168352" cy="584775"/>
          </a:xfrm>
          <a:prstGeom prst="rect">
            <a:avLst/>
          </a:prstGeom>
          <a:noFill/>
        </p:spPr>
        <p:txBody>
          <a:bodyPr wrap="square" rtlCol="0">
            <a:spAutoFit/>
          </a:bodyPr>
          <a:lstStyle/>
          <a:p>
            <a:r>
              <a:rPr lang="en-US" altLang="zh-CN" b="1" dirty="0" smtClean="0">
                <a:ea typeface="微软雅黑" pitchFamily="34" charset="-122"/>
                <a:cs typeface="Calibri" pitchFamily="34" charset="0"/>
              </a:rPr>
              <a:t>Notify </a:t>
            </a:r>
            <a:r>
              <a:rPr lang="en-US" altLang="zh-CN" b="1" dirty="0" err="1" smtClean="0">
                <a:ea typeface="微软雅黑" pitchFamily="34" charset="-122"/>
                <a:cs typeface="Calibri" pitchFamily="34" charset="0"/>
              </a:rPr>
              <a:t>config</a:t>
            </a:r>
            <a:r>
              <a:rPr lang="en-US" altLang="zh-CN" b="1" dirty="0" smtClean="0">
                <a:ea typeface="微软雅黑" pitchFamily="34" charset="-122"/>
                <a:cs typeface="Calibri" pitchFamily="34" charset="0"/>
              </a:rPr>
              <a:t> server URL</a:t>
            </a:r>
          </a:p>
          <a:p>
            <a:endParaRPr lang="en-US" altLang="zh-CN" b="1" dirty="0" smtClean="0">
              <a:ea typeface="微软雅黑" pitchFamily="34" charset="-122"/>
              <a:cs typeface="Calibri" pitchFamily="34" charset="0"/>
            </a:endParaRPr>
          </a:p>
        </p:txBody>
      </p:sp>
      <p:sp>
        <p:nvSpPr>
          <p:cNvPr id="21" name="TextBox 20"/>
          <p:cNvSpPr txBox="1"/>
          <p:nvPr/>
        </p:nvSpPr>
        <p:spPr>
          <a:xfrm>
            <a:off x="233264" y="2808510"/>
            <a:ext cx="2394520" cy="584775"/>
          </a:xfrm>
          <a:prstGeom prst="rect">
            <a:avLst/>
          </a:prstGeom>
          <a:noFill/>
        </p:spPr>
        <p:txBody>
          <a:bodyPr wrap="square" rtlCol="0">
            <a:spAutoFit/>
          </a:bodyPr>
          <a:lstStyle/>
          <a:p>
            <a:r>
              <a:rPr lang="en-US" altLang="zh-CN" b="1" dirty="0" smtClean="0">
                <a:ea typeface="微软雅黑" pitchFamily="34" charset="-122"/>
                <a:cs typeface="Calibri" pitchFamily="34" charset="0"/>
              </a:rPr>
              <a:t>Registration of </a:t>
            </a:r>
          </a:p>
          <a:p>
            <a:r>
              <a:rPr lang="en-US" altLang="zh-CN" b="1" dirty="0" smtClean="0">
                <a:ea typeface="微软雅黑" pitchFamily="34" charset="-122"/>
                <a:cs typeface="Calibri" pitchFamily="34" charset="0"/>
              </a:rPr>
              <a:t>the phone</a:t>
            </a:r>
            <a:endParaRPr lang="zh-CN" altLang="en-US" b="1" dirty="0">
              <a:ea typeface="微软雅黑" pitchFamily="34" charset="-122"/>
              <a:cs typeface="Calibri" pitchFamily="34" charset="0"/>
            </a:endParaRPr>
          </a:p>
        </p:txBody>
      </p:sp>
      <p:sp>
        <p:nvSpPr>
          <p:cNvPr id="30" name="TextBox 29"/>
          <p:cNvSpPr txBox="1"/>
          <p:nvPr/>
        </p:nvSpPr>
        <p:spPr>
          <a:xfrm>
            <a:off x="6876256" y="1440542"/>
            <a:ext cx="1872208"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tLang="zh-CN" sz="2800" dirty="0" smtClean="0">
                <a:solidFill>
                  <a:schemeClr val="bg1"/>
                </a:solidFill>
                <a:ea typeface="Tahoma" pitchFamily="34" charset="0"/>
                <a:cs typeface="Calibri" pitchFamily="34" charset="0"/>
              </a:rPr>
              <a:t>Distributor</a:t>
            </a:r>
            <a:endParaRPr lang="zh-CN" altLang="en-US" sz="2800" dirty="0">
              <a:solidFill>
                <a:schemeClr val="bg1"/>
              </a:solidFill>
              <a:ea typeface="微软雅黑" pitchFamily="34" charset="-122"/>
              <a:cs typeface="Calibri" pitchFamily="34" charset="0"/>
            </a:endParaRPr>
          </a:p>
        </p:txBody>
      </p:sp>
      <p:sp>
        <p:nvSpPr>
          <p:cNvPr id="39" name="TextBox 38"/>
          <p:cNvSpPr txBox="1"/>
          <p:nvPr/>
        </p:nvSpPr>
        <p:spPr>
          <a:xfrm>
            <a:off x="6012160" y="2393011"/>
            <a:ext cx="3131840" cy="338554"/>
          </a:xfrm>
          <a:prstGeom prst="rect">
            <a:avLst/>
          </a:prstGeom>
          <a:noFill/>
          <a:ln w="28575">
            <a:solidFill>
              <a:schemeClr val="tx1"/>
            </a:solidFill>
            <a:prstDash val="sysDash"/>
          </a:ln>
        </p:spPr>
        <p:txBody>
          <a:bodyPr wrap="square" rtlCol="0">
            <a:spAutoFit/>
          </a:bodyPr>
          <a:lstStyle/>
          <a:p>
            <a:r>
              <a:rPr lang="en-US" altLang="zh-CN" b="1" dirty="0" err="1" smtClean="0">
                <a:ea typeface="微软雅黑" pitchFamily="34" charset="-122"/>
                <a:cs typeface="Calibri" pitchFamily="34" charset="0"/>
              </a:rPr>
              <a:t>Unpack+Configure+Pack</a:t>
            </a:r>
            <a:endParaRPr lang="zh-CN" altLang="en-US" b="1" dirty="0">
              <a:ea typeface="微软雅黑" pitchFamily="34" charset="-122"/>
              <a:cs typeface="Calibri" pitchFamily="34" charset="0"/>
            </a:endParaRPr>
          </a:p>
        </p:txBody>
      </p:sp>
      <p:cxnSp>
        <p:nvCxnSpPr>
          <p:cNvPr id="44" name="直接箭头连接符 43"/>
          <p:cNvCxnSpPr/>
          <p:nvPr/>
        </p:nvCxnSpPr>
        <p:spPr>
          <a:xfrm rot="5400000">
            <a:off x="7309098" y="3356992"/>
            <a:ext cx="1007318" cy="794"/>
          </a:xfrm>
          <a:prstGeom prst="straightConnector1">
            <a:avLst/>
          </a:prstGeom>
          <a:ln w="76200">
            <a:solidFill>
              <a:schemeClr val="accent3"/>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042819" y="1989793"/>
            <a:ext cx="3816424" cy="338554"/>
          </a:xfrm>
          <a:prstGeom prst="rect">
            <a:avLst/>
          </a:prstGeom>
          <a:noFill/>
        </p:spPr>
        <p:txBody>
          <a:bodyPr wrap="square" rtlCol="0">
            <a:spAutoFit/>
          </a:bodyPr>
          <a:lstStyle/>
          <a:p>
            <a:pPr lvl="1"/>
            <a:r>
              <a:rPr lang="en-US" altLang="zh-CN" b="1" dirty="0" smtClean="0">
                <a:solidFill>
                  <a:srgbClr val="007854"/>
                </a:solidFill>
                <a:ea typeface="微软雅黑" pitchFamily="34" charset="-122"/>
                <a:cs typeface="Calibri" pitchFamily="34" charset="0"/>
              </a:rPr>
              <a:t>Directly  ship phones</a:t>
            </a:r>
            <a:endParaRPr lang="zh-CN" altLang="en-US" b="1" dirty="0">
              <a:solidFill>
                <a:srgbClr val="007854"/>
              </a:solidFill>
              <a:ea typeface="微软雅黑" pitchFamily="34" charset="-122"/>
              <a:cs typeface="Calibri" pitchFamily="34" charset="0"/>
            </a:endParaRPr>
          </a:p>
        </p:txBody>
      </p:sp>
      <p:cxnSp>
        <p:nvCxnSpPr>
          <p:cNvPr id="18" name="直接箭头连接符 17"/>
          <p:cNvCxnSpPr/>
          <p:nvPr/>
        </p:nvCxnSpPr>
        <p:spPr>
          <a:xfrm rot="5400000" flipH="1" flipV="1">
            <a:off x="1325941" y="3290752"/>
            <a:ext cx="1655390" cy="794"/>
          </a:xfrm>
          <a:prstGeom prst="straightConnector1">
            <a:avLst/>
          </a:prstGeom>
          <a:ln w="76200">
            <a:solidFill>
              <a:srgbClr val="007854"/>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图片 7" descr="T38G-PPT用图.png"/>
          <p:cNvPicPr>
            <a:picLocks noChangeAspect="1"/>
          </p:cNvPicPr>
          <p:nvPr/>
        </p:nvPicPr>
        <p:blipFill>
          <a:blip r:embed="rId3" cstate="print"/>
          <a:stretch>
            <a:fillRect/>
          </a:stretch>
        </p:blipFill>
        <p:spPr>
          <a:xfrm>
            <a:off x="6372200" y="3645024"/>
            <a:ext cx="2771800" cy="1760093"/>
          </a:xfrm>
          <a:prstGeom prst="rect">
            <a:avLst/>
          </a:prstGeom>
        </p:spPr>
      </p:pic>
      <p:sp>
        <p:nvSpPr>
          <p:cNvPr id="25" name="TextBox 24"/>
          <p:cNvSpPr txBox="1"/>
          <p:nvPr/>
        </p:nvSpPr>
        <p:spPr>
          <a:xfrm>
            <a:off x="7211609" y="5405117"/>
            <a:ext cx="1536855" cy="338554"/>
          </a:xfrm>
          <a:prstGeom prst="rect">
            <a:avLst/>
          </a:prstGeom>
          <a:noFill/>
        </p:spPr>
        <p:txBody>
          <a:bodyPr wrap="square" rtlCol="0">
            <a:spAutoFit/>
          </a:bodyPr>
          <a:lstStyle/>
          <a:p>
            <a:r>
              <a:rPr lang="en-US" altLang="zh-CN" b="1" dirty="0" smtClean="0">
                <a:ea typeface="微软雅黑" pitchFamily="34" charset="-122"/>
                <a:cs typeface="Calibri" pitchFamily="34" charset="0"/>
              </a:rPr>
              <a:t>Phone A</a:t>
            </a:r>
            <a:endParaRPr lang="zh-CN" altLang="en-US" b="1" dirty="0">
              <a:ea typeface="微软雅黑" pitchFamily="34" charset="-122"/>
              <a:cs typeface="Calibri" pitchFamily="34" charset="0"/>
            </a:endParaRPr>
          </a:p>
        </p:txBody>
      </p:sp>
      <p:grpSp>
        <p:nvGrpSpPr>
          <p:cNvPr id="9" name="组合 8"/>
          <p:cNvGrpSpPr/>
          <p:nvPr/>
        </p:nvGrpSpPr>
        <p:grpSpPr>
          <a:xfrm>
            <a:off x="927033" y="4128928"/>
            <a:ext cx="2088232" cy="1537799"/>
            <a:chOff x="927033" y="3336840"/>
            <a:chExt cx="2088232" cy="1537799"/>
          </a:xfrm>
        </p:grpSpPr>
        <p:sp>
          <p:nvSpPr>
            <p:cNvPr id="13" name="TextBox 12"/>
            <p:cNvSpPr txBox="1"/>
            <p:nvPr/>
          </p:nvSpPr>
          <p:spPr>
            <a:xfrm>
              <a:off x="927033" y="4351419"/>
              <a:ext cx="2088232" cy="523220"/>
            </a:xfrm>
            <a:prstGeom prst="rect">
              <a:avLst/>
            </a:prstGeom>
            <a:solidFill>
              <a:srgbClr val="007854"/>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tLang="zh-CN" sz="2800" dirty="0" smtClean="0">
                  <a:solidFill>
                    <a:schemeClr val="bg1"/>
                  </a:solidFill>
                  <a:ea typeface="微软雅黑" pitchFamily="34" charset="-122"/>
                  <a:cs typeface="Calibri" pitchFamily="34" charset="0"/>
                </a:rPr>
                <a:t>RPS servers</a:t>
              </a:r>
              <a:endParaRPr lang="zh-CN" altLang="en-US" sz="2800" dirty="0">
                <a:solidFill>
                  <a:schemeClr val="bg1"/>
                </a:solidFill>
                <a:ea typeface="微软雅黑" pitchFamily="34" charset="-122"/>
                <a:cs typeface="Calibri" pitchFamily="34" charset="0"/>
              </a:endParaRPr>
            </a:p>
          </p:txBody>
        </p:sp>
        <p:grpSp>
          <p:nvGrpSpPr>
            <p:cNvPr id="35" name="组合 2"/>
            <p:cNvGrpSpPr>
              <a:grpSpLocks/>
            </p:cNvGrpSpPr>
            <p:nvPr/>
          </p:nvGrpSpPr>
          <p:grpSpPr bwMode="auto">
            <a:xfrm>
              <a:off x="1277566" y="3336840"/>
              <a:ext cx="1313309" cy="1226567"/>
              <a:chOff x="5935663" y="457201"/>
              <a:chExt cx="1457887" cy="1299257"/>
            </a:xfrm>
          </p:grpSpPr>
          <p:grpSp>
            <p:nvGrpSpPr>
              <p:cNvPr id="36" name="Group 35"/>
              <p:cNvGrpSpPr>
                <a:grpSpLocks/>
              </p:cNvGrpSpPr>
              <p:nvPr/>
            </p:nvGrpSpPr>
            <p:grpSpPr bwMode="auto">
              <a:xfrm>
                <a:off x="6286500" y="457200"/>
                <a:ext cx="838200" cy="1044073"/>
                <a:chOff x="2834" y="2914"/>
                <a:chExt cx="728" cy="961"/>
              </a:xfrm>
            </p:grpSpPr>
            <p:pic>
              <p:nvPicPr>
                <p:cNvPr id="40" name="Picture 36"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2834" y="2914"/>
                  <a:ext cx="728" cy="961"/>
                </a:xfrm>
                <a:prstGeom prst="rect">
                  <a:avLst/>
                </a:prstGeom>
                <a:ln>
                  <a:noFill/>
                </a:ln>
                <a:effectLst>
                  <a:outerShdw blurRad="139700" dist="12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7"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490"/>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8" descr="database"/>
                <p:cNvPicPr>
                  <a:picLocks noChangeAspect="1" noChangeArrowheads="1"/>
                </p:cNvPicPr>
                <p:nvPr/>
              </p:nvPicPr>
              <p:blipFill>
                <a:blip r:embed="rId5" cstate="print">
                  <a:clrChange>
                    <a:clrFrom>
                      <a:srgbClr val="08369A"/>
                    </a:clrFrom>
                    <a:clrTo>
                      <a:srgbClr val="08369A">
                        <a:alpha val="0"/>
                      </a:srgbClr>
                    </a:clrTo>
                  </a:clrChange>
                </a:blip>
                <a:srcRect/>
                <a:stretch>
                  <a:fillRect/>
                </a:stretch>
              </p:blipFill>
              <p:spPr bwMode="auto">
                <a:xfrm>
                  <a:off x="3184" y="3154"/>
                  <a:ext cx="321" cy="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Line 39"/>
                <p:cNvSpPr>
                  <a:spLocks noChangeShapeType="1"/>
                </p:cNvSpPr>
                <p:nvPr/>
              </p:nvSpPr>
              <p:spPr bwMode="auto">
                <a:xfrm>
                  <a:off x="3314" y="3442"/>
                  <a:ext cx="2" cy="144"/>
                </a:xfrm>
                <a:prstGeom prst="line">
                  <a:avLst/>
                </a:prstGeom>
                <a:noFill/>
                <a:ln w="28575">
                  <a:solidFill>
                    <a:srgbClr val="B4282E"/>
                  </a:solidFill>
                  <a:prstDash val="sysDot"/>
                  <a:round/>
                  <a:headEnd/>
                  <a:tailEnd/>
                </a:ln>
              </p:spPr>
              <p:txBody>
                <a:bodyPr anchor="ctr"/>
                <a:lstStyle/>
                <a:p>
                  <a:endParaRPr lang="en-US" dirty="0">
                    <a:ea typeface="Tahoma" pitchFamily="34" charset="0"/>
                    <a:cs typeface="Calibri" pitchFamily="34" charset="0"/>
                  </a:endParaRPr>
                </a:p>
              </p:txBody>
            </p:sp>
          </p:grpSp>
          <p:pic>
            <p:nvPicPr>
              <p:cNvPr id="37" name="Picture 13"/>
              <p:cNvPicPr>
                <a:picLocks noChangeAspect="1" noChangeArrowheads="1"/>
              </p:cNvPicPr>
              <p:nvPr/>
            </p:nvPicPr>
            <p:blipFill>
              <a:blip r:embed="rId6" cstate="print"/>
              <a:srcRect/>
              <a:stretch>
                <a:fillRect/>
              </a:stretch>
            </p:blipFill>
            <p:spPr bwMode="auto">
              <a:xfrm>
                <a:off x="5935663" y="1448807"/>
                <a:ext cx="1457887" cy="307651"/>
              </a:xfrm>
              <a:prstGeom prst="rect">
                <a:avLst/>
              </a:prstGeom>
              <a:noFill/>
              <a:ln w="9525">
                <a:noFill/>
                <a:miter lim="800000"/>
                <a:headEnd/>
                <a:tailEnd/>
              </a:ln>
            </p:spPr>
          </p:pic>
        </p:grpSp>
      </p:grpSp>
      <p:sp>
        <p:nvSpPr>
          <p:cNvPr id="29" name="TextBox 28"/>
          <p:cNvSpPr txBox="1"/>
          <p:nvPr/>
        </p:nvSpPr>
        <p:spPr>
          <a:xfrm>
            <a:off x="3203848" y="5075892"/>
            <a:ext cx="5256584" cy="338554"/>
          </a:xfrm>
          <a:prstGeom prst="rect">
            <a:avLst/>
          </a:prstGeom>
          <a:noFill/>
        </p:spPr>
        <p:txBody>
          <a:bodyPr wrap="square" rtlCol="0">
            <a:spAutoFit/>
          </a:bodyPr>
          <a:lstStyle/>
          <a:p>
            <a:r>
              <a:rPr lang="en-US" altLang="zh-CN" b="1" dirty="0" smtClean="0">
                <a:ea typeface="微软雅黑" pitchFamily="34" charset="-122"/>
                <a:cs typeface="Calibri" pitchFamily="34" charset="0"/>
              </a:rPr>
              <a:t>Contacting RPS upon boot-up</a:t>
            </a:r>
            <a:endParaRPr lang="zh-CN" altLang="en-US" b="1" dirty="0">
              <a:ea typeface="微软雅黑" pitchFamily="34" charset="-122"/>
              <a:cs typeface="Calibri" pitchFamily="34" charset="0"/>
            </a:endParaRPr>
          </a:p>
        </p:txBody>
      </p:sp>
      <p:cxnSp>
        <p:nvCxnSpPr>
          <p:cNvPr id="32" name="直接箭头连接符 31"/>
          <p:cNvCxnSpPr/>
          <p:nvPr/>
        </p:nvCxnSpPr>
        <p:spPr>
          <a:xfrm>
            <a:off x="2843808" y="5013176"/>
            <a:ext cx="3672408" cy="1588"/>
          </a:xfrm>
          <a:prstGeom prst="straightConnector1">
            <a:avLst/>
          </a:prstGeom>
          <a:ln w="76200">
            <a:solidFill>
              <a:srgbClr val="007854"/>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3131840" y="2420888"/>
            <a:ext cx="3816424" cy="1584176"/>
          </a:xfrm>
          <a:prstGeom prst="straightConnector1">
            <a:avLst/>
          </a:prstGeom>
          <a:ln w="76200">
            <a:solidFill>
              <a:srgbClr val="007854"/>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419872" y="3358733"/>
            <a:ext cx="3672408" cy="584775"/>
          </a:xfrm>
          <a:prstGeom prst="rect">
            <a:avLst/>
          </a:prstGeom>
          <a:noFill/>
        </p:spPr>
        <p:txBody>
          <a:bodyPr wrap="square" rtlCol="0">
            <a:spAutoFit/>
          </a:bodyPr>
          <a:lstStyle/>
          <a:p>
            <a:r>
              <a:rPr lang="en-US" altLang="zh-CN" b="1" dirty="0" smtClean="0">
                <a:ea typeface="微软雅黑" pitchFamily="34" charset="-122"/>
                <a:cs typeface="Calibri" pitchFamily="34" charset="0"/>
              </a:rPr>
              <a:t>Zero-touch </a:t>
            </a:r>
            <a:r>
              <a:rPr lang="en-US" altLang="zh-CN" b="1" dirty="0" err="1" smtClean="0">
                <a:ea typeface="微软雅黑" pitchFamily="34" charset="-122"/>
                <a:cs typeface="Calibri" pitchFamily="34" charset="0"/>
              </a:rPr>
              <a:t>config</a:t>
            </a:r>
            <a:endParaRPr lang="en-US" altLang="zh-CN" b="1" dirty="0" smtClean="0">
              <a:ea typeface="微软雅黑" pitchFamily="34" charset="-122"/>
              <a:cs typeface="Calibri" pitchFamily="34" charset="0"/>
            </a:endParaRPr>
          </a:p>
          <a:p>
            <a:endParaRPr lang="en-US" altLang="zh-CN" b="1" dirty="0" smtClean="0">
              <a:ea typeface="微软雅黑" pitchFamily="34" charset="-122"/>
              <a:cs typeface="Calibri" pitchFamily="34" charset="0"/>
            </a:endParaRPr>
          </a:p>
        </p:txBody>
      </p:sp>
      <p:sp>
        <p:nvSpPr>
          <p:cNvPr id="33" name="TextBox 32"/>
          <p:cNvSpPr txBox="1"/>
          <p:nvPr/>
        </p:nvSpPr>
        <p:spPr>
          <a:xfrm>
            <a:off x="3491880" y="1298704"/>
            <a:ext cx="3096852" cy="338554"/>
          </a:xfrm>
          <a:prstGeom prst="rect">
            <a:avLst/>
          </a:prstGeom>
          <a:noFill/>
        </p:spPr>
        <p:txBody>
          <a:bodyPr wrap="square" rtlCol="0">
            <a:spAutoFit/>
          </a:bodyPr>
          <a:lstStyle/>
          <a:p>
            <a:r>
              <a:rPr lang="en-US" altLang="zh-CN" b="1" dirty="0" smtClean="0">
                <a:ea typeface="微软雅黑" pitchFamily="34" charset="-122"/>
                <a:cs typeface="Calibri" pitchFamily="34" charset="0"/>
              </a:rPr>
              <a:t>Simple PO information</a:t>
            </a:r>
          </a:p>
        </p:txBody>
      </p:sp>
      <p:cxnSp>
        <p:nvCxnSpPr>
          <p:cNvPr id="3" name="直接连接符 2"/>
          <p:cNvCxnSpPr/>
          <p:nvPr/>
        </p:nvCxnSpPr>
        <p:spPr>
          <a:xfrm>
            <a:off x="6042819" y="2420888"/>
            <a:ext cx="3101181" cy="3104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15</a:t>
            </a:fld>
            <a:endParaRPr lang="zh-CN" altLang="en-US"/>
          </a:p>
        </p:txBody>
      </p:sp>
    </p:spTree>
    <p:extLst>
      <p:ext uri="{BB962C8B-B14F-4D97-AF65-F5344CB8AC3E}">
        <p14:creationId xmlns:p14="http://schemas.microsoft.com/office/powerpoint/2010/main" val="139577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528" y="87015"/>
            <a:ext cx="5112568" cy="553998"/>
          </a:xfrm>
          <a:prstGeom prst="rect">
            <a:avLst/>
          </a:prstGeom>
          <a:noFill/>
        </p:spPr>
        <p:txBody>
          <a:bodyPr wrap="square" rtlCol="0">
            <a:spAutoFit/>
          </a:bodyPr>
          <a:lstStyle/>
          <a:p>
            <a:pPr algn="ctr"/>
            <a:r>
              <a:rPr lang="en-US" altLang="zh-CN" sz="3000" b="1" dirty="0">
                <a:solidFill>
                  <a:schemeClr val="bg1"/>
                </a:solidFill>
                <a:latin typeface="Calibri" pitchFamily="34" charset="0"/>
                <a:ea typeface="黑体" pitchFamily="2" charset="-122"/>
                <a:cs typeface="Calibri" pitchFamily="34" charset="0"/>
              </a:rPr>
              <a:t>Benefits of using Yealink RPS </a:t>
            </a:r>
          </a:p>
        </p:txBody>
      </p:sp>
      <p:grpSp>
        <p:nvGrpSpPr>
          <p:cNvPr id="3" name="组合 2"/>
          <p:cNvGrpSpPr/>
          <p:nvPr/>
        </p:nvGrpSpPr>
        <p:grpSpPr>
          <a:xfrm>
            <a:off x="395536" y="1453234"/>
            <a:ext cx="8280920" cy="4063998"/>
            <a:chOff x="1524000" y="1397000"/>
            <a:chExt cx="6096000" cy="4063998"/>
          </a:xfrm>
        </p:grpSpPr>
        <p:sp>
          <p:nvSpPr>
            <p:cNvPr id="5" name="任意多边形 4"/>
            <p:cNvSpPr/>
            <p:nvPr/>
          </p:nvSpPr>
          <p:spPr>
            <a:xfrm>
              <a:off x="1524000" y="1397000"/>
              <a:ext cx="6096000" cy="1269999"/>
            </a:xfrm>
            <a:custGeom>
              <a:avLst/>
              <a:gdLst>
                <a:gd name="connsiteX0" fmla="*/ 0 w 6096000"/>
                <a:gd name="connsiteY0" fmla="*/ 127000 h 1269999"/>
                <a:gd name="connsiteX1" fmla="*/ 127000 w 6096000"/>
                <a:gd name="connsiteY1" fmla="*/ 0 h 1269999"/>
                <a:gd name="connsiteX2" fmla="*/ 5969000 w 6096000"/>
                <a:gd name="connsiteY2" fmla="*/ 0 h 1269999"/>
                <a:gd name="connsiteX3" fmla="*/ 6096000 w 6096000"/>
                <a:gd name="connsiteY3" fmla="*/ 127000 h 1269999"/>
                <a:gd name="connsiteX4" fmla="*/ 6096000 w 6096000"/>
                <a:gd name="connsiteY4" fmla="*/ 1142999 h 1269999"/>
                <a:gd name="connsiteX5" fmla="*/ 5969000 w 6096000"/>
                <a:gd name="connsiteY5" fmla="*/ 1269999 h 1269999"/>
                <a:gd name="connsiteX6" fmla="*/ 127000 w 6096000"/>
                <a:gd name="connsiteY6" fmla="*/ 1269999 h 1269999"/>
                <a:gd name="connsiteX7" fmla="*/ 0 w 6096000"/>
                <a:gd name="connsiteY7" fmla="*/ 1142999 h 1269999"/>
                <a:gd name="connsiteX8" fmla="*/ 0 w 6096000"/>
                <a:gd name="connsiteY8"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9999">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3830" tIns="87630" rIns="87630" bIns="87630" numCol="1" spcCol="1270" anchor="t" anchorCtr="0">
              <a:noAutofit/>
            </a:bodyPr>
            <a:lstStyle/>
            <a:p>
              <a:pPr lvl="0" algn="l" defTabSz="1022350">
                <a:lnSpc>
                  <a:spcPct val="90000"/>
                </a:lnSpc>
                <a:spcBef>
                  <a:spcPct val="0"/>
                </a:spcBef>
                <a:spcAft>
                  <a:spcPct val="35000"/>
                </a:spcAft>
              </a:pPr>
              <a:endParaRPr lang="zh-CN" altLang="en-US" sz="3200" kern="1200"/>
            </a:p>
          </p:txBody>
        </p:sp>
        <p:sp>
          <p:nvSpPr>
            <p:cNvPr id="7" name="任意多边形 6"/>
            <p:cNvSpPr/>
            <p:nvPr/>
          </p:nvSpPr>
          <p:spPr>
            <a:xfrm>
              <a:off x="1524000" y="2793999"/>
              <a:ext cx="6096000" cy="1269999"/>
            </a:xfrm>
            <a:custGeom>
              <a:avLst/>
              <a:gdLst>
                <a:gd name="connsiteX0" fmla="*/ 0 w 6096000"/>
                <a:gd name="connsiteY0" fmla="*/ 127000 h 1269999"/>
                <a:gd name="connsiteX1" fmla="*/ 127000 w 6096000"/>
                <a:gd name="connsiteY1" fmla="*/ 0 h 1269999"/>
                <a:gd name="connsiteX2" fmla="*/ 5969000 w 6096000"/>
                <a:gd name="connsiteY2" fmla="*/ 0 h 1269999"/>
                <a:gd name="connsiteX3" fmla="*/ 6096000 w 6096000"/>
                <a:gd name="connsiteY3" fmla="*/ 127000 h 1269999"/>
                <a:gd name="connsiteX4" fmla="*/ 6096000 w 6096000"/>
                <a:gd name="connsiteY4" fmla="*/ 1142999 h 1269999"/>
                <a:gd name="connsiteX5" fmla="*/ 5969000 w 6096000"/>
                <a:gd name="connsiteY5" fmla="*/ 1269999 h 1269999"/>
                <a:gd name="connsiteX6" fmla="*/ 127000 w 6096000"/>
                <a:gd name="connsiteY6" fmla="*/ 1269999 h 1269999"/>
                <a:gd name="connsiteX7" fmla="*/ 0 w 6096000"/>
                <a:gd name="connsiteY7" fmla="*/ 1142999 h 1269999"/>
                <a:gd name="connsiteX8" fmla="*/ 0 w 6096000"/>
                <a:gd name="connsiteY8"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9999">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3830" tIns="87630" rIns="87630" bIns="87630" numCol="1" spcCol="1270" anchor="t" anchorCtr="0">
              <a:noAutofit/>
            </a:bodyPr>
            <a:lstStyle/>
            <a:p>
              <a:pPr lvl="0" algn="l" defTabSz="1022350">
                <a:lnSpc>
                  <a:spcPct val="90000"/>
                </a:lnSpc>
                <a:spcBef>
                  <a:spcPct val="0"/>
                </a:spcBef>
                <a:spcAft>
                  <a:spcPct val="35000"/>
                </a:spcAft>
              </a:pPr>
              <a:endParaRPr lang="zh-CN" altLang="en-US" sz="3200" kern="1200"/>
            </a:p>
            <a:p>
              <a:pPr marL="171450" lvl="1" indent="-171450" algn="l" defTabSz="800100">
                <a:lnSpc>
                  <a:spcPct val="90000"/>
                </a:lnSpc>
                <a:spcBef>
                  <a:spcPct val="0"/>
                </a:spcBef>
                <a:spcAft>
                  <a:spcPct val="15000"/>
                </a:spcAft>
                <a:buChar char="••"/>
              </a:pPr>
              <a:endParaRPr lang="zh-CN" altLang="en-US" sz="3200" kern="1200"/>
            </a:p>
            <a:p>
              <a:pPr marL="171450" lvl="1" indent="-171450" algn="l" defTabSz="800100">
                <a:lnSpc>
                  <a:spcPct val="90000"/>
                </a:lnSpc>
                <a:spcBef>
                  <a:spcPct val="0"/>
                </a:spcBef>
                <a:spcAft>
                  <a:spcPct val="15000"/>
                </a:spcAft>
                <a:buChar char="••"/>
              </a:pPr>
              <a:endParaRPr lang="zh-CN" altLang="en-US" sz="3200" kern="1200"/>
            </a:p>
          </p:txBody>
        </p:sp>
        <p:sp>
          <p:nvSpPr>
            <p:cNvPr id="9" name="任意多边形 8"/>
            <p:cNvSpPr/>
            <p:nvPr/>
          </p:nvSpPr>
          <p:spPr>
            <a:xfrm>
              <a:off x="1524000" y="4190999"/>
              <a:ext cx="6096000" cy="1269999"/>
            </a:xfrm>
            <a:custGeom>
              <a:avLst/>
              <a:gdLst>
                <a:gd name="connsiteX0" fmla="*/ 0 w 6096000"/>
                <a:gd name="connsiteY0" fmla="*/ 127000 h 1269999"/>
                <a:gd name="connsiteX1" fmla="*/ 127000 w 6096000"/>
                <a:gd name="connsiteY1" fmla="*/ 0 h 1269999"/>
                <a:gd name="connsiteX2" fmla="*/ 5969000 w 6096000"/>
                <a:gd name="connsiteY2" fmla="*/ 0 h 1269999"/>
                <a:gd name="connsiteX3" fmla="*/ 6096000 w 6096000"/>
                <a:gd name="connsiteY3" fmla="*/ 127000 h 1269999"/>
                <a:gd name="connsiteX4" fmla="*/ 6096000 w 6096000"/>
                <a:gd name="connsiteY4" fmla="*/ 1142999 h 1269999"/>
                <a:gd name="connsiteX5" fmla="*/ 5969000 w 6096000"/>
                <a:gd name="connsiteY5" fmla="*/ 1269999 h 1269999"/>
                <a:gd name="connsiteX6" fmla="*/ 127000 w 6096000"/>
                <a:gd name="connsiteY6" fmla="*/ 1269999 h 1269999"/>
                <a:gd name="connsiteX7" fmla="*/ 0 w 6096000"/>
                <a:gd name="connsiteY7" fmla="*/ 1142999 h 1269999"/>
                <a:gd name="connsiteX8" fmla="*/ 0 w 6096000"/>
                <a:gd name="connsiteY8" fmla="*/ 127000 h 126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69999">
                  <a:moveTo>
                    <a:pt x="0" y="127000"/>
                  </a:moveTo>
                  <a:cubicBezTo>
                    <a:pt x="0" y="56860"/>
                    <a:pt x="56860" y="0"/>
                    <a:pt x="127000" y="0"/>
                  </a:cubicBezTo>
                  <a:lnTo>
                    <a:pt x="5969000" y="0"/>
                  </a:lnTo>
                  <a:cubicBezTo>
                    <a:pt x="6039140" y="0"/>
                    <a:pt x="6096000" y="56860"/>
                    <a:pt x="6096000" y="127000"/>
                  </a:cubicBezTo>
                  <a:lnTo>
                    <a:pt x="6096000" y="1142999"/>
                  </a:lnTo>
                  <a:cubicBezTo>
                    <a:pt x="6096000" y="1213139"/>
                    <a:pt x="6039140" y="1269999"/>
                    <a:pt x="5969000" y="1269999"/>
                  </a:cubicBezTo>
                  <a:lnTo>
                    <a:pt x="127000" y="1269999"/>
                  </a:lnTo>
                  <a:cubicBezTo>
                    <a:pt x="56860" y="1269999"/>
                    <a:pt x="0" y="1213139"/>
                    <a:pt x="0" y="1142999"/>
                  </a:cubicBezTo>
                  <a:lnTo>
                    <a:pt x="0" y="127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3830" tIns="87630" rIns="87630" bIns="87630" numCol="1" spcCol="1270" anchor="t" anchorCtr="0">
              <a:noAutofit/>
            </a:bodyPr>
            <a:lstStyle/>
            <a:p>
              <a:pPr lvl="0" algn="l" defTabSz="1022350">
                <a:lnSpc>
                  <a:spcPct val="90000"/>
                </a:lnSpc>
                <a:spcBef>
                  <a:spcPct val="0"/>
                </a:spcBef>
                <a:spcAft>
                  <a:spcPct val="35000"/>
                </a:spcAft>
              </a:pPr>
              <a:endParaRPr lang="zh-CN" altLang="en-US" sz="3200" kern="1200"/>
            </a:p>
            <a:p>
              <a:pPr marL="171450" lvl="1" indent="-171450" algn="l" defTabSz="800100">
                <a:lnSpc>
                  <a:spcPct val="90000"/>
                </a:lnSpc>
                <a:spcBef>
                  <a:spcPct val="0"/>
                </a:spcBef>
                <a:spcAft>
                  <a:spcPct val="15000"/>
                </a:spcAft>
                <a:buChar char="••"/>
              </a:pPr>
              <a:endParaRPr lang="zh-CN" altLang="en-US" sz="3200" kern="1200"/>
            </a:p>
            <a:p>
              <a:pPr marL="171450" lvl="1" indent="-171450" algn="l" defTabSz="800100">
                <a:lnSpc>
                  <a:spcPct val="90000"/>
                </a:lnSpc>
                <a:spcBef>
                  <a:spcPct val="0"/>
                </a:spcBef>
                <a:spcAft>
                  <a:spcPct val="15000"/>
                </a:spcAft>
                <a:buChar char="••"/>
              </a:pPr>
              <a:endParaRPr lang="zh-CN" altLang="en-US" sz="3200" kern="1200"/>
            </a:p>
          </p:txBody>
        </p:sp>
      </p:grpSp>
      <p:sp>
        <p:nvSpPr>
          <p:cNvPr id="13" name="TextBox 12"/>
          <p:cNvSpPr txBox="1"/>
          <p:nvPr/>
        </p:nvSpPr>
        <p:spPr>
          <a:xfrm>
            <a:off x="467544" y="1524167"/>
            <a:ext cx="8136904" cy="1077218"/>
          </a:xfrm>
          <a:prstGeom prst="rect">
            <a:avLst/>
          </a:prstGeom>
          <a:noFill/>
        </p:spPr>
        <p:txBody>
          <a:bodyPr wrap="square" rtlCol="0">
            <a:spAutoFit/>
          </a:bodyPr>
          <a:lstStyle/>
          <a:p>
            <a:r>
              <a:rPr lang="en-US" altLang="zh-CN" sz="3200" b="1"/>
              <a:t>Simplified deployment </a:t>
            </a:r>
            <a:r>
              <a:rPr lang="zh-CN" altLang="zh-CN" sz="3200">
                <a:solidFill>
                  <a:schemeClr val="bg1"/>
                </a:solidFill>
              </a:rPr>
              <a:t>—</a:t>
            </a:r>
            <a:r>
              <a:rPr lang="en-US" altLang="zh-CN" sz="3200">
                <a:solidFill>
                  <a:schemeClr val="bg1"/>
                </a:solidFill>
              </a:rPr>
              <a:t> Customer Plug and Play installation </a:t>
            </a:r>
          </a:p>
        </p:txBody>
      </p:sp>
      <p:sp>
        <p:nvSpPr>
          <p:cNvPr id="14" name="TextBox 13"/>
          <p:cNvSpPr txBox="1"/>
          <p:nvPr/>
        </p:nvSpPr>
        <p:spPr>
          <a:xfrm>
            <a:off x="467544" y="2890389"/>
            <a:ext cx="8136904" cy="1077218"/>
          </a:xfrm>
          <a:prstGeom prst="rect">
            <a:avLst/>
          </a:prstGeom>
          <a:noFill/>
        </p:spPr>
        <p:txBody>
          <a:bodyPr wrap="square" rtlCol="0">
            <a:spAutoFit/>
          </a:bodyPr>
          <a:lstStyle/>
          <a:p>
            <a:r>
              <a:rPr lang="en-US" altLang="zh-CN" sz="3200" b="1"/>
              <a:t>Savings of time and money </a:t>
            </a:r>
            <a:r>
              <a:rPr lang="zh-CN" altLang="zh-CN" sz="3200">
                <a:solidFill>
                  <a:schemeClr val="bg1"/>
                </a:solidFill>
              </a:rPr>
              <a:t>—</a:t>
            </a:r>
            <a:r>
              <a:rPr lang="en-US" altLang="zh-CN" sz="3200">
                <a:solidFill>
                  <a:schemeClr val="bg1"/>
                </a:solidFill>
              </a:rPr>
              <a:t> Direct shipping to customers</a:t>
            </a:r>
          </a:p>
        </p:txBody>
      </p:sp>
      <p:sp>
        <p:nvSpPr>
          <p:cNvPr id="15" name="TextBox 14"/>
          <p:cNvSpPr txBox="1"/>
          <p:nvPr/>
        </p:nvSpPr>
        <p:spPr>
          <a:xfrm>
            <a:off x="467544" y="4287389"/>
            <a:ext cx="8136904" cy="1077218"/>
          </a:xfrm>
          <a:prstGeom prst="rect">
            <a:avLst/>
          </a:prstGeom>
          <a:noFill/>
        </p:spPr>
        <p:txBody>
          <a:bodyPr wrap="square" rtlCol="0">
            <a:spAutoFit/>
          </a:bodyPr>
          <a:lstStyle/>
          <a:p>
            <a:r>
              <a:rPr lang="en-US" altLang="zh-CN" sz="3200" b="1"/>
              <a:t>Reduced configuration errors </a:t>
            </a:r>
            <a:r>
              <a:rPr lang="zh-CN" altLang="zh-CN" sz="3200">
                <a:solidFill>
                  <a:schemeClr val="bg1"/>
                </a:solidFill>
              </a:rPr>
              <a:t>—</a:t>
            </a:r>
            <a:r>
              <a:rPr lang="en-US" altLang="zh-CN" sz="3200">
                <a:solidFill>
                  <a:schemeClr val="bg1"/>
                </a:solidFill>
              </a:rPr>
              <a:t> No manual configuration</a:t>
            </a:r>
            <a:endParaRPr lang="zh-CN" altLang="zh-CN" sz="3200">
              <a:solidFill>
                <a:schemeClr val="bg1"/>
              </a:solidFill>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16</a:t>
            </a:fld>
            <a:endParaRPr lang="zh-CN" altLang="en-US"/>
          </a:p>
        </p:txBody>
      </p:sp>
    </p:spTree>
    <p:extLst>
      <p:ext uri="{BB962C8B-B14F-4D97-AF65-F5344CB8AC3E}">
        <p14:creationId xmlns:p14="http://schemas.microsoft.com/office/powerpoint/2010/main" val="329906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9" name="矩形 8"/>
          <p:cNvSpPr/>
          <p:nvPr/>
        </p:nvSpPr>
        <p:spPr>
          <a:xfrm>
            <a:off x="2555776" y="1117193"/>
            <a:ext cx="5040560" cy="91390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Calibri" pitchFamily="34" charset="0"/>
                <a:ea typeface="Tahoma" pitchFamily="34" charset="0"/>
                <a:cs typeface="Calibri" pitchFamily="34" charset="0"/>
              </a:rPr>
              <a:t>Basic Features</a:t>
            </a:r>
            <a:endParaRPr lang="en-US" altLang="zh-CN" sz="4000" b="1" dirty="0">
              <a:solidFill>
                <a:srgbClr val="00B050"/>
              </a:solidFill>
              <a:latin typeface="Calibri" pitchFamily="34" charset="0"/>
              <a:ea typeface="Tahoma" pitchFamily="34" charset="0"/>
              <a:cs typeface="Calibri"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9" y="2007308"/>
            <a:ext cx="3345730" cy="404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17</a:t>
            </a:fld>
            <a:endParaRPr lang="zh-CN" altLang="en-US"/>
          </a:p>
        </p:txBody>
      </p:sp>
    </p:spTree>
    <p:extLst>
      <p:ext uri="{BB962C8B-B14F-4D97-AF65-F5344CB8AC3E}">
        <p14:creationId xmlns:p14="http://schemas.microsoft.com/office/powerpoint/2010/main" val="2286782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200" b="1" dirty="0">
                <a:solidFill>
                  <a:schemeClr val="bg1"/>
                </a:solidFill>
                <a:latin typeface="Calibri" pitchFamily="34" charset="0"/>
                <a:ea typeface="黑体" pitchFamily="2" charset="-122"/>
                <a:cs typeface="Calibri" pitchFamily="34" charset="0"/>
              </a:rPr>
              <a:t>Basic Features</a:t>
            </a:r>
            <a:endParaRPr lang="zh-CN" altLang="en-US" sz="32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611560" y="1196752"/>
            <a:ext cx="6912768" cy="4392488"/>
          </a:xfrm>
        </p:spPr>
        <p:txBody>
          <a:bodyPr>
            <a:normAutofit/>
          </a:bodyPr>
          <a:lstStyle/>
          <a:p>
            <a:r>
              <a:rPr lang="en-US" altLang="zh-CN" sz="2400" b="1" dirty="0" smtClean="0">
                <a:solidFill>
                  <a:srgbClr val="00B050"/>
                </a:solidFill>
                <a:latin typeface="Calibri" pitchFamily="34" charset="0"/>
                <a:ea typeface="Tahoma" pitchFamily="34" charset="0"/>
                <a:cs typeface="Calibri" pitchFamily="34" charset="0"/>
              </a:rPr>
              <a:t>Call </a:t>
            </a:r>
            <a:r>
              <a:rPr lang="en-US" altLang="zh-CN" sz="2400" b="1" dirty="0">
                <a:solidFill>
                  <a:srgbClr val="00B050"/>
                </a:solidFill>
                <a:latin typeface="Calibri" pitchFamily="34" charset="0"/>
                <a:ea typeface="Tahoma" pitchFamily="34" charset="0"/>
                <a:cs typeface="Calibri" pitchFamily="34" charset="0"/>
              </a:rPr>
              <a:t>T</a:t>
            </a:r>
            <a:r>
              <a:rPr lang="en-US" altLang="zh-CN" sz="2400" b="1" dirty="0" smtClean="0">
                <a:solidFill>
                  <a:srgbClr val="00B050"/>
                </a:solidFill>
                <a:latin typeface="Calibri" pitchFamily="34" charset="0"/>
                <a:ea typeface="Tahoma" pitchFamily="34" charset="0"/>
                <a:cs typeface="Calibri" pitchFamily="34" charset="0"/>
              </a:rPr>
              <a:t>ransfer</a:t>
            </a:r>
          </a:p>
          <a:p>
            <a:r>
              <a:rPr lang="en-US" altLang="zh-CN" sz="2400" b="1" dirty="0" smtClean="0">
                <a:solidFill>
                  <a:srgbClr val="00B050"/>
                </a:solidFill>
                <a:latin typeface="Calibri" pitchFamily="34" charset="0"/>
                <a:ea typeface="Tahoma" pitchFamily="34" charset="0"/>
                <a:cs typeface="Calibri" pitchFamily="34" charset="0"/>
              </a:rPr>
              <a:t>BLF</a:t>
            </a:r>
          </a:p>
          <a:p>
            <a:r>
              <a:rPr lang="en-US" altLang="zh-CN" sz="2400" b="1" dirty="0" smtClean="0">
                <a:solidFill>
                  <a:srgbClr val="00B050"/>
                </a:solidFill>
                <a:latin typeface="Calibri" pitchFamily="34" charset="0"/>
                <a:ea typeface="Tahoma" pitchFamily="34" charset="0"/>
                <a:cs typeface="Calibri" pitchFamily="34" charset="0"/>
              </a:rPr>
              <a:t>Pick Up</a:t>
            </a:r>
          </a:p>
          <a:p>
            <a:r>
              <a:rPr lang="en-US" altLang="zh-CN" sz="2400" b="1" dirty="0" smtClean="0">
                <a:solidFill>
                  <a:srgbClr val="00B050"/>
                </a:solidFill>
                <a:latin typeface="Calibri" pitchFamily="34" charset="0"/>
                <a:ea typeface="Tahoma" pitchFamily="34" charset="0"/>
                <a:cs typeface="Calibri" pitchFamily="34" charset="0"/>
              </a:rPr>
              <a:t>Call Park/Retrieve</a:t>
            </a:r>
          </a:p>
          <a:p>
            <a:r>
              <a:rPr lang="en-US" altLang="zh-CN" sz="2400" b="1" dirty="0" smtClean="0">
                <a:solidFill>
                  <a:srgbClr val="00B050"/>
                </a:solidFill>
                <a:latin typeface="Calibri" pitchFamily="34" charset="0"/>
                <a:ea typeface="Tahoma" pitchFamily="34" charset="0"/>
                <a:cs typeface="Calibri" pitchFamily="34" charset="0"/>
              </a:rPr>
              <a:t>Intercom</a:t>
            </a:r>
          </a:p>
          <a:p>
            <a:r>
              <a:rPr lang="en-US" altLang="zh-CN" sz="2400" b="1" dirty="0" smtClean="0">
                <a:solidFill>
                  <a:srgbClr val="00B050"/>
                </a:solidFill>
                <a:latin typeface="Calibri" pitchFamily="34" charset="0"/>
                <a:ea typeface="Tahoma" pitchFamily="34" charset="0"/>
                <a:cs typeface="Calibri" pitchFamily="34" charset="0"/>
              </a:rPr>
              <a:t>Call Completion</a:t>
            </a:r>
          </a:p>
          <a:p>
            <a:r>
              <a:rPr lang="en-US" altLang="zh-CN" sz="2400" b="1" dirty="0" smtClean="0">
                <a:solidFill>
                  <a:srgbClr val="00B050"/>
                </a:solidFill>
                <a:latin typeface="Calibri" pitchFamily="34" charset="0"/>
                <a:ea typeface="Tahoma" pitchFamily="34" charset="0"/>
                <a:cs typeface="Calibri" pitchFamily="34" charset="0"/>
              </a:rPr>
              <a:t>SMS</a:t>
            </a:r>
          </a:p>
          <a:p>
            <a:r>
              <a:rPr lang="en-US" altLang="zh-CN" sz="2400" b="1" dirty="0" smtClean="0">
                <a:solidFill>
                  <a:srgbClr val="00B050"/>
                </a:solidFill>
                <a:latin typeface="Calibri" pitchFamily="34" charset="0"/>
                <a:ea typeface="Tahoma" pitchFamily="34" charset="0"/>
                <a:cs typeface="Calibri" pitchFamily="34" charset="0"/>
              </a:rPr>
              <a:t>Multicast Paging</a:t>
            </a:r>
          </a:p>
          <a:p>
            <a:pPr marL="0" indent="0">
              <a:buNone/>
            </a:pPr>
            <a:r>
              <a:rPr lang="en-US" altLang="zh-CN" sz="2400" b="1" dirty="0" smtClean="0">
                <a:solidFill>
                  <a:srgbClr val="00B050"/>
                </a:solidFill>
                <a:latin typeface="Calibri" pitchFamily="34" charset="0"/>
                <a:ea typeface="Tahoma" pitchFamily="34" charset="0"/>
                <a:cs typeface="Calibri" pitchFamily="34" charset="0"/>
              </a:rPr>
              <a:t>…</a:t>
            </a:r>
          </a:p>
          <a:p>
            <a:endParaRPr lang="en-US" altLang="zh-CN" sz="2400" b="1" dirty="0" smtClean="0">
              <a:solidFill>
                <a:srgbClr val="00B050"/>
              </a:solidFill>
              <a:latin typeface="Calibri" pitchFamily="34" charset="0"/>
              <a:ea typeface="Tahoma" pitchFamily="34" charset="0"/>
              <a:cs typeface="Calibri" pitchFamily="34" charset="0"/>
            </a:endParaRPr>
          </a:p>
          <a:p>
            <a:endParaRPr lang="en-US" altLang="zh-CN" b="1" dirty="0" smtClean="0">
              <a:solidFill>
                <a:srgbClr val="00B050"/>
              </a:solidFill>
              <a:latin typeface="Calibri" pitchFamily="34" charset="0"/>
              <a:ea typeface="Tahoma" pitchFamily="34" charset="0"/>
              <a:cs typeface="Calibri"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18</a:t>
            </a:fld>
            <a:endParaRPr lang="zh-CN" altLang="en-US"/>
          </a:p>
        </p:txBody>
      </p:sp>
    </p:spTree>
    <p:extLst>
      <p:ext uri="{BB962C8B-B14F-4D97-AF65-F5344CB8AC3E}">
        <p14:creationId xmlns:p14="http://schemas.microsoft.com/office/powerpoint/2010/main" val="2342152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200" b="1" dirty="0" smtClean="0">
                <a:solidFill>
                  <a:schemeClr val="bg1"/>
                </a:solidFill>
                <a:latin typeface="Calibri" pitchFamily="34" charset="0"/>
                <a:ea typeface="黑体" pitchFamily="2" charset="-122"/>
                <a:cs typeface="Calibri" pitchFamily="34" charset="0"/>
              </a:rPr>
              <a:t>Call </a:t>
            </a:r>
            <a:r>
              <a:rPr lang="en-US" altLang="zh-CN" sz="3200" b="1" dirty="0">
                <a:solidFill>
                  <a:schemeClr val="bg1"/>
                </a:solidFill>
                <a:latin typeface="Calibri" pitchFamily="34" charset="0"/>
                <a:ea typeface="黑体" pitchFamily="2" charset="-122"/>
                <a:cs typeface="Calibri" pitchFamily="34" charset="0"/>
              </a:rPr>
              <a:t>T</a:t>
            </a:r>
            <a:r>
              <a:rPr lang="en-US" altLang="zh-CN" sz="3200" b="1" dirty="0" smtClean="0">
                <a:solidFill>
                  <a:schemeClr val="bg1"/>
                </a:solidFill>
                <a:latin typeface="Calibri" pitchFamily="34" charset="0"/>
                <a:ea typeface="黑体" pitchFamily="2" charset="-122"/>
                <a:cs typeface="Calibri" pitchFamily="34" charset="0"/>
              </a:rPr>
              <a:t>ransfer</a:t>
            </a:r>
            <a:endParaRPr kumimoji="0" lang="en-US" altLang="zh-CN" sz="32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t>Scenarios: A</a:t>
            </a:r>
            <a:r>
              <a:rPr lang="en-US" altLang="zh-CN" dirty="0" smtClean="0">
                <a:sym typeface="Wingdings" pitchFamily="2" charset="2"/>
              </a:rPr>
              <a:t></a:t>
            </a:r>
            <a:r>
              <a:rPr lang="en-US" altLang="zh-CN" dirty="0" smtClean="0">
                <a:solidFill>
                  <a:srgbClr val="00B050"/>
                </a:solidFill>
                <a:sym typeface="Wingdings" pitchFamily="2" charset="2"/>
              </a:rPr>
              <a:t>B</a:t>
            </a:r>
            <a:r>
              <a:rPr lang="en-US" altLang="zh-CN" dirty="0" smtClean="0">
                <a:sym typeface="Wingdings" pitchFamily="2" charset="2"/>
              </a:rPr>
              <a:t>C</a:t>
            </a:r>
          </a:p>
          <a:p>
            <a:pPr marL="0" indent="0">
              <a:buNone/>
            </a:pPr>
            <a:endParaRPr lang="en-US" altLang="zh-CN" dirty="0"/>
          </a:p>
          <a:p>
            <a:r>
              <a:rPr lang="en-US" altLang="zh-CN" dirty="0" smtClean="0">
                <a:solidFill>
                  <a:srgbClr val="FF0000"/>
                </a:solidFill>
              </a:rPr>
              <a:t>Blind Transfer</a:t>
            </a:r>
          </a:p>
          <a:p>
            <a:pPr marL="0" indent="0">
              <a:buNone/>
            </a:pPr>
            <a:r>
              <a:rPr lang="en-US" altLang="zh-CN" sz="2800" dirty="0" smtClean="0"/>
              <a:t>B press Transfer+ C + </a:t>
            </a:r>
            <a:r>
              <a:rPr lang="en-US" altLang="zh-CN" sz="2800" dirty="0" smtClean="0">
                <a:solidFill>
                  <a:srgbClr val="00B050"/>
                </a:solidFill>
              </a:rPr>
              <a:t>Transfer/Hang up</a:t>
            </a:r>
            <a:endParaRPr lang="en-US" altLang="zh-CN" sz="2800" dirty="0">
              <a:solidFill>
                <a:srgbClr val="00B050"/>
              </a:solidFill>
            </a:endParaRPr>
          </a:p>
          <a:p>
            <a:r>
              <a:rPr lang="en-US" altLang="zh-CN" dirty="0" smtClean="0">
                <a:solidFill>
                  <a:srgbClr val="FF0000"/>
                </a:solidFill>
              </a:rPr>
              <a:t>Semi-attended Transfer </a:t>
            </a:r>
          </a:p>
          <a:p>
            <a:pPr marL="0" indent="0">
              <a:buNone/>
            </a:pPr>
            <a:r>
              <a:rPr lang="en-US" altLang="zh-CN" sz="2800" dirty="0"/>
              <a:t>B press Transfer+ C </a:t>
            </a:r>
            <a:r>
              <a:rPr lang="en-US" altLang="zh-CN" sz="2800" dirty="0" smtClean="0"/>
              <a:t>+ </a:t>
            </a:r>
            <a:r>
              <a:rPr lang="en-US" altLang="zh-CN" sz="2800" dirty="0" smtClean="0">
                <a:solidFill>
                  <a:srgbClr val="00B050"/>
                </a:solidFill>
              </a:rPr>
              <a:t>OK/SEND</a:t>
            </a:r>
            <a:r>
              <a:rPr lang="en-US" altLang="zh-CN" sz="2800" dirty="0" smtClean="0"/>
              <a:t>, </a:t>
            </a:r>
            <a:r>
              <a:rPr lang="en-US" altLang="zh-CN" sz="2800" dirty="0" smtClean="0">
                <a:solidFill>
                  <a:srgbClr val="00B050"/>
                </a:solidFill>
              </a:rPr>
              <a:t>when</a:t>
            </a:r>
            <a:r>
              <a:rPr lang="en-US" altLang="zh-CN" sz="2800" dirty="0" smtClean="0"/>
              <a:t> C is ringing, B hang up</a:t>
            </a:r>
          </a:p>
          <a:p>
            <a:pPr marL="0" indent="0">
              <a:buNone/>
            </a:pPr>
            <a:r>
              <a:rPr lang="en-US" altLang="zh-CN" sz="1600" dirty="0" smtClean="0"/>
              <a:t>Phone </a:t>
            </a:r>
            <a:r>
              <a:rPr lang="en-US" altLang="zh-CN" sz="1600" dirty="0" smtClean="0">
                <a:sym typeface="Wingdings" pitchFamily="2" charset="2"/>
              </a:rPr>
              <a:t>Features Transfer Settings</a:t>
            </a:r>
            <a:endParaRPr lang="en-US" altLang="zh-CN" sz="1600" dirty="0" smtClean="0"/>
          </a:p>
          <a:p>
            <a:r>
              <a:rPr lang="en-US" altLang="zh-CN" dirty="0" smtClean="0">
                <a:solidFill>
                  <a:srgbClr val="FF0000"/>
                </a:solidFill>
              </a:rPr>
              <a:t>Attended Transfer</a:t>
            </a:r>
          </a:p>
          <a:p>
            <a:pPr marL="0" indent="0">
              <a:buNone/>
            </a:pPr>
            <a:r>
              <a:rPr lang="en-US" altLang="zh-CN" sz="2800" dirty="0"/>
              <a:t>B press Transfer+ C + </a:t>
            </a:r>
            <a:r>
              <a:rPr lang="en-US" altLang="zh-CN" sz="2800" dirty="0">
                <a:solidFill>
                  <a:srgbClr val="00B050"/>
                </a:solidFill>
              </a:rPr>
              <a:t>OK/SEND, </a:t>
            </a:r>
            <a:r>
              <a:rPr lang="en-US" altLang="zh-CN" sz="2800" dirty="0" smtClean="0">
                <a:solidFill>
                  <a:srgbClr val="00B050"/>
                </a:solidFill>
              </a:rPr>
              <a:t>after </a:t>
            </a:r>
            <a:r>
              <a:rPr lang="en-US" altLang="zh-CN" sz="2800" dirty="0" smtClean="0"/>
              <a:t>C answered, B talk with C, then B press Transfer/Hang up</a:t>
            </a:r>
            <a:endParaRPr lang="zh-CN" altLang="en-US" dirty="0">
              <a:solidFill>
                <a:srgbClr val="00B050"/>
              </a:solidFill>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19</a:t>
            </a:fld>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149080"/>
            <a:ext cx="4824536" cy="3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347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03221" y="1771278"/>
            <a:ext cx="5364112"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mn-lt"/>
                <a:ea typeface="Tahoma" pitchFamily="34" charset="0"/>
                <a:cs typeface="Tahoma" pitchFamily="34" charset="0"/>
              </a:rPr>
              <a:t>Compare to Competitors</a:t>
            </a:r>
            <a:endParaRPr lang="en-US" altLang="zh-CN" sz="3200" b="1" dirty="0">
              <a:latin typeface="+mn-lt"/>
              <a:ea typeface="Tahoma" pitchFamily="34" charset="0"/>
              <a:cs typeface="Tahoma" pitchFamily="34" charset="0"/>
            </a:endParaRPr>
          </a:p>
        </p:txBody>
      </p:sp>
      <p:pic>
        <p:nvPicPr>
          <p:cNvPr id="4" name="Picture 2" descr="C:\Documents and Settings\Administrator\桌面\Y.png"/>
          <p:cNvPicPr>
            <a:picLocks noChangeAspect="1" noChangeArrowheads="1"/>
          </p:cNvPicPr>
          <p:nvPr/>
        </p:nvPicPr>
        <p:blipFill>
          <a:blip r:embed="rId3" cstate="print"/>
          <a:srcRect/>
          <a:stretch>
            <a:fillRect/>
          </a:stretch>
        </p:blipFill>
        <p:spPr bwMode="auto">
          <a:xfrm>
            <a:off x="1791123" y="2100661"/>
            <a:ext cx="285752" cy="286978"/>
          </a:xfrm>
          <a:prstGeom prst="rect">
            <a:avLst/>
          </a:prstGeom>
          <a:noFill/>
        </p:spPr>
      </p:pic>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200" b="1" dirty="0" smtClean="0">
                <a:solidFill>
                  <a:schemeClr val="bg1"/>
                </a:solidFill>
                <a:latin typeface="+mj-lt"/>
                <a:ea typeface="黑体" pitchFamily="2" charset="-122"/>
                <a:cs typeface="Tahoma" pitchFamily="34" charset="0"/>
              </a:rPr>
              <a:t>Agenda</a:t>
            </a:r>
            <a:endParaRPr kumimoji="0" lang="en-US" altLang="zh-CN" sz="3200" b="1" i="0" u="none" strike="noStrike" kern="1200" cap="none" spc="0" normalizeH="0" baseline="0" noProof="0" dirty="0" smtClean="0">
              <a:ln>
                <a:noFill/>
              </a:ln>
              <a:solidFill>
                <a:schemeClr val="bg1"/>
              </a:solidFill>
              <a:effectLst/>
              <a:uLnTx/>
              <a:uFillTx/>
              <a:latin typeface="+mj-lt"/>
              <a:ea typeface="黑体" pitchFamily="2" charset="-122"/>
              <a:cs typeface="Tahoma" pitchFamily="34" charset="0"/>
            </a:endParaRPr>
          </a:p>
        </p:txBody>
      </p:sp>
      <p:sp>
        <p:nvSpPr>
          <p:cNvPr id="7" name="矩形 6"/>
          <p:cNvSpPr/>
          <p:nvPr/>
        </p:nvSpPr>
        <p:spPr>
          <a:xfrm>
            <a:off x="2203221" y="5589240"/>
            <a:ext cx="5905394"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mn-lt"/>
                <a:ea typeface="Tahoma" pitchFamily="34" charset="0"/>
                <a:cs typeface="Tahoma" pitchFamily="34" charset="0"/>
              </a:rPr>
              <a:t>Auto Provisioning</a:t>
            </a:r>
            <a:endParaRPr lang="en-US" altLang="zh-CN" sz="3200" b="1" dirty="0">
              <a:latin typeface="+mn-lt"/>
              <a:ea typeface="Tahoma" pitchFamily="34" charset="0"/>
              <a:cs typeface="Tahoma" pitchFamily="34" charset="0"/>
            </a:endParaRPr>
          </a:p>
        </p:txBody>
      </p:sp>
      <p:pic>
        <p:nvPicPr>
          <p:cNvPr id="8" name="Picture 2" descr="C:\Documents and Settings\Administrator\桌面\Y.png"/>
          <p:cNvPicPr>
            <a:picLocks noChangeAspect="1" noChangeArrowheads="1"/>
          </p:cNvPicPr>
          <p:nvPr/>
        </p:nvPicPr>
        <p:blipFill>
          <a:blip r:embed="rId3" cstate="print"/>
          <a:srcRect/>
          <a:stretch>
            <a:fillRect/>
          </a:stretch>
        </p:blipFill>
        <p:spPr bwMode="auto">
          <a:xfrm>
            <a:off x="1791123" y="5918623"/>
            <a:ext cx="285752" cy="286978"/>
          </a:xfrm>
          <a:prstGeom prst="rect">
            <a:avLst/>
          </a:prstGeom>
          <a:noFill/>
        </p:spPr>
      </p:pic>
      <p:sp>
        <p:nvSpPr>
          <p:cNvPr id="9" name="矩形 8"/>
          <p:cNvSpPr/>
          <p:nvPr/>
        </p:nvSpPr>
        <p:spPr>
          <a:xfrm>
            <a:off x="2182639" y="836590"/>
            <a:ext cx="5364112"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mn-lt"/>
                <a:ea typeface="Tahoma" pitchFamily="34" charset="0"/>
                <a:cs typeface="Tahoma" pitchFamily="34" charset="0"/>
              </a:rPr>
              <a:t>Business Cases</a:t>
            </a:r>
            <a:endParaRPr lang="en-US" altLang="zh-CN" sz="3200" b="1" dirty="0">
              <a:latin typeface="+mn-lt"/>
              <a:ea typeface="Tahoma" pitchFamily="34" charset="0"/>
              <a:cs typeface="Tahoma" pitchFamily="34" charset="0"/>
            </a:endParaRPr>
          </a:p>
        </p:txBody>
      </p:sp>
      <p:pic>
        <p:nvPicPr>
          <p:cNvPr id="10" name="Picture 2" descr="C:\Documents and Settings\Administrator\桌面\Y.png"/>
          <p:cNvPicPr>
            <a:picLocks noChangeAspect="1" noChangeArrowheads="1"/>
          </p:cNvPicPr>
          <p:nvPr/>
        </p:nvPicPr>
        <p:blipFill>
          <a:blip r:embed="rId3" cstate="print"/>
          <a:srcRect/>
          <a:stretch>
            <a:fillRect/>
          </a:stretch>
        </p:blipFill>
        <p:spPr bwMode="auto">
          <a:xfrm>
            <a:off x="1770541" y="1165973"/>
            <a:ext cx="285752" cy="286978"/>
          </a:xfrm>
          <a:prstGeom prst="rect">
            <a:avLst/>
          </a:prstGeom>
          <a:noFill/>
        </p:spPr>
      </p:pic>
      <p:sp>
        <p:nvSpPr>
          <p:cNvPr id="11" name="矩形 10"/>
          <p:cNvSpPr/>
          <p:nvPr/>
        </p:nvSpPr>
        <p:spPr>
          <a:xfrm>
            <a:off x="2203221" y="2739161"/>
            <a:ext cx="5905394"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mn-lt"/>
                <a:ea typeface="Tahoma" pitchFamily="34" charset="0"/>
                <a:cs typeface="Tahoma" pitchFamily="34" charset="0"/>
              </a:rPr>
              <a:t>RPS</a:t>
            </a:r>
            <a:endParaRPr lang="en-US" altLang="zh-CN" sz="3200" b="1" dirty="0">
              <a:latin typeface="+mn-lt"/>
              <a:ea typeface="Tahoma" pitchFamily="34" charset="0"/>
              <a:cs typeface="Tahoma" pitchFamily="34" charset="0"/>
            </a:endParaRPr>
          </a:p>
        </p:txBody>
      </p:sp>
      <p:pic>
        <p:nvPicPr>
          <p:cNvPr id="12" name="Picture 2" descr="C:\Documents and Settings\Administrator\桌面\Y.png"/>
          <p:cNvPicPr>
            <a:picLocks noChangeAspect="1" noChangeArrowheads="1"/>
          </p:cNvPicPr>
          <p:nvPr/>
        </p:nvPicPr>
        <p:blipFill>
          <a:blip r:embed="rId3" cstate="print"/>
          <a:srcRect/>
          <a:stretch>
            <a:fillRect/>
          </a:stretch>
        </p:blipFill>
        <p:spPr bwMode="auto">
          <a:xfrm>
            <a:off x="1791123" y="3068544"/>
            <a:ext cx="285752" cy="286978"/>
          </a:xfrm>
          <a:prstGeom prst="rect">
            <a:avLst/>
          </a:prstGeom>
          <a:noFill/>
        </p:spPr>
      </p:pic>
      <p:sp>
        <p:nvSpPr>
          <p:cNvPr id="13" name="矩形 12"/>
          <p:cNvSpPr/>
          <p:nvPr/>
        </p:nvSpPr>
        <p:spPr>
          <a:xfrm>
            <a:off x="2203221" y="3717032"/>
            <a:ext cx="5905394"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mn-lt"/>
                <a:ea typeface="Tahoma" pitchFamily="34" charset="0"/>
                <a:cs typeface="Tahoma" pitchFamily="34" charset="0"/>
              </a:rPr>
              <a:t>Basic Features</a:t>
            </a:r>
            <a:endParaRPr lang="en-US" altLang="zh-CN" sz="3200" b="1" dirty="0">
              <a:latin typeface="+mn-lt"/>
              <a:ea typeface="Tahoma" pitchFamily="34" charset="0"/>
              <a:cs typeface="Tahoma" pitchFamily="34" charset="0"/>
            </a:endParaRPr>
          </a:p>
        </p:txBody>
      </p:sp>
      <p:pic>
        <p:nvPicPr>
          <p:cNvPr id="14" name="Picture 2" descr="C:\Documents and Settings\Administrator\桌面\Y.png"/>
          <p:cNvPicPr>
            <a:picLocks noChangeAspect="1" noChangeArrowheads="1"/>
          </p:cNvPicPr>
          <p:nvPr/>
        </p:nvPicPr>
        <p:blipFill>
          <a:blip r:embed="rId3" cstate="print"/>
          <a:srcRect/>
          <a:stretch>
            <a:fillRect/>
          </a:stretch>
        </p:blipFill>
        <p:spPr bwMode="auto">
          <a:xfrm>
            <a:off x="1791123" y="4046415"/>
            <a:ext cx="285752" cy="286978"/>
          </a:xfrm>
          <a:prstGeom prst="rect">
            <a:avLst/>
          </a:prstGeom>
          <a:noFill/>
        </p:spPr>
      </p:pic>
      <p:sp>
        <p:nvSpPr>
          <p:cNvPr id="15" name="矩形 14"/>
          <p:cNvSpPr/>
          <p:nvPr/>
        </p:nvSpPr>
        <p:spPr>
          <a:xfrm>
            <a:off x="2203221" y="4698208"/>
            <a:ext cx="5905394"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mn-lt"/>
                <a:ea typeface="Tahoma" pitchFamily="34" charset="0"/>
                <a:cs typeface="Tahoma" pitchFamily="34" charset="0"/>
              </a:rPr>
              <a:t>Advanced Features</a:t>
            </a:r>
            <a:endParaRPr lang="en-US" altLang="zh-CN" sz="3200" b="1" dirty="0">
              <a:latin typeface="+mn-lt"/>
              <a:ea typeface="Tahoma" pitchFamily="34" charset="0"/>
              <a:cs typeface="Tahoma" pitchFamily="34" charset="0"/>
            </a:endParaRPr>
          </a:p>
        </p:txBody>
      </p:sp>
      <p:pic>
        <p:nvPicPr>
          <p:cNvPr id="16" name="Picture 2" descr="C:\Documents and Settings\Administrator\桌面\Y.png"/>
          <p:cNvPicPr>
            <a:picLocks noChangeAspect="1" noChangeArrowheads="1"/>
          </p:cNvPicPr>
          <p:nvPr/>
        </p:nvPicPr>
        <p:blipFill>
          <a:blip r:embed="rId3" cstate="print"/>
          <a:srcRect/>
          <a:stretch>
            <a:fillRect/>
          </a:stretch>
        </p:blipFill>
        <p:spPr bwMode="auto">
          <a:xfrm>
            <a:off x="1791123" y="5027591"/>
            <a:ext cx="285752" cy="286978"/>
          </a:xfrm>
          <a:prstGeom prst="rect">
            <a:avLst/>
          </a:prstGeom>
          <a:noFill/>
        </p:spPr>
      </p:pic>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2</a:t>
            </a:fld>
            <a:endParaRPr lang="zh-CN" altLang="en-US"/>
          </a:p>
        </p:txBody>
      </p:sp>
    </p:spTree>
    <p:extLst>
      <p:ext uri="{BB962C8B-B14F-4D97-AF65-F5344CB8AC3E}">
        <p14:creationId xmlns:p14="http://schemas.microsoft.com/office/powerpoint/2010/main" val="1311817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indent="0">
              <a:buNone/>
            </a:pPr>
            <a:r>
              <a:rPr lang="en-US" altLang="zh-CN" sz="3200" b="1" dirty="0">
                <a:solidFill>
                  <a:schemeClr val="bg1"/>
                </a:solidFill>
              </a:rPr>
              <a:t>Transfer via DSS Key</a:t>
            </a: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sz="2400" dirty="0" smtClean="0"/>
              <a:t>Access to Phone </a:t>
            </a:r>
            <a:r>
              <a:rPr lang="en-US" altLang="zh-CN" sz="2400" dirty="0" smtClean="0">
                <a:sym typeface="Wingdings" pitchFamily="2" charset="2"/>
              </a:rPr>
              <a:t> DSS Keys  Memory Keys</a:t>
            </a:r>
          </a:p>
          <a:p>
            <a:pPr marL="0" indent="0">
              <a:buNone/>
            </a:pPr>
            <a:endParaRPr lang="en-US" altLang="zh-CN" dirty="0">
              <a:sym typeface="Wingdings" pitchFamily="2" charset="2"/>
            </a:endParaRPr>
          </a:p>
          <a:p>
            <a:pPr marL="0" indent="0">
              <a:buNone/>
            </a:pPr>
            <a:endParaRPr lang="en-US" altLang="zh-CN" sz="2400" dirty="0" smtClean="0"/>
          </a:p>
          <a:p>
            <a:pPr marL="0" indent="0">
              <a:buNone/>
            </a:pPr>
            <a:endParaRPr lang="en-US" altLang="zh-CN" sz="2400" dirty="0" smtClean="0"/>
          </a:p>
          <a:p>
            <a:pPr marL="0" indent="0">
              <a:buNone/>
            </a:pPr>
            <a:endParaRPr lang="en-US" altLang="zh-CN" sz="2400" dirty="0" smtClean="0"/>
          </a:p>
          <a:p>
            <a:pPr marL="0" indent="0">
              <a:buNone/>
            </a:pPr>
            <a:r>
              <a:rPr lang="en-US" altLang="zh-CN" sz="2400" dirty="0" smtClean="0"/>
              <a:t>Access to Phone Features </a:t>
            </a:r>
            <a:r>
              <a:rPr lang="en-US" altLang="zh-CN" sz="2400" dirty="0" smtClean="0">
                <a:sym typeface="Wingdings" pitchFamily="2" charset="2"/>
              </a:rPr>
              <a:t> Transfer Settings</a:t>
            </a: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20</a:t>
            </a:fld>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978" y="1399632"/>
            <a:ext cx="7062223" cy="112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976" y="3789040"/>
            <a:ext cx="7062223" cy="126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390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Calibri" pitchFamily="34" charset="0"/>
                <a:ea typeface="黑体" pitchFamily="2" charset="-122"/>
                <a:cs typeface="Calibri" pitchFamily="34" charset="0"/>
              </a:rPr>
              <a:t>Busy Lamp Field(BLF)</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ym typeface="Wingdings" pitchFamily="2" charset="2"/>
              </a:rPr>
              <a:t>101 monitor 100</a:t>
            </a:r>
          </a:p>
          <a:p>
            <a:pPr marL="0" indent="0">
              <a:buNone/>
            </a:pPr>
            <a:r>
              <a:rPr lang="en-US" altLang="zh-CN" dirty="0" smtClean="0">
                <a:sym typeface="Wingdings" pitchFamily="2" charset="2"/>
              </a:rPr>
              <a:t>102 call  100</a:t>
            </a:r>
          </a:p>
          <a:p>
            <a:pPr marL="0" indent="0">
              <a:buNone/>
            </a:pPr>
            <a:endParaRPr lang="en-US" altLang="zh-CN" dirty="0" smtClean="0">
              <a:sym typeface="Wingdings" pitchFamily="2" charset="2"/>
            </a:endParaRPr>
          </a:p>
          <a:p>
            <a:pPr marL="0" indent="0">
              <a:buNone/>
            </a:pPr>
            <a:r>
              <a:rPr lang="en-US" altLang="zh-CN" dirty="0" smtClean="0">
                <a:solidFill>
                  <a:srgbClr val="FF0000"/>
                </a:solidFill>
                <a:sym typeface="Wingdings" pitchFamily="2" charset="2"/>
              </a:rPr>
              <a:t>Basic</a:t>
            </a:r>
          </a:p>
          <a:p>
            <a:pPr marL="0" indent="0">
              <a:buNone/>
            </a:pPr>
            <a:r>
              <a:rPr lang="en-US" altLang="zh-CN" sz="2400" dirty="0" smtClean="0">
                <a:sym typeface="Wingdings" pitchFamily="2" charset="2"/>
              </a:rPr>
              <a:t>DSS key</a:t>
            </a:r>
          </a:p>
          <a:p>
            <a:pPr marL="0" indent="0">
              <a:buNone/>
            </a:pPr>
            <a:endParaRPr lang="en-US" altLang="zh-CN" dirty="0" smtClean="0">
              <a:solidFill>
                <a:srgbClr val="FF0000"/>
              </a:solidFill>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73" y="3933056"/>
            <a:ext cx="847478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21</a:t>
            </a:fld>
            <a:endParaRPr lang="zh-CN" altLang="en-US"/>
          </a:p>
        </p:txBody>
      </p:sp>
    </p:spTree>
    <p:extLst>
      <p:ext uri="{BB962C8B-B14F-4D97-AF65-F5344CB8AC3E}">
        <p14:creationId xmlns:p14="http://schemas.microsoft.com/office/powerpoint/2010/main" val="966269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Calibri" pitchFamily="34" charset="0"/>
                <a:ea typeface="黑体" pitchFamily="2" charset="-122"/>
                <a:cs typeface="Calibri" pitchFamily="34" charset="0"/>
              </a:rPr>
              <a:t>Busy Lamp Field(BLF)</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olidFill>
                  <a:srgbClr val="FF0000"/>
                </a:solidFill>
                <a:sym typeface="Wingdings" pitchFamily="2" charset="2"/>
              </a:rPr>
              <a:t>Advanced(V70)</a:t>
            </a:r>
          </a:p>
          <a:p>
            <a:pPr marL="0" indent="0">
              <a:buNone/>
            </a:pPr>
            <a:r>
              <a:rPr lang="en-US" altLang="zh-CN" sz="2400" dirty="0" smtClean="0">
                <a:sym typeface="Wingdings" pitchFamily="2" charset="2"/>
              </a:rPr>
              <a:t>1. DSS key</a:t>
            </a: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r>
              <a:rPr lang="en-US" altLang="zh-CN" sz="2400" dirty="0" smtClean="0">
                <a:sym typeface="Wingdings" pitchFamily="2" charset="2"/>
              </a:rPr>
              <a:t>2. Phone Features Call Pickup</a:t>
            </a:r>
          </a:p>
          <a:p>
            <a:pPr marL="0" indent="0">
              <a:buNone/>
            </a:pPr>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18" y="1927388"/>
            <a:ext cx="8064896" cy="74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22" y="3710519"/>
            <a:ext cx="4902742" cy="205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710519"/>
            <a:ext cx="3514725" cy="200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22</a:t>
            </a:fld>
            <a:endParaRPr lang="zh-CN" altLang="en-US" dirty="0"/>
          </a:p>
        </p:txBody>
      </p:sp>
    </p:spTree>
    <p:extLst>
      <p:ext uri="{BB962C8B-B14F-4D97-AF65-F5344CB8AC3E}">
        <p14:creationId xmlns:p14="http://schemas.microsoft.com/office/powerpoint/2010/main" val="4276519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rPr>
              <a:t>Pick</a:t>
            </a:r>
            <a:r>
              <a:rPr lang="en-US" altLang="zh-CN" sz="3000" b="1" dirty="0">
                <a:solidFill>
                  <a:schemeClr val="bg1"/>
                </a:solidFill>
                <a:latin typeface="Calibri" pitchFamily="34" charset="0"/>
                <a:ea typeface="黑体" pitchFamily="2" charset="-122"/>
                <a:cs typeface="Calibri" pitchFamily="34" charset="0"/>
              </a:rPr>
              <a:t> U</a:t>
            </a:r>
            <a:r>
              <a:rPr kumimoji="0" lang="en-US" altLang="zh-CN" sz="3000" b="1" i="0" u="none" strike="noStrike" kern="1200" cap="none" spc="0" normalizeH="0" noProof="0" dirty="0" smtClean="0">
                <a:ln>
                  <a:noFill/>
                </a:ln>
                <a:solidFill>
                  <a:schemeClr val="bg1"/>
                </a:solidFill>
                <a:effectLst/>
                <a:uLnTx/>
                <a:uFillTx/>
                <a:latin typeface="Calibri" pitchFamily="34" charset="0"/>
                <a:ea typeface="黑体" pitchFamily="2" charset="-122"/>
                <a:cs typeface="Calibri" pitchFamily="34" charset="0"/>
              </a:rPr>
              <a:t>p</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olidFill>
                  <a:srgbClr val="FF0000"/>
                </a:solidFill>
                <a:sym typeface="Wingdings" pitchFamily="2" charset="2"/>
              </a:rPr>
              <a:t>Direct/Group </a:t>
            </a:r>
            <a:r>
              <a:rPr lang="en-US" altLang="zh-CN" dirty="0" smtClean="0">
                <a:sym typeface="Wingdings" pitchFamily="2" charset="2"/>
              </a:rPr>
              <a:t>Pick Up: </a:t>
            </a:r>
            <a:r>
              <a:rPr lang="en-US" altLang="zh-CN" dirty="0" smtClean="0">
                <a:solidFill>
                  <a:srgbClr val="FF0000"/>
                </a:solidFill>
                <a:sym typeface="Wingdings" pitchFamily="2" charset="2"/>
              </a:rPr>
              <a:t>*20*</a:t>
            </a:r>
            <a:endParaRPr lang="en-US" altLang="zh-CN" dirty="0">
              <a:solidFill>
                <a:srgbClr val="FF0000"/>
              </a:solidFill>
              <a:sym typeface="Wingdings" pitchFamily="2" charset="2"/>
            </a:endParaRPr>
          </a:p>
          <a:p>
            <a:pPr marL="0" indent="0">
              <a:buNone/>
            </a:pPr>
            <a:r>
              <a:rPr lang="en-US" altLang="zh-CN" sz="2800" dirty="0" smtClean="0">
                <a:sym typeface="Wingdings" pitchFamily="2" charset="2"/>
              </a:rPr>
              <a:t>Incoming call </a:t>
            </a:r>
            <a:r>
              <a:rPr lang="en-US" altLang="zh-CN" sz="2800" dirty="0" smtClean="0">
                <a:solidFill>
                  <a:srgbClr val="00B050"/>
                </a:solidFill>
                <a:sym typeface="Wingdings" pitchFamily="2" charset="2"/>
              </a:rPr>
              <a:t>Off </a:t>
            </a:r>
            <a:r>
              <a:rPr lang="en-US" altLang="zh-CN" sz="2800" dirty="0" err="1">
                <a:solidFill>
                  <a:srgbClr val="00B050"/>
                </a:solidFill>
                <a:sym typeface="Wingdings" pitchFamily="2" charset="2"/>
              </a:rPr>
              <a:t>h</a:t>
            </a:r>
            <a:r>
              <a:rPr lang="en-US" altLang="zh-CN" sz="2800" dirty="0" err="1" smtClean="0">
                <a:solidFill>
                  <a:srgbClr val="00B050"/>
                </a:solidFill>
                <a:sym typeface="Wingdings" pitchFamily="2" charset="2"/>
              </a:rPr>
              <a:t>ook</a:t>
            </a:r>
            <a:r>
              <a:rPr lang="en-US" altLang="zh-CN" sz="2800" dirty="0" err="1" smtClean="0">
                <a:sym typeface="Wingdings" pitchFamily="2" charset="2"/>
              </a:rPr>
              <a:t>DPickup</a:t>
            </a:r>
            <a:r>
              <a:rPr lang="en-US" altLang="zh-CN" sz="2800" dirty="0" smtClean="0">
                <a:sym typeface="Wingdings" pitchFamily="2" charset="2"/>
              </a:rPr>
              <a:t>/</a:t>
            </a:r>
            <a:r>
              <a:rPr lang="en-US" altLang="zh-CN" sz="2800" dirty="0" err="1" smtClean="0">
                <a:sym typeface="Wingdings" pitchFamily="2" charset="2"/>
              </a:rPr>
              <a:t>GpickupExtension</a:t>
            </a:r>
            <a:r>
              <a:rPr lang="en-US" altLang="zh-CN" sz="2800" dirty="0" smtClean="0">
                <a:sym typeface="Wingdings" pitchFamily="2" charset="2"/>
              </a:rPr>
              <a:t></a:t>
            </a:r>
            <a:r>
              <a:rPr lang="en-US" altLang="zh-CN" sz="2800" dirty="0">
                <a:sym typeface="Wingdings" pitchFamily="2" charset="2"/>
              </a:rPr>
              <a:t> </a:t>
            </a:r>
            <a:r>
              <a:rPr lang="en-US" altLang="zh-CN" sz="2800" dirty="0" err="1">
                <a:sym typeface="Wingdings" pitchFamily="2" charset="2"/>
              </a:rPr>
              <a:t>DPickup</a:t>
            </a:r>
            <a:r>
              <a:rPr lang="en-US" altLang="zh-CN" sz="2800" dirty="0">
                <a:sym typeface="Wingdings" pitchFamily="2" charset="2"/>
              </a:rPr>
              <a:t>/</a:t>
            </a:r>
            <a:r>
              <a:rPr lang="en-US" altLang="zh-CN" sz="2800" dirty="0" err="1">
                <a:sym typeface="Wingdings" pitchFamily="2" charset="2"/>
              </a:rPr>
              <a:t>Gpickup</a:t>
            </a:r>
            <a:endParaRPr lang="en-US" altLang="zh-CN" sz="2800" dirty="0" smtClean="0">
              <a:sym typeface="Wingdings" pitchFamily="2" charset="2"/>
            </a:endParaRPr>
          </a:p>
          <a:p>
            <a:pPr marL="0" indent="0">
              <a:buNone/>
            </a:pPr>
            <a:endParaRPr lang="en-US" altLang="zh-CN" dirty="0">
              <a:sym typeface="Wingdings" pitchFamily="2" charset="2"/>
            </a:endParaRPr>
          </a:p>
          <a:p>
            <a:pPr marL="0" indent="0">
              <a:buNone/>
            </a:pPr>
            <a:endParaRPr lang="en-US" altLang="zh-CN" dirty="0">
              <a:sym typeface="Wingdings" pitchFamily="2" charset="2"/>
            </a:endParaRPr>
          </a:p>
          <a:p>
            <a:pPr marL="0" indent="0">
              <a:buNone/>
            </a:pPr>
            <a:endParaRPr lang="en-US" altLang="zh-CN"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3" y="2394362"/>
            <a:ext cx="6971601" cy="301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3" y="5463271"/>
            <a:ext cx="6971601" cy="94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23</a:t>
            </a:fld>
            <a:endParaRPr lang="zh-CN" altLang="en-US"/>
          </a:p>
        </p:txBody>
      </p:sp>
    </p:spTree>
    <p:extLst>
      <p:ext uri="{BB962C8B-B14F-4D97-AF65-F5344CB8AC3E}">
        <p14:creationId xmlns:p14="http://schemas.microsoft.com/office/powerpoint/2010/main" val="2758503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Calibri" pitchFamily="34" charset="0"/>
                <a:ea typeface="黑体" pitchFamily="2" charset="-122"/>
                <a:cs typeface="Calibri" pitchFamily="34" charset="0"/>
              </a:rPr>
              <a:t>Call Park/Retrieve</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a:solidFill>
                  <a:srgbClr val="00B050"/>
                </a:solidFill>
              </a:rPr>
              <a:t>Call park allows a user to park a call at a special extension and then retrieve it on any other phone in the </a:t>
            </a:r>
            <a:r>
              <a:rPr lang="en-US" altLang="zh-CN" dirty="0" smtClean="0">
                <a:solidFill>
                  <a:srgbClr val="00B050"/>
                </a:solidFill>
              </a:rPr>
              <a:t>system.</a:t>
            </a:r>
          </a:p>
          <a:p>
            <a:pPr marL="0" indent="0">
              <a:buNone/>
            </a:pPr>
            <a:endParaRPr lang="en-US" altLang="zh-CN" dirty="0" smtClean="0">
              <a:solidFill>
                <a:srgbClr val="00B050"/>
              </a:solidFill>
              <a:sym typeface="Wingdings" pitchFamily="2" charset="2"/>
            </a:endParaRPr>
          </a:p>
          <a:p>
            <a:pPr marL="0" indent="0">
              <a:buNone/>
            </a:pPr>
            <a:r>
              <a:rPr lang="en-US" altLang="zh-CN" sz="2800" dirty="0" smtClean="0">
                <a:sym typeface="Wingdings" pitchFamily="2" charset="2"/>
              </a:rPr>
              <a:t>Phone A-Call </a:t>
            </a:r>
            <a:r>
              <a:rPr lang="en-US" altLang="zh-CN" sz="2800" dirty="0">
                <a:sym typeface="Wingdings" pitchFamily="2" charset="2"/>
              </a:rPr>
              <a:t>Park: </a:t>
            </a:r>
            <a:r>
              <a:rPr lang="en-US" altLang="zh-CN" sz="2800" dirty="0">
                <a:solidFill>
                  <a:srgbClr val="FF0000"/>
                </a:solidFill>
                <a:sym typeface="Wingdings" pitchFamily="2" charset="2"/>
              </a:rPr>
              <a:t>*01</a:t>
            </a:r>
            <a:endParaRPr lang="en-US" altLang="zh-CN" sz="2800" dirty="0">
              <a:sym typeface="Wingdings" pitchFamily="2" charset="2"/>
            </a:endParaRPr>
          </a:p>
          <a:p>
            <a:pPr marL="0" indent="0">
              <a:buNone/>
            </a:pPr>
            <a:endParaRPr lang="en-US" altLang="zh-CN" dirty="0" smtClean="0"/>
          </a:p>
          <a:p>
            <a:pPr marL="0" indent="0">
              <a:buNone/>
            </a:pPr>
            <a:endParaRPr lang="en-US" altLang="zh-CN" dirty="0" smtClean="0"/>
          </a:p>
          <a:p>
            <a:pPr marL="0" indent="0">
              <a:buNone/>
            </a:pPr>
            <a:r>
              <a:rPr lang="en-US" altLang="zh-CN" sz="2800" dirty="0" smtClean="0"/>
              <a:t>Phone B-</a:t>
            </a:r>
            <a:r>
              <a:rPr lang="en-US" altLang="zh-CN" sz="2800" dirty="0" smtClean="0">
                <a:sym typeface="Wingdings" pitchFamily="2" charset="2"/>
              </a:rPr>
              <a:t>Call </a:t>
            </a:r>
            <a:r>
              <a:rPr lang="en-US" altLang="zh-CN" sz="2800" dirty="0">
                <a:sym typeface="Wingdings" pitchFamily="2" charset="2"/>
              </a:rPr>
              <a:t>Retrieve: </a:t>
            </a:r>
            <a:r>
              <a:rPr lang="en-US" altLang="zh-CN" sz="2800" dirty="0">
                <a:solidFill>
                  <a:srgbClr val="FF0000"/>
                </a:solidFill>
                <a:sym typeface="Wingdings" pitchFamily="2" charset="2"/>
              </a:rPr>
              <a:t>*</a:t>
            </a:r>
            <a:r>
              <a:rPr lang="en-US" altLang="zh-CN" sz="2800" dirty="0" smtClean="0">
                <a:solidFill>
                  <a:srgbClr val="FF0000"/>
                </a:solidFill>
                <a:sym typeface="Wingdings" pitchFamily="2" charset="2"/>
              </a:rPr>
              <a:t>11     </a:t>
            </a:r>
            <a:r>
              <a:rPr lang="en-US" altLang="zh-CN" sz="2800" dirty="0" smtClean="0">
                <a:sym typeface="Wingdings" pitchFamily="2" charset="2"/>
              </a:rPr>
              <a:t>or dial *11 directly</a:t>
            </a:r>
          </a:p>
          <a:p>
            <a:pPr marL="0" indent="0">
              <a:buNone/>
            </a:pPr>
            <a:endParaRPr lang="en-US" altLang="zh-CN" sz="2800" dirty="0">
              <a:solidFill>
                <a:srgbClr val="FF0000"/>
              </a:solidFill>
              <a:sym typeface="Wingdings" pitchFamily="2" charset="2"/>
            </a:endParaRPr>
          </a:p>
          <a:p>
            <a:pPr marL="0" indent="0">
              <a:buNone/>
            </a:pPr>
            <a:endParaRPr lang="en-US" altLang="zh-CN" sz="2800" dirty="0" smtClean="0">
              <a:solidFill>
                <a:srgbClr val="FF0000"/>
              </a:solidFill>
              <a:sym typeface="Wingdings" pitchFamily="2" charset="2"/>
            </a:endParaRPr>
          </a:p>
          <a:p>
            <a:pPr marL="0" indent="0">
              <a:buNone/>
            </a:pPr>
            <a:endParaRPr lang="en-US" altLang="zh-CN" sz="2800" dirty="0">
              <a:solidFill>
                <a:srgbClr val="FF0000"/>
              </a:solidFill>
              <a:sym typeface="Wingdings" pitchFamily="2" charset="2"/>
            </a:endParaRPr>
          </a:p>
          <a:p>
            <a:pPr marL="0" indent="0">
              <a:buNone/>
            </a:pPr>
            <a:endParaRPr lang="en-US" altLang="zh-CN"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95" y="3501008"/>
            <a:ext cx="8715286" cy="79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80" y="5157192"/>
            <a:ext cx="8715286" cy="82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24</a:t>
            </a:fld>
            <a:endParaRPr lang="zh-CN" altLang="en-US"/>
          </a:p>
        </p:txBody>
      </p:sp>
    </p:spTree>
    <p:extLst>
      <p:ext uri="{BB962C8B-B14F-4D97-AF65-F5344CB8AC3E}">
        <p14:creationId xmlns:p14="http://schemas.microsoft.com/office/powerpoint/2010/main" val="3794411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rPr>
              <a:t>Intercom</a:t>
            </a: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ym typeface="Wingdings" pitchFamily="2" charset="2"/>
              </a:rPr>
              <a:t>Intercom: </a:t>
            </a:r>
            <a:r>
              <a:rPr lang="en-US" altLang="zh-CN" dirty="0" smtClean="0">
                <a:solidFill>
                  <a:srgbClr val="FF0000"/>
                </a:solidFill>
                <a:sym typeface="Wingdings" pitchFamily="2" charset="2"/>
              </a:rPr>
              <a:t>*9</a:t>
            </a:r>
          </a:p>
          <a:p>
            <a:pPr marL="0" indent="0">
              <a:buNone/>
            </a:pPr>
            <a:endParaRPr lang="en-US" altLang="zh-CN" dirty="0">
              <a:solidFill>
                <a:srgbClr val="FF0000"/>
              </a:solidFill>
              <a:sym typeface="Wingdings" pitchFamily="2" charset="2"/>
            </a:endParaRPr>
          </a:p>
          <a:p>
            <a:pPr marL="0" indent="0">
              <a:buNone/>
            </a:pPr>
            <a:endParaRPr lang="en-US" altLang="zh-CN" dirty="0" smtClean="0">
              <a:solidFill>
                <a:srgbClr val="FF0000"/>
              </a:solidFill>
              <a:sym typeface="Wingdings" pitchFamily="2" charset="2"/>
            </a:endParaRPr>
          </a:p>
          <a:p>
            <a:pPr marL="0" indent="0">
              <a:buNone/>
            </a:pPr>
            <a:r>
              <a:rPr lang="en-US" altLang="zh-CN" sz="2800" dirty="0" smtClean="0">
                <a:sym typeface="Wingdings" pitchFamily="2" charset="2"/>
              </a:rPr>
              <a:t>Phone Features Intercom Settings</a:t>
            </a: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853694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07" y="3323704"/>
            <a:ext cx="728163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25</a:t>
            </a:fld>
            <a:endParaRPr lang="zh-CN" altLang="en-US"/>
          </a:p>
        </p:txBody>
      </p:sp>
    </p:spTree>
    <p:extLst>
      <p:ext uri="{BB962C8B-B14F-4D97-AF65-F5344CB8AC3E}">
        <p14:creationId xmlns:p14="http://schemas.microsoft.com/office/powerpoint/2010/main" val="2021246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Calibri" pitchFamily="34" charset="0"/>
                <a:ea typeface="黑体" pitchFamily="2" charset="-122"/>
                <a:cs typeface="Calibri" pitchFamily="34" charset="0"/>
              </a:rPr>
              <a:t>Call Completion</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indent="0">
              <a:buNone/>
            </a:pPr>
            <a:r>
              <a:rPr lang="en-US" altLang="zh-CN" sz="2800" dirty="0" smtClean="0">
                <a:solidFill>
                  <a:srgbClr val="00B050"/>
                </a:solidFill>
              </a:rPr>
              <a:t>When </a:t>
            </a:r>
            <a:r>
              <a:rPr lang="en-US" altLang="zh-CN" sz="2800" dirty="0">
                <a:solidFill>
                  <a:srgbClr val="00B050"/>
                </a:solidFill>
              </a:rPr>
              <a:t>a call fails, the call completion feature allows notifying the caller when the </a:t>
            </a:r>
            <a:r>
              <a:rPr lang="en-US" altLang="zh-CN" sz="2800" dirty="0" err="1">
                <a:solidFill>
                  <a:srgbClr val="00B050"/>
                </a:solidFill>
              </a:rPr>
              <a:t>callee</a:t>
            </a:r>
            <a:r>
              <a:rPr lang="en-US" altLang="zh-CN" sz="2800" dirty="0">
                <a:solidFill>
                  <a:srgbClr val="00B050"/>
                </a:solidFill>
              </a:rPr>
              <a:t> becomes available to receive a </a:t>
            </a:r>
            <a:r>
              <a:rPr lang="en-US" altLang="zh-CN" sz="2800" dirty="0" smtClean="0">
                <a:solidFill>
                  <a:srgbClr val="00B050"/>
                </a:solidFill>
              </a:rPr>
              <a:t>call</a:t>
            </a:r>
            <a:r>
              <a:rPr lang="en-US" altLang="zh-CN" sz="2800" dirty="0" smtClean="0">
                <a:solidFill>
                  <a:srgbClr val="00B050"/>
                </a:solidFill>
                <a:sym typeface="Wingdings" pitchFamily="2" charset="2"/>
              </a:rPr>
              <a:t> </a:t>
            </a:r>
            <a:r>
              <a:rPr lang="en-US" altLang="zh-CN" sz="2800" dirty="0" smtClean="0">
                <a:solidFill>
                  <a:srgbClr val="FF0000"/>
                </a:solidFill>
                <a:sym typeface="Wingdings" pitchFamily="2" charset="2"/>
              </a:rPr>
              <a:t>Need </a:t>
            </a:r>
            <a:r>
              <a:rPr lang="en-US" altLang="zh-CN" sz="2800" dirty="0">
                <a:solidFill>
                  <a:srgbClr val="FF0000"/>
                </a:solidFill>
                <a:sym typeface="Wingdings" pitchFamily="2" charset="2"/>
              </a:rPr>
              <a:t>server </a:t>
            </a:r>
            <a:r>
              <a:rPr lang="en-US" altLang="zh-CN" sz="2800" dirty="0" smtClean="0">
                <a:solidFill>
                  <a:srgbClr val="FF0000"/>
                </a:solidFill>
                <a:sym typeface="Wingdings" pitchFamily="2" charset="2"/>
              </a:rPr>
              <a:t>support</a:t>
            </a:r>
            <a:endParaRPr lang="en-US" altLang="zh-CN" sz="2800" dirty="0" smtClean="0">
              <a:solidFill>
                <a:srgbClr val="00B050"/>
              </a:solidFill>
              <a:sym typeface="Wingdings" pitchFamily="2" charset="2"/>
            </a:endParaRPr>
          </a:p>
          <a:p>
            <a:pPr lvl="0"/>
            <a:r>
              <a:rPr lang="en-US" altLang="zh-CN" sz="2800" dirty="0" smtClean="0"/>
              <a:t>Not answer</a:t>
            </a:r>
          </a:p>
          <a:p>
            <a:pPr lvl="0"/>
            <a:r>
              <a:rPr lang="en-US" altLang="zh-CN" sz="2800" dirty="0" smtClean="0"/>
              <a:t>Busy</a:t>
            </a:r>
          </a:p>
          <a:p>
            <a:pPr lvl="0"/>
            <a:r>
              <a:rPr lang="en-US" altLang="zh-CN" sz="2800" dirty="0" smtClean="0"/>
              <a:t>Reject the call</a:t>
            </a:r>
          </a:p>
          <a:p>
            <a:pPr lvl="0"/>
            <a:endParaRPr lang="en-US" altLang="zh-CN" sz="2800" dirty="0" smtClean="0">
              <a:sym typeface="Wingdings" pitchFamily="2" charset="2"/>
            </a:endParaRPr>
          </a:p>
          <a:p>
            <a:pPr marL="0" indent="0">
              <a:buNone/>
            </a:pPr>
            <a:r>
              <a:rPr lang="en-US" altLang="zh-CN" sz="2800" dirty="0" smtClean="0">
                <a:sym typeface="Wingdings" pitchFamily="2" charset="2"/>
              </a:rPr>
              <a:t>Phone Features General Information</a:t>
            </a:r>
          </a:p>
          <a:p>
            <a:pPr marL="0" indent="0">
              <a:buNone/>
            </a:pPr>
            <a:endParaRPr lang="en-US" altLang="zh-CN" dirty="0" smtClean="0">
              <a:sym typeface="Wingdings" pitchFamily="2" charset="2"/>
            </a:endParaRPr>
          </a:p>
          <a:p>
            <a:pPr marL="0" indent="0">
              <a:buNone/>
            </a:pPr>
            <a:r>
              <a:rPr lang="en-US" altLang="zh-CN" b="1" dirty="0">
                <a:solidFill>
                  <a:srgbClr val="00B050"/>
                </a:solidFill>
                <a:sym typeface="Wingdings" pitchFamily="2" charset="2"/>
              </a:rPr>
              <a:t> </a:t>
            </a:r>
            <a:r>
              <a:rPr lang="en-US" altLang="zh-CN" sz="2600" dirty="0" smtClean="0">
                <a:solidFill>
                  <a:srgbClr val="00B050"/>
                </a:solidFill>
                <a:sym typeface="Wingdings" pitchFamily="2" charset="2"/>
              </a:rPr>
              <a:t>Wait </a:t>
            </a:r>
            <a:r>
              <a:rPr lang="en-US" altLang="zh-CN" sz="2600" dirty="0">
                <a:solidFill>
                  <a:srgbClr val="00B050"/>
                </a:solidFill>
                <a:sym typeface="Wingdings" pitchFamily="2" charset="2"/>
              </a:rPr>
              <a:t>for 100?   </a:t>
            </a:r>
            <a:r>
              <a:rPr lang="en-US" altLang="zh-CN" sz="2600" dirty="0" smtClean="0">
                <a:solidFill>
                  <a:srgbClr val="00B050"/>
                </a:solidFill>
                <a:sym typeface="Wingdings" pitchFamily="2" charset="2"/>
              </a:rPr>
              <a:t>Ok/Cancel</a:t>
            </a:r>
          </a:p>
          <a:p>
            <a:pPr marL="0" indent="0">
              <a:buNone/>
            </a:pPr>
            <a:r>
              <a:rPr lang="en-US" altLang="zh-CN" sz="2600" dirty="0" smtClean="0">
                <a:solidFill>
                  <a:srgbClr val="00B050"/>
                </a:solidFill>
                <a:sym typeface="Wingdings" pitchFamily="2" charset="2"/>
              </a:rPr>
              <a:t> Dialing 100? Ok/Cancel</a:t>
            </a: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61" y="4765800"/>
            <a:ext cx="7560841" cy="61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26</a:t>
            </a:fld>
            <a:endParaRPr lang="zh-CN" altLang="en-US"/>
          </a:p>
        </p:txBody>
      </p:sp>
    </p:spTree>
    <p:extLst>
      <p:ext uri="{BB962C8B-B14F-4D97-AF65-F5344CB8AC3E}">
        <p14:creationId xmlns:p14="http://schemas.microsoft.com/office/powerpoint/2010/main" val="561278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Calibri" pitchFamily="34" charset="0"/>
                <a:ea typeface="黑体" pitchFamily="2" charset="-122"/>
                <a:cs typeface="Calibri" pitchFamily="34" charset="0"/>
              </a:rPr>
              <a:t>SMS</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lvl="0" indent="0">
              <a:buNone/>
            </a:pPr>
            <a:r>
              <a:rPr lang="en-US" altLang="zh-CN" sz="2800" dirty="0" smtClean="0">
                <a:sym typeface="Wingdings" pitchFamily="2" charset="2"/>
              </a:rPr>
              <a:t>Access to webpage  Phone SMS</a:t>
            </a: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27</a:t>
            </a:fld>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98" y="1825622"/>
            <a:ext cx="77343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121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Calibri" pitchFamily="34" charset="0"/>
                <a:ea typeface="黑体" pitchFamily="2" charset="-122"/>
                <a:cs typeface="Calibri" pitchFamily="34" charset="0"/>
              </a:rPr>
              <a:t>Multicast Paging</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indent="0">
              <a:buNone/>
            </a:pPr>
            <a:endParaRPr lang="en-US" altLang="zh-CN" sz="2800" dirty="0" smtClean="0"/>
          </a:p>
          <a:p>
            <a:pPr marL="0" indent="0">
              <a:buNone/>
            </a:pPr>
            <a:r>
              <a:rPr lang="en-US" altLang="zh-CN" sz="2800" dirty="0" smtClean="0">
                <a:ea typeface="Tahoma" pitchFamily="34" charset="0"/>
                <a:cs typeface="Calibri" pitchFamily="34" charset="0"/>
              </a:rPr>
              <a:t>Users </a:t>
            </a:r>
            <a:r>
              <a:rPr lang="en-US" altLang="zh-CN" sz="2800" dirty="0">
                <a:ea typeface="Tahoma" pitchFamily="34" charset="0"/>
                <a:cs typeface="Calibri" pitchFamily="34" charset="0"/>
              </a:rPr>
              <a:t>can configure a multicast paging key on the IP phone</a:t>
            </a:r>
            <a:r>
              <a:rPr lang="en-US" altLang="zh-CN" sz="2800" dirty="0" smtClean="0">
                <a:ea typeface="Tahoma" pitchFamily="34" charset="0"/>
                <a:cs typeface="Calibri" pitchFamily="34" charset="0"/>
              </a:rPr>
              <a:t>, which is </a:t>
            </a:r>
            <a:r>
              <a:rPr lang="en-US" altLang="zh-CN" sz="2800" dirty="0">
                <a:ea typeface="Tahoma" pitchFamily="34" charset="0"/>
                <a:cs typeface="Calibri" pitchFamily="34" charset="0"/>
              </a:rPr>
              <a:t>used to </a:t>
            </a:r>
            <a:r>
              <a:rPr lang="en-US" altLang="zh-CN" sz="2800" dirty="0" smtClean="0">
                <a:ea typeface="Tahoma" pitchFamily="34" charset="0"/>
                <a:cs typeface="Calibri" pitchFamily="34" charset="0"/>
              </a:rPr>
              <a:t>send/receive </a:t>
            </a:r>
            <a:r>
              <a:rPr lang="en-US" altLang="zh-CN" sz="2800" dirty="0">
                <a:ea typeface="Tahoma" pitchFamily="34" charset="0"/>
                <a:cs typeface="Calibri" pitchFamily="34" charset="0"/>
              </a:rPr>
              <a:t>a Real-time Transport Protocol (RTP) stream </a:t>
            </a:r>
            <a:r>
              <a:rPr lang="en-US" altLang="zh-CN" sz="2800" dirty="0" smtClean="0">
                <a:ea typeface="Tahoma" pitchFamily="34" charset="0"/>
                <a:cs typeface="Calibri" pitchFamily="34" charset="0"/>
              </a:rPr>
              <a:t>to/from  </a:t>
            </a:r>
            <a:r>
              <a:rPr lang="en-US" altLang="zh-CN" sz="2800" dirty="0">
                <a:ea typeface="Tahoma" pitchFamily="34" charset="0"/>
                <a:cs typeface="Calibri" pitchFamily="34" charset="0"/>
              </a:rPr>
              <a:t>the </a:t>
            </a:r>
            <a:r>
              <a:rPr lang="en-US" altLang="zh-CN" sz="2800" dirty="0" smtClean="0">
                <a:ea typeface="Tahoma" pitchFamily="34" charset="0"/>
                <a:cs typeface="Calibri" pitchFamily="34" charset="0"/>
              </a:rPr>
              <a:t>pre-configured multicast </a:t>
            </a:r>
            <a:r>
              <a:rPr lang="en-US" altLang="zh-CN" sz="2800" dirty="0">
                <a:ea typeface="Tahoma" pitchFamily="34" charset="0"/>
                <a:cs typeface="Calibri" pitchFamily="34" charset="0"/>
              </a:rPr>
              <a:t>address(</a:t>
            </a:r>
            <a:r>
              <a:rPr lang="en-US" altLang="zh-CN" sz="2800" dirty="0" err="1">
                <a:ea typeface="Tahoma" pitchFamily="34" charset="0"/>
                <a:cs typeface="Calibri" pitchFamily="34" charset="0"/>
              </a:rPr>
              <a:t>es</a:t>
            </a:r>
            <a:r>
              <a:rPr lang="en-US" altLang="zh-CN" sz="2800" dirty="0" smtClean="0">
                <a:ea typeface="Tahoma" pitchFamily="34" charset="0"/>
                <a:cs typeface="Calibri" pitchFamily="34" charset="0"/>
              </a:rPr>
              <a:t>) without </a:t>
            </a:r>
            <a:r>
              <a:rPr lang="en-US" altLang="zh-CN" sz="2800" dirty="0">
                <a:ea typeface="Tahoma" pitchFamily="34" charset="0"/>
                <a:cs typeface="Calibri" pitchFamily="34" charset="0"/>
              </a:rPr>
              <a:t>involving SIP </a:t>
            </a:r>
            <a:r>
              <a:rPr lang="en-US" altLang="zh-CN" sz="2800" dirty="0" smtClean="0">
                <a:ea typeface="Tahoma" pitchFamily="34" charset="0"/>
                <a:cs typeface="Calibri" pitchFamily="34" charset="0"/>
              </a:rPr>
              <a:t>signaling.</a:t>
            </a:r>
          </a:p>
          <a:p>
            <a:pPr marL="0" indent="0">
              <a:buNone/>
            </a:pPr>
            <a:endParaRPr lang="en-US" altLang="zh-CN" sz="2800" dirty="0">
              <a:solidFill>
                <a:srgbClr val="00B050"/>
              </a:solidFill>
              <a:ea typeface="Tahoma" pitchFamily="34" charset="0"/>
              <a:cs typeface="Calibri" pitchFamily="34" charset="0"/>
              <a:sym typeface="Wingdings" pitchFamily="2" charset="2"/>
            </a:endParaRPr>
          </a:p>
          <a:p>
            <a:pPr marL="0" indent="0">
              <a:buNone/>
            </a:pPr>
            <a:r>
              <a:rPr lang="en-US" altLang="zh-CN" sz="2800" dirty="0"/>
              <a:t>Each IP phone can </a:t>
            </a:r>
            <a:r>
              <a:rPr lang="en-US" altLang="zh-CN" sz="2800" dirty="0" smtClean="0"/>
              <a:t>listen </a:t>
            </a:r>
            <a:r>
              <a:rPr lang="en-US" altLang="zh-CN" sz="2800" dirty="0"/>
              <a:t>to as many as 10 different multicast IP addresses.</a:t>
            </a:r>
            <a:endParaRPr lang="en-US" altLang="zh-CN" sz="2800" dirty="0" smtClean="0">
              <a:solidFill>
                <a:srgbClr val="00B050"/>
              </a:solidFill>
              <a:ea typeface="Tahoma" pitchFamily="34" charset="0"/>
              <a:cs typeface="Calibri" pitchFamily="34" charset="0"/>
              <a:sym typeface="Wingdings" pitchFamily="2" charset="2"/>
            </a:endParaRP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28</a:t>
            </a:fld>
            <a:endParaRPr lang="zh-CN" altLang="en-US"/>
          </a:p>
        </p:txBody>
      </p:sp>
    </p:spTree>
    <p:extLst>
      <p:ext uri="{BB962C8B-B14F-4D97-AF65-F5344CB8AC3E}">
        <p14:creationId xmlns:p14="http://schemas.microsoft.com/office/powerpoint/2010/main" val="868301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Calibri" pitchFamily="34" charset="0"/>
                <a:ea typeface="黑体" pitchFamily="2" charset="-122"/>
                <a:cs typeface="Calibri" pitchFamily="34" charset="0"/>
              </a:rPr>
              <a:t>Multicast Paging-Send</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indent="0">
              <a:buNone/>
            </a:pPr>
            <a:r>
              <a:rPr lang="en-US" altLang="zh-CN" sz="2600" dirty="0" smtClean="0">
                <a:sym typeface="Wingdings" pitchFamily="2" charset="2"/>
              </a:rPr>
              <a:t>DSS Key:</a:t>
            </a:r>
          </a:p>
          <a:p>
            <a:pPr marL="0" indent="0">
              <a:buNone/>
            </a:pPr>
            <a:r>
              <a:rPr lang="en-US" altLang="zh-CN" sz="2600" dirty="0" smtClean="0">
                <a:sym typeface="Wingdings" pitchFamily="2" charset="2"/>
              </a:rPr>
              <a:t>Access to webpage Phone DSS Keys Memory Keys</a:t>
            </a:r>
          </a:p>
          <a:p>
            <a:pPr marL="0" indent="0">
              <a:buNone/>
            </a:pPr>
            <a:endParaRPr lang="en-US" altLang="zh-CN" sz="2600" dirty="0">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sz="2600" dirty="0">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sz="2600" dirty="0">
              <a:sym typeface="Wingdings" pitchFamily="2" charset="2"/>
            </a:endParaRPr>
          </a:p>
          <a:p>
            <a:pPr marL="0" indent="0">
              <a:buNone/>
            </a:pPr>
            <a:endParaRPr lang="en-US" altLang="zh-CN" sz="2600" dirty="0" smtClean="0">
              <a:sym typeface="Wingdings" pitchFamily="2" charset="2"/>
            </a:endParaRPr>
          </a:p>
          <a:p>
            <a:pPr marL="0" indent="0">
              <a:buNone/>
            </a:pPr>
            <a:r>
              <a:rPr lang="en-US" altLang="zh-CN" sz="2600" dirty="0" smtClean="0">
                <a:sym typeface="Wingdings" pitchFamily="2" charset="2"/>
              </a:rPr>
              <a:t>Codec:</a:t>
            </a:r>
          </a:p>
          <a:p>
            <a:pPr marL="0" indent="0">
              <a:buNone/>
            </a:pPr>
            <a:r>
              <a:rPr lang="en-US" altLang="zh-CN" sz="2600" dirty="0" smtClean="0">
                <a:sym typeface="Wingdings" pitchFamily="2" charset="2"/>
              </a:rPr>
              <a:t>Access to webpage Phone Features General Information</a:t>
            </a:r>
          </a:p>
          <a:p>
            <a:pPr marL="0" indent="0">
              <a:buNone/>
            </a:pPr>
            <a:endParaRPr lang="en-US" altLang="zh-CN" sz="2600" dirty="0" smtClean="0">
              <a:sym typeface="Wingdings" pitchFamily="2" charset="2"/>
            </a:endParaRP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29</a:t>
            </a:fld>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83" y="5644108"/>
            <a:ext cx="7416824" cy="61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83" y="1916832"/>
            <a:ext cx="7416824" cy="246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489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矩形 2"/>
          <p:cNvSpPr>
            <a:spLocks noChangeArrowheads="1"/>
          </p:cNvSpPr>
          <p:nvPr/>
        </p:nvSpPr>
        <p:spPr bwMode="auto">
          <a:xfrm>
            <a:off x="2292663" y="956590"/>
            <a:ext cx="3446777" cy="707886"/>
          </a:xfrm>
          <a:prstGeom prst="rect">
            <a:avLst/>
          </a:prstGeom>
          <a:noFill/>
          <a:ln w="9525">
            <a:noFill/>
            <a:miter lim="800000"/>
            <a:headEnd/>
            <a:tailEnd/>
          </a:ln>
        </p:spPr>
        <p:txBody>
          <a:bodyPr wrap="none">
            <a:spAutoFit/>
          </a:bodyPr>
          <a:lstStyle/>
          <a:p>
            <a:pPr>
              <a:defRPr/>
            </a:pPr>
            <a:r>
              <a:rPr lang="en-US" altLang="zh-CN" sz="4000" b="1" dirty="0" smtClean="0">
                <a:solidFill>
                  <a:schemeClr val="tx1">
                    <a:lumMod val="75000"/>
                    <a:lumOff val="25000"/>
                  </a:schemeClr>
                </a:solidFill>
                <a:latin typeface="Calibri" pitchFamily="34" charset="0"/>
                <a:ea typeface="Tahoma" pitchFamily="34" charset="0"/>
                <a:cs typeface="Calibri" pitchFamily="34" charset="0"/>
              </a:rPr>
              <a:t> Business </a:t>
            </a:r>
            <a:r>
              <a:rPr lang="en-US" altLang="zh-CN" sz="4000" b="1" dirty="0">
                <a:solidFill>
                  <a:schemeClr val="tx1">
                    <a:lumMod val="75000"/>
                    <a:lumOff val="25000"/>
                  </a:schemeClr>
                </a:solidFill>
                <a:latin typeface="Calibri" pitchFamily="34" charset="0"/>
                <a:ea typeface="Tahoma" pitchFamily="34" charset="0"/>
                <a:cs typeface="Calibri" pitchFamily="34" charset="0"/>
              </a:rPr>
              <a:t>Cases</a:t>
            </a:r>
            <a:endParaRPr lang="zh-CN" altLang="en-US" sz="4000" b="1" dirty="0">
              <a:solidFill>
                <a:schemeClr val="tx1">
                  <a:lumMod val="75000"/>
                  <a:lumOff val="25000"/>
                </a:schemeClr>
              </a:solidFill>
              <a:latin typeface="Calibri" pitchFamily="34" charset="0"/>
              <a:cs typeface="Calibri" pitchFamily="34" charset="0"/>
            </a:endParaRPr>
          </a:p>
        </p:txBody>
      </p:sp>
      <p:pic>
        <p:nvPicPr>
          <p:cNvPr id="1026" name="Picture 2" descr="C:\Users\yl0055\Desktop\桌面\PPT常用图标\3D小人\2457331_073425311314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44824"/>
            <a:ext cx="5091281" cy="4454870"/>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3</a:t>
            </a:fld>
            <a:endParaRPr lang="zh-CN" altLang="en-US"/>
          </a:p>
        </p:txBody>
      </p:sp>
    </p:spTree>
    <p:extLst>
      <p:ext uri="{BB962C8B-B14F-4D97-AF65-F5344CB8AC3E}">
        <p14:creationId xmlns:p14="http://schemas.microsoft.com/office/powerpoint/2010/main" val="2112852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Calibri" pitchFamily="34" charset="0"/>
                <a:ea typeface="黑体" pitchFamily="2" charset="-122"/>
                <a:cs typeface="Calibri" pitchFamily="34" charset="0"/>
              </a:rPr>
              <a:t>Multicast Paging-Receive</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indent="0">
              <a:buNone/>
            </a:pPr>
            <a:r>
              <a:rPr lang="en-US" altLang="zh-CN" sz="2600" dirty="0" smtClean="0">
                <a:sym typeface="Wingdings" pitchFamily="2" charset="2"/>
              </a:rPr>
              <a:t>Access to webpage Contacts Multicast Paging</a:t>
            </a: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30</a:t>
            </a:fld>
            <a:endParaRPr lang="zh-CN" altLang="en-US" dirty="0"/>
          </a:p>
        </p:txBody>
      </p:sp>
      <p:pic>
        <p:nvPicPr>
          <p:cNvPr id="7" name="图片 6" descr="RTP.png"/>
          <p:cNvPicPr/>
          <p:nvPr/>
        </p:nvPicPr>
        <p:blipFill>
          <a:blip r:embed="rId3"/>
          <a:stretch>
            <a:fillRect/>
          </a:stretch>
        </p:blipFill>
        <p:spPr>
          <a:xfrm>
            <a:off x="251520" y="1412776"/>
            <a:ext cx="8280920" cy="4752528"/>
          </a:xfrm>
          <a:prstGeom prst="rect">
            <a:avLst/>
          </a:prstGeom>
          <a:ln>
            <a:solidFill>
              <a:schemeClr val="tx1"/>
            </a:solidFill>
          </a:ln>
        </p:spPr>
      </p:pic>
    </p:spTree>
    <p:extLst>
      <p:ext uri="{BB962C8B-B14F-4D97-AF65-F5344CB8AC3E}">
        <p14:creationId xmlns:p14="http://schemas.microsoft.com/office/powerpoint/2010/main" val="2197651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9" name="矩形 8"/>
          <p:cNvSpPr/>
          <p:nvPr/>
        </p:nvSpPr>
        <p:spPr>
          <a:xfrm>
            <a:off x="2142536" y="787082"/>
            <a:ext cx="5040560" cy="91390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Calibri" pitchFamily="34" charset="0"/>
                <a:ea typeface="Tahoma" pitchFamily="34" charset="0"/>
                <a:cs typeface="Calibri" pitchFamily="34" charset="0"/>
              </a:rPr>
              <a:t>Advanced Features</a:t>
            </a:r>
            <a:endParaRPr lang="en-US" altLang="zh-CN" sz="4000" b="1" dirty="0">
              <a:solidFill>
                <a:srgbClr val="00B050"/>
              </a:solidFill>
              <a:latin typeface="Calibri" pitchFamily="34" charset="0"/>
              <a:ea typeface="Tahoma" pitchFamily="34" charset="0"/>
              <a:cs typeface="Calibri" pitchFamily="34" charset="0"/>
            </a:endParaRPr>
          </a:p>
        </p:txBody>
      </p:sp>
      <p:pic>
        <p:nvPicPr>
          <p:cNvPr id="1026" name="Picture 2" descr="C:\Users\yl0055\Desktop\桌面\PPT常用图标\3D小人\2531170_080029483958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56" y="1634682"/>
            <a:ext cx="4680520" cy="4680521"/>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31</a:t>
            </a:fld>
            <a:endParaRPr lang="zh-CN" altLang="en-US"/>
          </a:p>
        </p:txBody>
      </p:sp>
    </p:spTree>
    <p:extLst>
      <p:ext uri="{BB962C8B-B14F-4D97-AF65-F5344CB8AC3E}">
        <p14:creationId xmlns:p14="http://schemas.microsoft.com/office/powerpoint/2010/main" val="3411540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611560" y="1196752"/>
            <a:ext cx="7992888" cy="4968552"/>
          </a:xfrm>
        </p:spPr>
        <p:txBody>
          <a:bodyPr>
            <a:normAutofit/>
          </a:bodyPr>
          <a:lstStyle/>
          <a:p>
            <a:r>
              <a:rPr lang="en-US" altLang="zh-CN" sz="2400" b="1" dirty="0">
                <a:solidFill>
                  <a:srgbClr val="00B050"/>
                </a:solidFill>
                <a:latin typeface="Calibri" pitchFamily="34" charset="0"/>
                <a:ea typeface="Tahoma" pitchFamily="34" charset="0"/>
                <a:cs typeface="Calibri" pitchFamily="34" charset="0"/>
              </a:rPr>
              <a:t>Remote Phonebook</a:t>
            </a:r>
          </a:p>
          <a:p>
            <a:r>
              <a:rPr lang="en-US" altLang="zh-CN" sz="2400" b="1" dirty="0" smtClean="0">
                <a:solidFill>
                  <a:srgbClr val="00B050"/>
                </a:solidFill>
                <a:latin typeface="Calibri" pitchFamily="34" charset="0"/>
                <a:ea typeface="Tahoma" pitchFamily="34" charset="0"/>
                <a:cs typeface="Calibri" pitchFamily="34" charset="0"/>
              </a:rPr>
              <a:t>LDAP</a:t>
            </a:r>
          </a:p>
          <a:p>
            <a:r>
              <a:rPr lang="en-US" altLang="zh-CN" sz="2400" b="1" dirty="0" smtClean="0">
                <a:solidFill>
                  <a:srgbClr val="00B050"/>
                </a:solidFill>
                <a:latin typeface="Calibri" pitchFamily="34" charset="0"/>
                <a:ea typeface="Tahoma" pitchFamily="34" charset="0"/>
                <a:cs typeface="Calibri" pitchFamily="34" charset="0"/>
              </a:rPr>
              <a:t>XML Browser/Push XML</a:t>
            </a:r>
            <a:endParaRPr lang="en-US" altLang="zh-CN" sz="2400" b="1" dirty="0">
              <a:solidFill>
                <a:srgbClr val="00B050"/>
              </a:solidFill>
              <a:latin typeface="Calibri" pitchFamily="34" charset="0"/>
              <a:ea typeface="Tahoma" pitchFamily="34" charset="0"/>
              <a:cs typeface="Calibri" pitchFamily="34" charset="0"/>
            </a:endParaRPr>
          </a:p>
          <a:p>
            <a:r>
              <a:rPr lang="en-US" altLang="zh-CN" sz="2400" b="1" dirty="0" smtClean="0">
                <a:solidFill>
                  <a:srgbClr val="00B050"/>
                </a:solidFill>
                <a:latin typeface="Calibri" pitchFamily="34" charset="0"/>
                <a:ea typeface="Tahoma" pitchFamily="34" charset="0"/>
                <a:cs typeface="Calibri" pitchFamily="34" charset="0"/>
              </a:rPr>
              <a:t>Action URI/URL</a:t>
            </a:r>
          </a:p>
          <a:p>
            <a:r>
              <a:rPr lang="en-US" altLang="zh-CN" sz="2400" b="1" dirty="0">
                <a:solidFill>
                  <a:srgbClr val="00B050"/>
                </a:solidFill>
                <a:latin typeface="Calibri" pitchFamily="34" charset="0"/>
                <a:ea typeface="Tahoma" pitchFamily="34" charset="0"/>
                <a:cs typeface="Calibri" pitchFamily="34" charset="0"/>
              </a:rPr>
              <a:t>Hot </a:t>
            </a:r>
            <a:r>
              <a:rPr lang="en-US" altLang="zh-CN" sz="2400" b="1" dirty="0" err="1" smtClean="0">
                <a:solidFill>
                  <a:srgbClr val="00B050"/>
                </a:solidFill>
                <a:latin typeface="Calibri" pitchFamily="34" charset="0"/>
                <a:ea typeface="Tahoma" pitchFamily="34" charset="0"/>
                <a:cs typeface="Calibri" pitchFamily="34" charset="0"/>
              </a:rPr>
              <a:t>Desking</a:t>
            </a:r>
            <a:endParaRPr lang="en-US" altLang="zh-CN" sz="2400" b="1" dirty="0" smtClean="0">
              <a:solidFill>
                <a:srgbClr val="00B050"/>
              </a:solidFill>
              <a:latin typeface="Calibri" pitchFamily="34" charset="0"/>
              <a:ea typeface="Tahoma" pitchFamily="34" charset="0"/>
              <a:cs typeface="Calibri" pitchFamily="34" charset="0"/>
            </a:endParaRPr>
          </a:p>
          <a:p>
            <a:r>
              <a:rPr lang="en-US" altLang="zh-CN" sz="2400" b="1" dirty="0" smtClean="0">
                <a:solidFill>
                  <a:srgbClr val="00B050"/>
                </a:solidFill>
                <a:latin typeface="Calibri" pitchFamily="34" charset="0"/>
                <a:ea typeface="Tahoma" pitchFamily="34" charset="0"/>
                <a:cs typeface="Calibri" pitchFamily="34" charset="0"/>
              </a:rPr>
              <a:t>Open VPN</a:t>
            </a:r>
          </a:p>
          <a:p>
            <a:pPr marL="0" indent="0">
              <a:buNone/>
            </a:pPr>
            <a:r>
              <a:rPr lang="en-US" altLang="zh-CN" sz="2400" b="1" dirty="0" smtClean="0">
                <a:solidFill>
                  <a:srgbClr val="00B050"/>
                </a:solidFill>
                <a:latin typeface="Calibri" pitchFamily="34" charset="0"/>
                <a:ea typeface="Tahoma" pitchFamily="34" charset="0"/>
                <a:cs typeface="Calibri" pitchFamily="34" charset="0"/>
              </a:rPr>
              <a:t>…</a:t>
            </a:r>
          </a:p>
          <a:p>
            <a:endParaRPr lang="en-US" altLang="zh-CN" sz="2400" b="1" dirty="0" smtClean="0">
              <a:solidFill>
                <a:srgbClr val="00B050"/>
              </a:solidFill>
              <a:latin typeface="Calibri" pitchFamily="34" charset="0"/>
              <a:ea typeface="Tahoma" pitchFamily="34" charset="0"/>
              <a:cs typeface="Calibri" pitchFamily="34" charset="0"/>
            </a:endParaRPr>
          </a:p>
          <a:p>
            <a:endParaRPr lang="en-US" altLang="zh-CN" b="1" dirty="0" smtClean="0">
              <a:solidFill>
                <a:srgbClr val="00B050"/>
              </a:solidFill>
              <a:latin typeface="Calibri" pitchFamily="34" charset="0"/>
              <a:ea typeface="Tahoma" pitchFamily="34" charset="0"/>
              <a:cs typeface="Calibri"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000" b="1" dirty="0">
                <a:solidFill>
                  <a:schemeClr val="bg1"/>
                </a:solidFill>
                <a:latin typeface="Calibri" pitchFamily="34" charset="0"/>
                <a:ea typeface="黑体" pitchFamily="2" charset="-122"/>
                <a:cs typeface="Calibri" pitchFamily="34" charset="0"/>
              </a:rPr>
              <a:t>Advanced Features</a:t>
            </a:r>
            <a:endParaRPr lang="zh-CN" altLang="en-US" sz="3000" b="1" dirty="0">
              <a:solidFill>
                <a:schemeClr val="bg1"/>
              </a:solidFill>
              <a:latin typeface="Calibri" pitchFamily="34" charset="0"/>
              <a:ea typeface="黑体" pitchFamily="2" charset="-122"/>
              <a:cs typeface="Calibri"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32</a:t>
            </a:fld>
            <a:endParaRPr lang="zh-CN" altLang="en-US"/>
          </a:p>
        </p:txBody>
      </p:sp>
    </p:spTree>
    <p:extLst>
      <p:ext uri="{BB962C8B-B14F-4D97-AF65-F5344CB8AC3E}">
        <p14:creationId xmlns:p14="http://schemas.microsoft.com/office/powerpoint/2010/main" val="505974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9" name="矩形 8"/>
          <p:cNvSpPr/>
          <p:nvPr/>
        </p:nvSpPr>
        <p:spPr>
          <a:xfrm>
            <a:off x="1259632" y="2731569"/>
            <a:ext cx="6984776" cy="91390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a:solidFill>
                  <a:srgbClr val="00B050"/>
                </a:solidFill>
                <a:latin typeface="Calibri" pitchFamily="34" charset="0"/>
                <a:ea typeface="黑体" pitchFamily="2" charset="-122"/>
                <a:cs typeface="Calibri" pitchFamily="34" charset="0"/>
              </a:rPr>
              <a:t>Remote(XML) Phonebook</a:t>
            </a:r>
            <a:endParaRPr lang="en-US" altLang="zh-CN" sz="4000" b="1" dirty="0">
              <a:solidFill>
                <a:srgbClr val="00B050"/>
              </a:solidFill>
              <a:latin typeface="Calibri" pitchFamily="34" charset="0"/>
              <a:ea typeface="Tahoma" pitchFamily="34" charset="0"/>
              <a:cs typeface="Calibri" pitchFamily="34" charset="0"/>
            </a:endParaRP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33</a:t>
            </a:fld>
            <a:endParaRPr lang="zh-CN" altLang="en-US"/>
          </a:p>
        </p:txBody>
      </p:sp>
    </p:spTree>
    <p:extLst>
      <p:ext uri="{BB962C8B-B14F-4D97-AF65-F5344CB8AC3E}">
        <p14:creationId xmlns:p14="http://schemas.microsoft.com/office/powerpoint/2010/main" val="4041399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Remote(XML) Phonebook</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395536" y="1268760"/>
            <a:ext cx="8136904" cy="5328592"/>
          </a:xfrm>
        </p:spPr>
        <p:txBody>
          <a:bodyPr>
            <a:normAutofit/>
          </a:bodyPr>
          <a:lstStyle/>
          <a:p>
            <a:pPr marL="0" indent="0">
              <a:buNone/>
            </a:pPr>
            <a:r>
              <a:rPr lang="en-US" altLang="zh-CN" sz="2800" dirty="0"/>
              <a:t>Remote phonebook is the IP phone book maintained centrally, which is stored on the remote server. The IP phone can establish a connection with the remote server and download the entries, and then display the entries on the phone user interface. </a:t>
            </a:r>
          </a:p>
          <a:p>
            <a:endParaRPr lang="en-US" altLang="zh-CN" sz="2400" b="1" dirty="0">
              <a:solidFill>
                <a:srgbClr val="00B050"/>
              </a:solidFill>
              <a:latin typeface="Calibri" pitchFamily="34" charset="0"/>
              <a:ea typeface="Tahoma" pitchFamily="34" charset="0"/>
              <a:cs typeface="Calibri" pitchFamily="34" charset="0"/>
            </a:endParaRP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invalidUrl="ftp://yealinkftp:yealinkftp@ftp.yealink.com/Training/AdvancedFeature/XML Phonebook/"/>
              </a:rPr>
              <a:t>ftp</a:t>
            </a:r>
            <a:r>
              <a:rPr lang="en-US" altLang="zh-CN" sz="2000" dirty="0">
                <a:hlinkClick r:id="rId4" invalidUrl="ftp://yealinkftp:yealinkftp@ftp.yealink.com/Training/AdvancedFeature/XML Phonebook/"/>
              </a:rPr>
              <a:t>://</a:t>
            </a:r>
            <a:r>
              <a:rPr lang="en-US" altLang="zh-CN" sz="2000" dirty="0">
                <a:hlinkClick r:id="rId5" invalidUrl="ftp://yealinkftp:yealinkftp@ftp.yealink.com/Training/AdvancedFeature/XML Phonebook/"/>
              </a:rPr>
              <a:t>yealinkftp:yealinkftp@ftp.yealink.com/Training/AdvancedFeature/XML%20Phonebook</a:t>
            </a:r>
            <a:r>
              <a:rPr lang="en-US" altLang="zh-CN" sz="2000" dirty="0" smtClean="0">
                <a:hlinkClick r:id="rId6" invalidUrl="ftp://yealinkftp:yealinkftp@ftp.yealink.com/Training/AdvancedFeature/XML Phonebook/"/>
              </a:rPr>
              <a:t>/</a:t>
            </a:r>
            <a:r>
              <a:rPr lang="en-US" altLang="zh-CN" sz="2000" dirty="0" smtClean="0"/>
              <a:t> </a:t>
            </a:r>
          </a:p>
          <a:p>
            <a:pPr marL="0" indent="0">
              <a:buNone/>
            </a:pPr>
            <a:endParaRPr lang="en-US" altLang="zh-CN" sz="2800" dirty="0"/>
          </a:p>
          <a:p>
            <a:endParaRPr lang="en-US" altLang="zh-CN" b="1" dirty="0" smtClean="0">
              <a:solidFill>
                <a:srgbClr val="00B050"/>
              </a:solidFill>
              <a:latin typeface="Calibri" pitchFamily="34" charset="0"/>
              <a:ea typeface="Tahoma" pitchFamily="34" charset="0"/>
              <a:cs typeface="Calibri"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34</a:t>
            </a:fld>
            <a:endParaRPr lang="zh-CN" altLang="en-US"/>
          </a:p>
        </p:txBody>
      </p:sp>
    </p:spTree>
    <p:extLst>
      <p:ext uri="{BB962C8B-B14F-4D97-AF65-F5344CB8AC3E}">
        <p14:creationId xmlns:p14="http://schemas.microsoft.com/office/powerpoint/2010/main" val="1367805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74" y="3861048"/>
            <a:ext cx="8147528" cy="227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Remote(XML) Phonebook</a:t>
            </a:r>
            <a:endParaRPr lang="zh-CN" altLang="en-US" sz="3000" b="1" dirty="0">
              <a:solidFill>
                <a:schemeClr val="bg1"/>
              </a:solidFill>
              <a:latin typeface="Calibri" pitchFamily="34" charset="0"/>
              <a:ea typeface="黑体" pitchFamily="2" charset="-122"/>
              <a:cs typeface="Calibri" pitchFamily="34" charset="0"/>
            </a:endParaRPr>
          </a:p>
        </p:txBody>
      </p:sp>
      <p:sp>
        <p:nvSpPr>
          <p:cNvPr id="7" name="内容占位符 6"/>
          <p:cNvSpPr>
            <a:spLocks noGrp="1"/>
          </p:cNvSpPr>
          <p:nvPr>
            <p:ph idx="1"/>
          </p:nvPr>
        </p:nvSpPr>
        <p:spPr>
          <a:xfrm>
            <a:off x="457200" y="980728"/>
            <a:ext cx="8229600" cy="5145435"/>
          </a:xfrm>
        </p:spPr>
        <p:txBody>
          <a:bodyPr/>
          <a:lstStyle/>
          <a:p>
            <a:r>
              <a:rPr lang="en-US" altLang="zh-CN" dirty="0">
                <a:latin typeface="Trebuchet MS" pitchFamily="34" charset="0"/>
              </a:rPr>
              <a:t>&lt;500kb </a:t>
            </a:r>
          </a:p>
          <a:p>
            <a:endParaRPr lang="zh-CN" alt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74" y="1772816"/>
            <a:ext cx="8147528" cy="165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35</a:t>
            </a:fld>
            <a:endParaRPr lang="zh-CN" altLang="en-US"/>
          </a:p>
        </p:txBody>
      </p:sp>
    </p:spTree>
    <p:extLst>
      <p:ext uri="{BB962C8B-B14F-4D97-AF65-F5344CB8AC3E}">
        <p14:creationId xmlns:p14="http://schemas.microsoft.com/office/powerpoint/2010/main" val="1559605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Remote(XML) Phonebook</a:t>
            </a:r>
            <a:endParaRPr lang="zh-CN" altLang="en-US" sz="3000" b="1" dirty="0">
              <a:solidFill>
                <a:schemeClr val="bg1"/>
              </a:solidFill>
              <a:latin typeface="Calibri" pitchFamily="34" charset="0"/>
              <a:ea typeface="黑体" pitchFamily="2" charset="-122"/>
              <a:cs typeface="Calibri" pitchFamily="34" charset="0"/>
            </a:endParaRPr>
          </a:p>
        </p:txBody>
      </p:sp>
      <p:sp>
        <p:nvSpPr>
          <p:cNvPr id="7" name="内容占位符 6"/>
          <p:cNvSpPr>
            <a:spLocks noGrp="1"/>
          </p:cNvSpPr>
          <p:nvPr>
            <p:ph idx="1"/>
          </p:nvPr>
        </p:nvSpPr>
        <p:spPr>
          <a:xfrm>
            <a:off x="457200" y="980728"/>
            <a:ext cx="8229600" cy="5145435"/>
          </a:xfrm>
        </p:spPr>
        <p:txBody>
          <a:bodyPr/>
          <a:lstStyle/>
          <a:p>
            <a:r>
              <a:rPr lang="en-US" altLang="zh-CN" dirty="0" smtClean="0"/>
              <a:t>Phone</a:t>
            </a:r>
            <a:r>
              <a:rPr lang="en-US" altLang="zh-CN" dirty="0" smtClean="0">
                <a:sym typeface="Wingdings" pitchFamily="2" charset="2"/>
              </a:rPr>
              <a:t> Features General Information</a:t>
            </a:r>
          </a:p>
          <a:p>
            <a:endParaRPr lang="en-US" altLang="zh-CN" dirty="0">
              <a:sym typeface="Wingdings" pitchFamily="2" charset="2"/>
            </a:endParaRPr>
          </a:p>
          <a:p>
            <a:endParaRPr lang="en-US" altLang="zh-CN" dirty="0" smtClean="0">
              <a:sym typeface="Wingdings" pitchFamily="2" charset="2"/>
            </a:endParaRPr>
          </a:p>
          <a:p>
            <a:endParaRPr lang="en-US" altLang="zh-CN" dirty="0" smtClean="0"/>
          </a:p>
          <a:p>
            <a:r>
              <a:rPr lang="en-US" altLang="zh-CN" dirty="0" smtClean="0"/>
              <a:t>Can display the name of remote phonebook contacts</a:t>
            </a:r>
          </a:p>
          <a:p>
            <a:endParaRPr lang="en-US" altLang="zh-CN" dirty="0"/>
          </a:p>
          <a:p>
            <a:r>
              <a:rPr lang="en-US" altLang="zh-CN" dirty="0" smtClean="0"/>
              <a:t>Only VP530 support search </a:t>
            </a:r>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7992888" cy="131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36</a:t>
            </a:fld>
            <a:endParaRPr lang="zh-CN" altLang="en-US"/>
          </a:p>
        </p:txBody>
      </p:sp>
    </p:spTree>
    <p:extLst>
      <p:ext uri="{BB962C8B-B14F-4D97-AF65-F5344CB8AC3E}">
        <p14:creationId xmlns:p14="http://schemas.microsoft.com/office/powerpoint/2010/main" val="2835615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Remote(XML) Phonebook</a:t>
            </a:r>
            <a:endParaRPr lang="zh-CN" altLang="en-US" sz="3000" b="1" dirty="0">
              <a:solidFill>
                <a:schemeClr val="bg1"/>
              </a:solidFill>
              <a:latin typeface="Calibri" pitchFamily="34" charset="0"/>
              <a:ea typeface="黑体" pitchFamily="2" charset="-122"/>
              <a:cs typeface="Calibri" pitchFamily="34" charset="0"/>
            </a:endParaRPr>
          </a:p>
        </p:txBody>
      </p:sp>
      <p:sp>
        <p:nvSpPr>
          <p:cNvPr id="9" name="矩形 8"/>
          <p:cNvSpPr/>
          <p:nvPr/>
        </p:nvSpPr>
        <p:spPr>
          <a:xfrm>
            <a:off x="498533" y="980728"/>
            <a:ext cx="7961537" cy="5262979"/>
          </a:xfrm>
          <a:prstGeom prst="rect">
            <a:avLst/>
          </a:prstGeom>
        </p:spPr>
        <p:txBody>
          <a:bodyPr wrap="square">
            <a:spAutoFit/>
          </a:bodyPr>
          <a:lstStyle/>
          <a:p>
            <a:r>
              <a:rPr lang="en-US" altLang="zh-CN" sz="2800" b="1" dirty="0">
                <a:solidFill>
                  <a:srgbClr val="00B050"/>
                </a:solidFill>
                <a:latin typeface="Trebuchet MS" pitchFamily="34" charset="0"/>
              </a:rPr>
              <a:t>S</a:t>
            </a:r>
            <a:r>
              <a:rPr lang="en-US" altLang="zh-CN" sz="2800" b="1" dirty="0" smtClean="0">
                <a:solidFill>
                  <a:srgbClr val="00B050"/>
                </a:solidFill>
                <a:latin typeface="Trebuchet MS" pitchFamily="34" charset="0"/>
              </a:rPr>
              <a:t>ales.xml- Direct Contacts</a:t>
            </a:r>
          </a:p>
          <a:p>
            <a:endParaRPr lang="en-US" altLang="zh-CN" dirty="0">
              <a:latin typeface="Trebuchet MS" pitchFamily="34" charset="0"/>
            </a:endParaRPr>
          </a:p>
          <a:p>
            <a:r>
              <a:rPr lang="en-US" altLang="zh-CN" dirty="0" smtClean="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IPPhoneDirectory</a:t>
            </a:r>
            <a:r>
              <a:rPr lang="en-US" altLang="zh-CN" dirty="0" smtClean="0">
                <a:latin typeface="Trebuchet MS" pitchFamily="34" charset="0"/>
              </a:rPr>
              <a:t>&gt;                                 \\Change Company Name </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a:t>
            </a:r>
            <a:r>
              <a:rPr lang="en-US" altLang="zh-CN" dirty="0" smtClean="0">
                <a:latin typeface="Trebuchet MS" pitchFamily="34" charset="0"/>
              </a:rPr>
              <a:t>Name&gt;</a:t>
            </a:r>
            <a:r>
              <a:rPr lang="en-US" altLang="zh-CN" dirty="0" smtClean="0">
                <a:solidFill>
                  <a:srgbClr val="FF0000"/>
                </a:solidFill>
                <a:latin typeface="Trebuchet MS" pitchFamily="34" charset="0"/>
              </a:rPr>
              <a:t>Jack</a:t>
            </a:r>
            <a:r>
              <a:rPr lang="en-US" altLang="zh-CN" dirty="0" smtClean="0">
                <a:latin typeface="Trebuchet MS" pitchFamily="34" charset="0"/>
              </a:rPr>
              <a:t>&lt;/</a:t>
            </a:r>
            <a:r>
              <a:rPr lang="en-US" altLang="zh-CN" dirty="0">
                <a:latin typeface="Trebuchet MS" pitchFamily="34" charset="0"/>
              </a:rPr>
              <a:t>Name</a:t>
            </a:r>
            <a:r>
              <a:rPr lang="en-US" altLang="zh-CN" dirty="0" smtClean="0">
                <a:latin typeface="Trebuchet MS" pitchFamily="34" charset="0"/>
              </a:rPr>
              <a:t>&gt;                                        \\Change Name</a:t>
            </a:r>
            <a:endParaRPr lang="zh-CN" altLang="zh-CN" dirty="0">
              <a:latin typeface="Trebuchet MS" pitchFamily="34" charset="0"/>
            </a:endParaRPr>
          </a:p>
          <a:p>
            <a:r>
              <a:rPr lang="en-US" altLang="zh-CN" dirty="0">
                <a:latin typeface="Trebuchet MS" pitchFamily="34" charset="0"/>
              </a:rPr>
              <a:t>&lt;Telephone&gt;</a:t>
            </a:r>
            <a:r>
              <a:rPr lang="en-US" altLang="zh-CN" dirty="0">
                <a:solidFill>
                  <a:srgbClr val="FF0000"/>
                </a:solidFill>
                <a:latin typeface="Trebuchet MS" pitchFamily="34" charset="0"/>
              </a:rPr>
              <a:t>1110</a:t>
            </a:r>
            <a:r>
              <a:rPr lang="en-US" altLang="zh-CN" dirty="0">
                <a:latin typeface="Trebuchet MS" pitchFamily="34" charset="0"/>
              </a:rPr>
              <a:t>&lt;/Telephone</a:t>
            </a:r>
            <a:r>
              <a:rPr lang="en-US" altLang="zh-CN" dirty="0" smtClean="0">
                <a:latin typeface="Trebuchet MS" pitchFamily="34" charset="0"/>
              </a:rPr>
              <a:t>&gt;                           \\Extension number</a:t>
            </a:r>
            <a:endParaRPr lang="zh-CN" altLang="zh-CN" dirty="0">
              <a:latin typeface="Trebuchet MS" pitchFamily="34" charset="0"/>
            </a:endParaRPr>
          </a:p>
          <a:p>
            <a:r>
              <a:rPr lang="en-US" altLang="zh-CN" dirty="0">
                <a:latin typeface="Trebuchet MS" pitchFamily="34" charset="0"/>
              </a:rPr>
              <a:t>&lt;Telephone&gt;</a:t>
            </a:r>
            <a:r>
              <a:rPr lang="en-US" altLang="zh-CN" dirty="0">
                <a:solidFill>
                  <a:srgbClr val="FF0000"/>
                </a:solidFill>
                <a:latin typeface="Trebuchet MS" pitchFamily="34" charset="0"/>
              </a:rPr>
              <a:t>18676762325</a:t>
            </a:r>
            <a:r>
              <a:rPr lang="en-US" altLang="zh-CN" dirty="0">
                <a:latin typeface="Trebuchet MS" pitchFamily="34" charset="0"/>
              </a:rPr>
              <a:t>&lt;/Telephone</a:t>
            </a:r>
            <a:r>
              <a:rPr lang="en-US" altLang="zh-CN" dirty="0" smtClean="0">
                <a:latin typeface="Trebuchet MS" pitchFamily="34" charset="0"/>
              </a:rPr>
              <a:t>&gt;               \\Telephone number</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smtClean="0">
                <a:latin typeface="Trebuchet MS" pitchFamily="34" charset="0"/>
              </a:rPr>
              <a:t>&gt;</a:t>
            </a:r>
          </a:p>
          <a:p>
            <a:r>
              <a:rPr lang="en-US" altLang="zh-CN" dirty="0" smtClean="0">
                <a:latin typeface="Trebuchet MS" pitchFamily="34" charset="0"/>
              </a:rPr>
              <a:t>……</a:t>
            </a:r>
            <a:endParaRPr lang="zh-CN" altLang="zh-CN" dirty="0">
              <a:latin typeface="Trebuchet MS" pitchFamily="34" charset="0"/>
            </a:endParaRPr>
          </a:p>
          <a:p>
            <a:r>
              <a:rPr lang="en-US" altLang="zh-CN" dirty="0" smtClean="0">
                <a:latin typeface="Trebuchet MS" pitchFamily="34" charset="0"/>
              </a:rPr>
              <a:t>&lt;/</a:t>
            </a:r>
            <a:r>
              <a:rPr lang="en-US" altLang="zh-CN" dirty="0" err="1">
                <a:latin typeface="Trebuchet MS" pitchFamily="34" charset="0"/>
              </a:rPr>
              <a:t>DirectoryEntry</a:t>
            </a:r>
            <a:r>
              <a:rPr lang="en-US" altLang="zh-CN" dirty="0" smtClean="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smtClean="0">
                <a:latin typeface="Trebuchet MS" pitchFamily="34" charset="0"/>
              </a:rPr>
              <a:t>&gt;                                                    \\Shortcut Keys</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0</a:t>
            </a:r>
            <a:r>
              <a:rPr lang="en-US" altLang="zh-CN" dirty="0">
                <a:latin typeface="Trebuchet MS" pitchFamily="34" charset="0"/>
              </a:rPr>
              <a:t>&lt;/Name</a:t>
            </a:r>
            <a:r>
              <a:rPr lang="en-US" altLang="zh-CN" dirty="0" smtClean="0">
                <a:latin typeface="Trebuchet MS" pitchFamily="34" charset="0"/>
              </a:rPr>
              <a:t>&gt;                                               \\Keys Number  </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10.2.4.121:8080/sales.xml </a:t>
            </a:r>
            <a:r>
              <a:rPr lang="en-US" altLang="zh-CN" dirty="0">
                <a:latin typeface="Trebuchet MS" pitchFamily="34" charset="0"/>
              </a:rPr>
              <a:t>&lt;/URL</a:t>
            </a:r>
            <a:r>
              <a:rPr lang="en-US" altLang="zh-CN" dirty="0" smtClean="0">
                <a:latin typeface="Trebuchet MS" pitchFamily="34" charset="0"/>
              </a:rPr>
              <a:t>&gt;   \\Server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IPPhoneDirectory</a:t>
            </a:r>
            <a:r>
              <a:rPr lang="en-US" altLang="zh-CN" dirty="0" smtClean="0">
                <a:latin typeface="Trebuchet MS" pitchFamily="34" charset="0"/>
              </a:rPr>
              <a:t>&gt;</a:t>
            </a:r>
            <a:endParaRPr lang="zh-CN" altLang="zh-CN" sz="2000" b="1" dirty="0">
              <a:solidFill>
                <a:srgbClr val="FF0000"/>
              </a:solidFill>
              <a:latin typeface="Trebuchet MS"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37</a:t>
            </a:fld>
            <a:endParaRPr lang="zh-CN" altLang="en-US"/>
          </a:p>
        </p:txBody>
      </p:sp>
    </p:spTree>
    <p:extLst>
      <p:ext uri="{BB962C8B-B14F-4D97-AF65-F5344CB8AC3E}">
        <p14:creationId xmlns:p14="http://schemas.microsoft.com/office/powerpoint/2010/main" val="3272756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Remote(XML) Phonebook</a:t>
            </a:r>
            <a:endParaRPr lang="zh-CN" altLang="en-US" sz="3000" b="1" dirty="0">
              <a:solidFill>
                <a:schemeClr val="bg1"/>
              </a:solidFill>
              <a:latin typeface="Calibri" pitchFamily="34" charset="0"/>
              <a:ea typeface="黑体" pitchFamily="2" charset="-122"/>
              <a:cs typeface="Calibri" pitchFamily="34" charset="0"/>
            </a:endParaRPr>
          </a:p>
        </p:txBody>
      </p:sp>
      <p:sp>
        <p:nvSpPr>
          <p:cNvPr id="9" name="矩形 8"/>
          <p:cNvSpPr/>
          <p:nvPr/>
        </p:nvSpPr>
        <p:spPr>
          <a:xfrm>
            <a:off x="498533" y="980728"/>
            <a:ext cx="7961537" cy="5724644"/>
          </a:xfrm>
          <a:prstGeom prst="rect">
            <a:avLst/>
          </a:prstGeom>
        </p:spPr>
        <p:txBody>
          <a:bodyPr wrap="square">
            <a:spAutoFit/>
          </a:bodyPr>
          <a:lstStyle/>
          <a:p>
            <a:r>
              <a:rPr lang="en-US" altLang="zh-CN" sz="2800" b="1" dirty="0" smtClean="0">
                <a:solidFill>
                  <a:srgbClr val="00B050"/>
                </a:solidFill>
                <a:latin typeface="Trebuchet MS" pitchFamily="34" charset="0"/>
              </a:rPr>
              <a:t>Yealink.xml-Group Contacts</a:t>
            </a:r>
          </a:p>
          <a:p>
            <a:endParaRPr lang="en-US"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IPPhoneMenu</a:t>
            </a:r>
            <a:r>
              <a:rPr lang="en-US" altLang="zh-CN" dirty="0">
                <a:latin typeface="Trebuchet MS" pitchFamily="34" charset="0"/>
              </a:rPr>
              <a:t>&gt;                                            \\Change Company Name </a:t>
            </a:r>
            <a:endParaRPr lang="zh-CN" altLang="zh-CN" dirty="0">
              <a:latin typeface="Trebuchet MS" pitchFamily="34" charset="0"/>
            </a:endParaRPr>
          </a:p>
          <a:p>
            <a:r>
              <a:rPr lang="en-US" altLang="zh-CN" dirty="0">
                <a:latin typeface="Trebuchet MS" pitchFamily="34" charset="0"/>
              </a:rPr>
              <a:t>&lt;Title&gt;</a:t>
            </a:r>
            <a:r>
              <a:rPr lang="en-US" altLang="zh-CN" dirty="0">
                <a:solidFill>
                  <a:srgbClr val="FF0000"/>
                </a:solidFill>
                <a:latin typeface="Trebuchet MS" pitchFamily="34" charset="0"/>
              </a:rPr>
              <a:t>Yealink</a:t>
            </a:r>
            <a:r>
              <a:rPr lang="en-US" altLang="zh-CN" dirty="0">
                <a:latin typeface="Trebuchet MS" pitchFamily="34" charset="0"/>
              </a:rPr>
              <a:t>&lt;/Title&gt;                                             \\Company Name                                      </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Sales</a:t>
            </a:r>
            <a:r>
              <a:rPr lang="en-US" altLang="zh-CN" dirty="0">
                <a:latin typeface="Trebuchet MS" pitchFamily="34" charset="0"/>
              </a:rPr>
              <a:t>&lt;/Name&gt;                                              \\Group Name</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://10.2.4.121:8080/Sales.xml </a:t>
            </a:r>
            <a:r>
              <a:rPr lang="en-US" altLang="zh-CN" dirty="0">
                <a:latin typeface="Trebuchet MS" pitchFamily="34" charset="0"/>
              </a:rPr>
              <a:t>&lt;/URL&gt;        </a:t>
            </a:r>
            <a:r>
              <a:rPr lang="en-US" altLang="zh-CN" dirty="0" smtClean="0">
                <a:latin typeface="Trebuchet MS" pitchFamily="34" charset="0"/>
              </a:rPr>
              <a:t>\\</a:t>
            </a:r>
            <a:r>
              <a:rPr lang="en-US" altLang="zh-CN" dirty="0">
                <a:latin typeface="Trebuchet MS" pitchFamily="34" charset="0"/>
              </a:rPr>
              <a:t>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en-US" altLang="zh-CN" dirty="0" smtClean="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a:t>
            </a:r>
            <a:r>
              <a:rPr lang="en-US" altLang="zh-CN" dirty="0" smtClean="0">
                <a:latin typeface="Trebuchet MS" pitchFamily="34" charset="0"/>
              </a:rPr>
              <a:t>Name&gt;</a:t>
            </a:r>
            <a:r>
              <a:rPr lang="en-US" altLang="zh-CN" dirty="0" smtClean="0">
                <a:solidFill>
                  <a:srgbClr val="FF0000"/>
                </a:solidFill>
                <a:latin typeface="Trebuchet MS" pitchFamily="34" charset="0"/>
              </a:rPr>
              <a:t>Marketing</a:t>
            </a:r>
            <a:r>
              <a:rPr lang="en-US" altLang="zh-CN" dirty="0" smtClean="0">
                <a:latin typeface="Trebuchet MS" pitchFamily="34" charset="0"/>
              </a:rPr>
              <a:t>&lt;/</a:t>
            </a:r>
            <a:r>
              <a:rPr lang="en-US" altLang="zh-CN" dirty="0">
                <a:latin typeface="Trebuchet MS" pitchFamily="34" charset="0"/>
              </a:rPr>
              <a:t>Name&gt;                                         </a:t>
            </a:r>
            <a:r>
              <a:rPr lang="en-US" altLang="zh-CN" dirty="0" smtClean="0">
                <a:latin typeface="Trebuchet MS" pitchFamily="34" charset="0"/>
              </a:rPr>
              <a:t>\\</a:t>
            </a:r>
            <a:r>
              <a:rPr lang="en-US" altLang="zh-CN" dirty="0">
                <a:latin typeface="Trebuchet MS" pitchFamily="34" charset="0"/>
              </a:rPr>
              <a:t>Group Name</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10.2.4.121:8080/Marketing.xml </a:t>
            </a:r>
            <a:r>
              <a:rPr lang="en-US" altLang="zh-CN" dirty="0">
                <a:latin typeface="Trebuchet MS" pitchFamily="34" charset="0"/>
              </a:rPr>
              <a:t>&lt;/URL&gt; </a:t>
            </a:r>
            <a:r>
              <a:rPr lang="en-US" altLang="zh-CN" dirty="0" smtClean="0">
                <a:latin typeface="Trebuchet MS" pitchFamily="34" charset="0"/>
              </a:rPr>
              <a:t> \\</a:t>
            </a:r>
            <a:r>
              <a:rPr lang="en-US" altLang="zh-CN" dirty="0">
                <a:latin typeface="Trebuchet MS" pitchFamily="34" charset="0"/>
              </a:rPr>
              <a:t>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smtClean="0">
                <a:latin typeface="Trebuchet MS" pitchFamily="34" charset="0"/>
              </a:rPr>
              <a: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0</a:t>
            </a:r>
            <a:r>
              <a:rPr lang="en-US" altLang="zh-CN" dirty="0">
                <a:latin typeface="Trebuchet MS" pitchFamily="34" charset="0"/>
              </a:rPr>
              <a:t>&lt;/Name&gt;</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http://10.2.4.40:9/sales.xml </a:t>
            </a:r>
            <a:r>
              <a:rPr lang="en-US" altLang="zh-CN" dirty="0">
                <a:latin typeface="Trebuchet MS" pitchFamily="34" charset="0"/>
              </a:rPr>
              <a:t>&lt;/URL&gt;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IPPhoneMenu</a:t>
            </a:r>
            <a:r>
              <a:rPr lang="en-US" altLang="zh-CN" dirty="0">
                <a:latin typeface="Trebuchet MS" pitchFamily="34" charset="0"/>
              </a:rPr>
              <a:t>&gt;                                          </a:t>
            </a:r>
            <a:endParaRPr lang="zh-CN" altLang="zh-CN" sz="1800" b="1" dirty="0">
              <a:latin typeface="Trebuchet MS"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38</a:t>
            </a:fld>
            <a:endParaRPr lang="zh-CN" altLang="en-US"/>
          </a:p>
        </p:txBody>
      </p:sp>
    </p:spTree>
    <p:extLst>
      <p:ext uri="{BB962C8B-B14F-4D97-AF65-F5344CB8AC3E}">
        <p14:creationId xmlns:p14="http://schemas.microsoft.com/office/powerpoint/2010/main" val="2577841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9" name="矩形 8"/>
          <p:cNvSpPr/>
          <p:nvPr/>
        </p:nvSpPr>
        <p:spPr>
          <a:xfrm>
            <a:off x="3635896" y="2731568"/>
            <a:ext cx="3600400" cy="91390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Calibri" pitchFamily="34" charset="0"/>
                <a:ea typeface="黑体" pitchFamily="2" charset="-122"/>
                <a:cs typeface="Calibri" pitchFamily="34" charset="0"/>
              </a:rPr>
              <a:t>LDAP</a:t>
            </a:r>
            <a:endParaRPr lang="en-US" altLang="zh-CN" sz="4000" b="1" dirty="0">
              <a:solidFill>
                <a:srgbClr val="00B050"/>
              </a:solidFill>
              <a:latin typeface="Calibri" pitchFamily="34" charset="0"/>
              <a:ea typeface="Tahoma" pitchFamily="34" charset="0"/>
              <a:cs typeface="Calibri" pitchFamily="34" charset="0"/>
            </a:endParaRP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39</a:t>
            </a:fld>
            <a:endParaRPr lang="zh-CN" altLang="en-US"/>
          </a:p>
        </p:txBody>
      </p:sp>
    </p:spTree>
    <p:extLst>
      <p:ext uri="{BB962C8B-B14F-4D97-AF65-F5344CB8AC3E}">
        <p14:creationId xmlns:p14="http://schemas.microsoft.com/office/powerpoint/2010/main" val="1225582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067451763"/>
              </p:ext>
            </p:extLst>
          </p:nvPr>
        </p:nvGraphicFramePr>
        <p:xfrm>
          <a:off x="434975" y="1124744"/>
          <a:ext cx="8135938" cy="4896544"/>
        </p:xfrm>
        <a:graphic>
          <a:graphicData uri="http://schemas.openxmlformats.org/drawingml/2006/table">
            <a:tbl>
              <a:tblPr/>
              <a:tblGrid>
                <a:gridCol w="1428750"/>
                <a:gridCol w="6707188"/>
              </a:tblGrid>
              <a:tr h="1187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4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             </a:t>
                      </a: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03" name="Picture 3" descr="C:\Documents and Settings\Administrator\桌面\ppt\01.png"/>
          <p:cNvPicPr>
            <a:picLocks noChangeAspect="1" noChangeArrowheads="1"/>
          </p:cNvPicPr>
          <p:nvPr/>
        </p:nvPicPr>
        <p:blipFill>
          <a:blip r:embed="rId3" cstate="print"/>
          <a:srcRect/>
          <a:stretch>
            <a:fillRect/>
          </a:stretch>
        </p:blipFill>
        <p:spPr bwMode="auto">
          <a:xfrm>
            <a:off x="4429125" y="1339056"/>
            <a:ext cx="1500188" cy="898525"/>
          </a:xfrm>
          <a:prstGeom prst="rect">
            <a:avLst/>
          </a:prstGeom>
          <a:noFill/>
          <a:ln w="9525">
            <a:noFill/>
            <a:miter lim="800000"/>
            <a:headEnd/>
            <a:tailEnd/>
          </a:ln>
        </p:spPr>
      </p:pic>
      <p:sp>
        <p:nvSpPr>
          <p:cNvPr id="16404" name="矩形 3"/>
          <p:cNvSpPr>
            <a:spLocks noChangeArrowheads="1"/>
          </p:cNvSpPr>
          <p:nvPr/>
        </p:nvSpPr>
        <p:spPr bwMode="auto">
          <a:xfrm>
            <a:off x="434975" y="2696369"/>
            <a:ext cx="1838325" cy="369332"/>
          </a:xfrm>
          <a:prstGeom prst="rect">
            <a:avLst/>
          </a:prstGeom>
          <a:noFill/>
          <a:ln w="9525">
            <a:noFill/>
            <a:miter lim="800000"/>
            <a:headEnd/>
            <a:tailEnd/>
          </a:ln>
        </p:spPr>
        <p:txBody>
          <a:bodyPr>
            <a:spAutoFit/>
          </a:bodyPr>
          <a:lstStyle/>
          <a:p>
            <a:pPr algn="l" rtl="0"/>
            <a:r>
              <a:rPr lang="en-US" altLang="zh-CN" sz="1800" b="1" dirty="0">
                <a:solidFill>
                  <a:schemeClr val="tx1">
                    <a:lumMod val="75000"/>
                    <a:lumOff val="25000"/>
                  </a:schemeClr>
                </a:solidFill>
                <a:latin typeface="Calibri" pitchFamily="34" charset="0"/>
                <a:ea typeface="Tahoma" pitchFamily="34" charset="0"/>
                <a:cs typeface="Calibri" pitchFamily="34" charset="0"/>
              </a:rPr>
              <a:t>Enterprise</a:t>
            </a:r>
          </a:p>
        </p:txBody>
      </p:sp>
      <p:sp>
        <p:nvSpPr>
          <p:cNvPr id="16405" name="矩形 3"/>
          <p:cNvSpPr>
            <a:spLocks noChangeArrowheads="1"/>
          </p:cNvSpPr>
          <p:nvPr/>
        </p:nvSpPr>
        <p:spPr bwMode="auto">
          <a:xfrm>
            <a:off x="762000" y="1469231"/>
            <a:ext cx="760413" cy="369332"/>
          </a:xfrm>
          <a:prstGeom prst="rect">
            <a:avLst/>
          </a:prstGeom>
          <a:noFill/>
          <a:ln w="9525">
            <a:noFill/>
            <a:miter lim="800000"/>
            <a:headEnd/>
            <a:tailEnd/>
          </a:ln>
        </p:spPr>
        <p:txBody>
          <a:bodyPr>
            <a:spAutoFit/>
          </a:bodyPr>
          <a:lstStyle/>
          <a:p>
            <a:pPr algn="l" rtl="0"/>
            <a:r>
              <a:rPr lang="en-US" altLang="zh-CN" sz="1800" b="1" dirty="0">
                <a:solidFill>
                  <a:schemeClr val="tx1">
                    <a:lumMod val="75000"/>
                    <a:lumOff val="25000"/>
                  </a:schemeClr>
                </a:solidFill>
                <a:latin typeface="Calibri" pitchFamily="34" charset="0"/>
                <a:ea typeface="Tahoma" pitchFamily="34" charset="0"/>
                <a:cs typeface="Calibri" pitchFamily="34" charset="0"/>
              </a:rPr>
              <a:t>SMB</a:t>
            </a:r>
          </a:p>
        </p:txBody>
      </p:sp>
      <p:sp>
        <p:nvSpPr>
          <p:cNvPr id="16406" name="矩形 3"/>
          <p:cNvSpPr>
            <a:spLocks noChangeArrowheads="1"/>
          </p:cNvSpPr>
          <p:nvPr/>
        </p:nvSpPr>
        <p:spPr bwMode="auto">
          <a:xfrm>
            <a:off x="649288" y="3839369"/>
            <a:ext cx="1071562" cy="369332"/>
          </a:xfrm>
          <a:prstGeom prst="rect">
            <a:avLst/>
          </a:prstGeom>
          <a:noFill/>
          <a:ln w="9525">
            <a:noFill/>
            <a:miter lim="800000"/>
            <a:headEnd/>
            <a:tailEnd/>
          </a:ln>
        </p:spPr>
        <p:txBody>
          <a:bodyPr>
            <a:spAutoFit/>
          </a:bodyPr>
          <a:lstStyle/>
          <a:p>
            <a:pPr algn="l" rtl="0"/>
            <a:r>
              <a:rPr lang="en-US" altLang="zh-CN" sz="1800" b="1" dirty="0">
                <a:solidFill>
                  <a:schemeClr val="tx1">
                    <a:lumMod val="75000"/>
                    <a:lumOff val="25000"/>
                  </a:schemeClr>
                </a:solidFill>
                <a:latin typeface="Calibri" pitchFamily="34" charset="0"/>
                <a:ea typeface="Tahoma" pitchFamily="34" charset="0"/>
                <a:cs typeface="Calibri" pitchFamily="34" charset="0"/>
              </a:rPr>
              <a:t>Carrier</a:t>
            </a:r>
          </a:p>
        </p:txBody>
      </p:sp>
      <p:pic>
        <p:nvPicPr>
          <p:cNvPr id="16407" name="Picture 5" descr="C:\Documents and Settings\Administrator\桌面\ppt\03.png"/>
          <p:cNvPicPr>
            <a:picLocks noChangeAspect="1" noChangeArrowheads="1"/>
          </p:cNvPicPr>
          <p:nvPr/>
        </p:nvPicPr>
        <p:blipFill>
          <a:blip r:embed="rId4" cstate="print"/>
          <a:srcRect/>
          <a:stretch>
            <a:fillRect/>
          </a:stretch>
        </p:blipFill>
        <p:spPr bwMode="auto">
          <a:xfrm>
            <a:off x="6181725" y="1339056"/>
            <a:ext cx="1990725" cy="809625"/>
          </a:xfrm>
          <a:prstGeom prst="rect">
            <a:avLst/>
          </a:prstGeom>
          <a:noFill/>
          <a:ln w="9525">
            <a:noFill/>
            <a:miter lim="800000"/>
            <a:headEnd/>
            <a:tailEnd/>
          </a:ln>
        </p:spPr>
      </p:pic>
      <p:pic>
        <p:nvPicPr>
          <p:cNvPr id="16408" name="Picture 6" descr="C:\Documents and Settings\Administrator\桌面\ppt\04.png"/>
          <p:cNvPicPr>
            <a:picLocks noChangeAspect="1" noChangeArrowheads="1"/>
          </p:cNvPicPr>
          <p:nvPr/>
        </p:nvPicPr>
        <p:blipFill>
          <a:blip r:embed="rId5" cstate="print"/>
          <a:srcRect/>
          <a:stretch>
            <a:fillRect/>
          </a:stretch>
        </p:blipFill>
        <p:spPr bwMode="auto">
          <a:xfrm>
            <a:off x="2078038" y="2410619"/>
            <a:ext cx="1857375" cy="1039812"/>
          </a:xfrm>
          <a:prstGeom prst="rect">
            <a:avLst/>
          </a:prstGeom>
          <a:noFill/>
          <a:ln w="9525">
            <a:noFill/>
            <a:miter lim="800000"/>
            <a:headEnd/>
            <a:tailEnd/>
          </a:ln>
        </p:spPr>
      </p:pic>
      <p:sp>
        <p:nvSpPr>
          <p:cNvPr id="16411" name="矩形 3"/>
          <p:cNvSpPr>
            <a:spLocks noChangeArrowheads="1"/>
          </p:cNvSpPr>
          <p:nvPr/>
        </p:nvSpPr>
        <p:spPr bwMode="auto">
          <a:xfrm>
            <a:off x="8150225" y="1714500"/>
            <a:ext cx="1565275" cy="396875"/>
          </a:xfrm>
          <a:prstGeom prst="rect">
            <a:avLst/>
          </a:prstGeom>
          <a:noFill/>
          <a:ln w="9525">
            <a:noFill/>
            <a:miter lim="800000"/>
            <a:headEnd/>
            <a:tailEnd/>
          </a:ln>
        </p:spPr>
        <p:txBody>
          <a:bodyPr>
            <a:spAutoFit/>
          </a:bodyPr>
          <a:lstStyle/>
          <a:p>
            <a:pPr algn="l" rtl="0"/>
            <a:r>
              <a:rPr lang="en-US" altLang="zh-CN" sz="2000" b="1" dirty="0">
                <a:latin typeface="Calibri" pitchFamily="34" charset="0"/>
                <a:cs typeface="Calibri" pitchFamily="34" charset="0"/>
              </a:rPr>
              <a:t>…</a:t>
            </a:r>
          </a:p>
        </p:txBody>
      </p:sp>
      <p:sp>
        <p:nvSpPr>
          <p:cNvPr id="16412" name="矩形 3"/>
          <p:cNvSpPr>
            <a:spLocks noChangeArrowheads="1"/>
          </p:cNvSpPr>
          <p:nvPr/>
        </p:nvSpPr>
        <p:spPr bwMode="auto">
          <a:xfrm>
            <a:off x="8150225" y="2857500"/>
            <a:ext cx="1565275" cy="396875"/>
          </a:xfrm>
          <a:prstGeom prst="rect">
            <a:avLst/>
          </a:prstGeom>
          <a:noFill/>
          <a:ln w="9525">
            <a:noFill/>
            <a:miter lim="800000"/>
            <a:headEnd/>
            <a:tailEnd/>
          </a:ln>
        </p:spPr>
        <p:txBody>
          <a:bodyPr>
            <a:spAutoFit/>
          </a:bodyPr>
          <a:lstStyle/>
          <a:p>
            <a:pPr algn="l" rtl="0"/>
            <a:r>
              <a:rPr lang="en-US" altLang="zh-CN" sz="2000" b="1" dirty="0">
                <a:latin typeface="Calibri" pitchFamily="34" charset="0"/>
                <a:cs typeface="Calibri" pitchFamily="34" charset="0"/>
              </a:rPr>
              <a:t>…</a:t>
            </a:r>
          </a:p>
        </p:txBody>
      </p:sp>
      <p:sp>
        <p:nvSpPr>
          <p:cNvPr id="16413" name="矩形 3"/>
          <p:cNvSpPr>
            <a:spLocks noChangeArrowheads="1"/>
          </p:cNvSpPr>
          <p:nvPr/>
        </p:nvSpPr>
        <p:spPr bwMode="auto">
          <a:xfrm>
            <a:off x="8150225" y="3929063"/>
            <a:ext cx="1565275" cy="396875"/>
          </a:xfrm>
          <a:prstGeom prst="rect">
            <a:avLst/>
          </a:prstGeom>
          <a:noFill/>
          <a:ln w="9525">
            <a:noFill/>
            <a:miter lim="800000"/>
            <a:headEnd/>
            <a:tailEnd/>
          </a:ln>
        </p:spPr>
        <p:txBody>
          <a:bodyPr>
            <a:spAutoFit/>
          </a:bodyPr>
          <a:lstStyle/>
          <a:p>
            <a:pPr algn="l" rtl="0"/>
            <a:r>
              <a:rPr lang="en-US" altLang="zh-CN" sz="2000" b="1" dirty="0">
                <a:latin typeface="Calibri" pitchFamily="34" charset="0"/>
                <a:cs typeface="Calibri" pitchFamily="34" charset="0"/>
              </a:rPr>
              <a:t>…</a:t>
            </a:r>
          </a:p>
        </p:txBody>
      </p:sp>
      <p:sp>
        <p:nvSpPr>
          <p:cNvPr id="16414" name="矩形 3"/>
          <p:cNvSpPr>
            <a:spLocks noChangeArrowheads="1"/>
          </p:cNvSpPr>
          <p:nvPr/>
        </p:nvSpPr>
        <p:spPr bwMode="auto">
          <a:xfrm>
            <a:off x="179388" y="44624"/>
            <a:ext cx="4057650" cy="584775"/>
          </a:xfrm>
          <a:prstGeom prst="rect">
            <a:avLst/>
          </a:prstGeom>
          <a:noFill/>
          <a:ln w="9525">
            <a:noFill/>
            <a:miter lim="800000"/>
            <a:headEnd/>
            <a:tailEnd/>
          </a:ln>
        </p:spPr>
        <p:txBody>
          <a:bodyPr wrap="square">
            <a:spAutoFit/>
          </a:bodyPr>
          <a:lstStyle/>
          <a:p>
            <a:pPr algn="l" rtl="0"/>
            <a:r>
              <a:rPr lang="en-US" altLang="zh-CN" sz="3200" b="1" dirty="0" smtClean="0">
                <a:solidFill>
                  <a:schemeClr val="bg1"/>
                </a:solidFill>
                <a:latin typeface="Calibri" pitchFamily="34" charset="0"/>
                <a:cs typeface="Calibri" pitchFamily="34" charset="0"/>
              </a:rPr>
              <a:t>Worldwide Partners</a:t>
            </a:r>
            <a:endParaRPr lang="en-US" altLang="zh-CN" sz="3200" b="1" dirty="0">
              <a:solidFill>
                <a:schemeClr val="bg1"/>
              </a:solidFill>
              <a:latin typeface="Calibri" pitchFamily="34" charset="0"/>
              <a:cs typeface="Calibri" pitchFamily="34" charset="0"/>
            </a:endParaRPr>
          </a:p>
        </p:txBody>
      </p:sp>
      <p:pic>
        <p:nvPicPr>
          <p:cNvPr id="16415" name="Picture 3" descr="E:\认证LOGO\techPartner.jpg"/>
          <p:cNvPicPr>
            <a:picLocks noChangeAspect="1" noChangeArrowheads="1"/>
          </p:cNvPicPr>
          <p:nvPr/>
        </p:nvPicPr>
        <p:blipFill>
          <a:blip r:embed="rId6" cstate="print"/>
          <a:srcRect/>
          <a:stretch>
            <a:fillRect/>
          </a:stretch>
        </p:blipFill>
        <p:spPr bwMode="auto">
          <a:xfrm>
            <a:off x="2292350" y="4001294"/>
            <a:ext cx="1944688" cy="390525"/>
          </a:xfrm>
          <a:prstGeom prst="rect">
            <a:avLst/>
          </a:prstGeom>
          <a:noFill/>
          <a:ln w="9525">
            <a:noFill/>
            <a:miter lim="800000"/>
            <a:headEnd/>
            <a:tailEnd/>
          </a:ln>
        </p:spPr>
      </p:pic>
      <p:pic>
        <p:nvPicPr>
          <p:cNvPr id="16416" name="Picture 4"/>
          <p:cNvPicPr>
            <a:picLocks noChangeAspect="1" noChangeArrowheads="1"/>
          </p:cNvPicPr>
          <p:nvPr/>
        </p:nvPicPr>
        <p:blipFill>
          <a:blip r:embed="rId7" cstate="print"/>
          <a:srcRect/>
          <a:stretch>
            <a:fillRect/>
          </a:stretch>
        </p:blipFill>
        <p:spPr bwMode="auto">
          <a:xfrm>
            <a:off x="4857750" y="3629819"/>
            <a:ext cx="863600" cy="863600"/>
          </a:xfrm>
          <a:prstGeom prst="rect">
            <a:avLst/>
          </a:prstGeom>
          <a:noFill/>
          <a:ln w="9525">
            <a:noFill/>
            <a:miter lim="800000"/>
            <a:headEnd/>
            <a:tailEnd/>
          </a:ln>
        </p:spPr>
      </p:pic>
      <p:sp>
        <p:nvSpPr>
          <p:cNvPr id="16417" name="矩形 3"/>
          <p:cNvSpPr>
            <a:spLocks noChangeArrowheads="1"/>
          </p:cNvSpPr>
          <p:nvPr/>
        </p:nvSpPr>
        <p:spPr bwMode="auto">
          <a:xfrm>
            <a:off x="411163" y="5053806"/>
            <a:ext cx="1643062" cy="646331"/>
          </a:xfrm>
          <a:prstGeom prst="rect">
            <a:avLst/>
          </a:prstGeom>
          <a:noFill/>
          <a:ln w="9525">
            <a:noFill/>
            <a:miter lim="800000"/>
            <a:headEnd/>
            <a:tailEnd/>
          </a:ln>
        </p:spPr>
        <p:txBody>
          <a:bodyPr>
            <a:spAutoFit/>
          </a:bodyPr>
          <a:lstStyle/>
          <a:p>
            <a:pPr algn="l" rtl="0"/>
            <a:r>
              <a:rPr lang="en-US" altLang="zh-CN" sz="1800" b="1" dirty="0" smtClean="0">
                <a:solidFill>
                  <a:schemeClr val="tx1">
                    <a:lumMod val="75000"/>
                    <a:lumOff val="25000"/>
                  </a:schemeClr>
                </a:solidFill>
                <a:latin typeface="Calibri" pitchFamily="34" charset="0"/>
                <a:ea typeface="Tahoma" pitchFamily="34" charset="0"/>
                <a:cs typeface="Calibri" pitchFamily="34" charset="0"/>
              </a:rPr>
              <a:t>IP Contact Center</a:t>
            </a:r>
            <a:endParaRPr lang="en-US" altLang="zh-CN" sz="1800" b="1" dirty="0">
              <a:solidFill>
                <a:schemeClr val="tx1">
                  <a:lumMod val="75000"/>
                  <a:lumOff val="25000"/>
                </a:schemeClr>
              </a:solidFill>
              <a:latin typeface="Calibri" pitchFamily="34" charset="0"/>
              <a:ea typeface="Tahoma" pitchFamily="34" charset="0"/>
              <a:cs typeface="Calibri" pitchFamily="34" charset="0"/>
            </a:endParaRPr>
          </a:p>
        </p:txBody>
      </p:sp>
      <p:pic>
        <p:nvPicPr>
          <p:cNvPr id="16418" name="图片 22" descr="Cosmocom.png"/>
          <p:cNvPicPr>
            <a:picLocks noChangeAspect="1"/>
          </p:cNvPicPr>
          <p:nvPr/>
        </p:nvPicPr>
        <p:blipFill>
          <a:blip r:embed="rId8" cstate="print"/>
          <a:srcRect/>
          <a:stretch>
            <a:fillRect/>
          </a:stretch>
        </p:blipFill>
        <p:spPr bwMode="auto">
          <a:xfrm>
            <a:off x="4429124" y="5053819"/>
            <a:ext cx="1916112" cy="514350"/>
          </a:xfrm>
          <a:prstGeom prst="rect">
            <a:avLst/>
          </a:prstGeom>
          <a:noFill/>
          <a:ln w="9525">
            <a:noFill/>
            <a:miter lim="800000"/>
            <a:headEnd/>
            <a:tailEnd/>
          </a:ln>
        </p:spPr>
      </p:pic>
      <p:sp>
        <p:nvSpPr>
          <p:cNvPr id="16420" name="矩形 3"/>
          <p:cNvSpPr>
            <a:spLocks noChangeArrowheads="1"/>
          </p:cNvSpPr>
          <p:nvPr/>
        </p:nvSpPr>
        <p:spPr bwMode="auto">
          <a:xfrm>
            <a:off x="8150225" y="5143500"/>
            <a:ext cx="1565275" cy="396875"/>
          </a:xfrm>
          <a:prstGeom prst="rect">
            <a:avLst/>
          </a:prstGeom>
          <a:noFill/>
          <a:ln w="9525">
            <a:noFill/>
            <a:miter lim="800000"/>
            <a:headEnd/>
            <a:tailEnd/>
          </a:ln>
        </p:spPr>
        <p:txBody>
          <a:bodyPr>
            <a:spAutoFit/>
          </a:bodyPr>
          <a:lstStyle/>
          <a:p>
            <a:pPr algn="l" rtl="0"/>
            <a:r>
              <a:rPr lang="en-US" altLang="zh-CN" sz="2000" b="1" dirty="0">
                <a:latin typeface="Calibri" pitchFamily="34" charset="0"/>
                <a:cs typeface="Calibri" pitchFamily="34" charset="0"/>
              </a:rPr>
              <a:t>…</a:t>
            </a:r>
          </a:p>
        </p:txBody>
      </p:sp>
      <p:pic>
        <p:nvPicPr>
          <p:cNvPr id="16421" name="图片 16" descr="ZTE.jpg"/>
          <p:cNvPicPr>
            <a:picLocks noChangeAspect="1"/>
          </p:cNvPicPr>
          <p:nvPr/>
        </p:nvPicPr>
        <p:blipFill>
          <a:blip r:embed="rId9" cstate="print"/>
          <a:srcRect/>
          <a:stretch>
            <a:fillRect/>
          </a:stretch>
        </p:blipFill>
        <p:spPr bwMode="auto">
          <a:xfrm>
            <a:off x="6523038" y="3774281"/>
            <a:ext cx="1428750" cy="571500"/>
          </a:xfrm>
          <a:prstGeom prst="rect">
            <a:avLst/>
          </a:prstGeom>
          <a:noFill/>
          <a:ln w="9525">
            <a:noFill/>
            <a:miter lim="800000"/>
            <a:headEnd/>
            <a:tailEnd/>
          </a:ln>
        </p:spPr>
      </p:pic>
      <p:pic>
        <p:nvPicPr>
          <p:cNvPr id="16422" name="Picture 2" descr="F:\2.市场任务\Partner\中小图\inin logo.jpg"/>
          <p:cNvPicPr>
            <a:picLocks noChangeAspect="1" noChangeArrowheads="1"/>
          </p:cNvPicPr>
          <p:nvPr/>
        </p:nvPicPr>
        <p:blipFill>
          <a:blip r:embed="rId10" cstate="print"/>
          <a:srcRect/>
          <a:stretch>
            <a:fillRect/>
          </a:stretch>
        </p:blipFill>
        <p:spPr bwMode="auto">
          <a:xfrm>
            <a:off x="6772275" y="4802981"/>
            <a:ext cx="996950" cy="981075"/>
          </a:xfrm>
          <a:prstGeom prst="rect">
            <a:avLst/>
          </a:prstGeom>
          <a:noFill/>
          <a:ln w="9525">
            <a:noFill/>
            <a:miter lim="800000"/>
            <a:headEnd/>
            <a:tailEnd/>
          </a:ln>
        </p:spPr>
      </p:pic>
      <p:pic>
        <p:nvPicPr>
          <p:cNvPr id="16423" name="Picture 39" descr="E:\yealink logo\partner\partner logo 及 源文件\logo3CXvector.jpg"/>
          <p:cNvPicPr>
            <a:picLocks noChangeAspect="1" noChangeArrowheads="1"/>
          </p:cNvPicPr>
          <p:nvPr/>
        </p:nvPicPr>
        <p:blipFill>
          <a:blip r:embed="rId11" cstate="print"/>
          <a:srcRect/>
          <a:stretch>
            <a:fillRect/>
          </a:stretch>
        </p:blipFill>
        <p:spPr bwMode="auto">
          <a:xfrm>
            <a:off x="2357438" y="1553369"/>
            <a:ext cx="1285875" cy="468312"/>
          </a:xfrm>
          <a:prstGeom prst="rect">
            <a:avLst/>
          </a:prstGeom>
          <a:noFill/>
          <a:ln w="9525">
            <a:noFill/>
            <a:miter lim="800000"/>
            <a:headEnd/>
            <a:tailEnd/>
          </a:ln>
        </p:spPr>
      </p:pic>
      <p:pic>
        <p:nvPicPr>
          <p:cNvPr id="24" name="Picture 13" descr="C:\Users\yl0073\47403\Genesys2012-Logo\Genesys2012-Logo\Genesys-Color\Geneys_logo_CMYK.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71700" y="4940299"/>
            <a:ext cx="16700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Users\yl0073\47403\imagesCAPJNCVT_副本.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30857" y="2449512"/>
            <a:ext cx="14192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yl0073\47403\NEC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10122" y="2636912"/>
            <a:ext cx="1818262" cy="513857"/>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r>
              <a:rPr lang="en-US" altLang="zh-CN" dirty="0" smtClean="0"/>
              <a:t>4</a:t>
            </a:r>
            <a:endParaRPr lang="zh-CN" altLang="en-US" dirty="0"/>
          </a:p>
        </p:txBody>
      </p:sp>
    </p:spTree>
    <p:extLst>
      <p:ext uri="{BB962C8B-B14F-4D97-AF65-F5344CB8AC3E}">
        <p14:creationId xmlns:p14="http://schemas.microsoft.com/office/powerpoint/2010/main" val="2970171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LDAP</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467544" y="908720"/>
            <a:ext cx="8136904" cy="5256584"/>
          </a:xfrm>
        </p:spPr>
        <p:txBody>
          <a:bodyPr>
            <a:normAutofit lnSpcReduction="10000"/>
          </a:bodyPr>
          <a:lstStyle/>
          <a:p>
            <a:pPr marL="0" indent="0">
              <a:buNone/>
            </a:pPr>
            <a:r>
              <a:rPr lang="en-US" altLang="zh-CN" sz="2400" b="1" dirty="0">
                <a:solidFill>
                  <a:srgbClr val="00B050"/>
                </a:solidFill>
                <a:latin typeface="微软雅黑" pitchFamily="34" charset="-122"/>
                <a:ea typeface="微软雅黑" pitchFamily="34" charset="-122"/>
              </a:rPr>
              <a:t>Lightweight Directory Access Protocol</a:t>
            </a:r>
          </a:p>
          <a:p>
            <a:pPr marL="0" indent="0">
              <a:buNone/>
            </a:pPr>
            <a:endParaRPr lang="en-US" altLang="zh-CN" sz="2800" dirty="0"/>
          </a:p>
          <a:p>
            <a:pPr marL="0" indent="0">
              <a:buNone/>
            </a:pPr>
            <a:r>
              <a:rPr lang="en-US" altLang="zh-CN" sz="2800" dirty="0" smtClean="0"/>
              <a:t>An application </a:t>
            </a:r>
            <a:r>
              <a:rPr lang="en-US" altLang="zh-CN" sz="2800" dirty="0"/>
              <a:t>protocol </a:t>
            </a:r>
            <a:r>
              <a:rPr lang="en-US" altLang="zh-CN" sz="2800" dirty="0" smtClean="0"/>
              <a:t>for accessing </a:t>
            </a:r>
            <a:r>
              <a:rPr lang="en-US" altLang="zh-CN" sz="2800" dirty="0"/>
              <a:t>and maintaining distributed directory information services over an Internet Protocol (IP) network</a:t>
            </a:r>
            <a:r>
              <a:rPr lang="en-US" altLang="zh-CN" sz="2800" dirty="0" smtClean="0"/>
              <a:t>.</a:t>
            </a:r>
            <a:r>
              <a:rPr lang="en-US" altLang="zh-CN" sz="2800" dirty="0"/>
              <a:t> </a:t>
            </a:r>
            <a:endParaRPr lang="en-US" altLang="zh-CN" sz="2800" dirty="0" smtClean="0"/>
          </a:p>
          <a:p>
            <a:pPr marL="0" indent="0">
              <a:buNone/>
            </a:pPr>
            <a:endParaRPr lang="en-US" altLang="zh-CN" sz="2800" dirty="0" smtClean="0"/>
          </a:p>
          <a:p>
            <a:pPr marL="0" indent="0">
              <a:buNone/>
            </a:pPr>
            <a:r>
              <a:rPr lang="en-US" altLang="zh-CN" sz="2600" dirty="0" smtClean="0">
                <a:latin typeface="Calibri" pitchFamily="34" charset="0"/>
                <a:ea typeface="Tahoma" pitchFamily="34" charset="0"/>
                <a:cs typeface="Calibri" pitchFamily="34" charset="0"/>
              </a:rPr>
              <a:t>● Support </a:t>
            </a:r>
            <a:r>
              <a:rPr lang="en-US" altLang="zh-CN" sz="2600" dirty="0">
                <a:latin typeface="Calibri" pitchFamily="34" charset="0"/>
                <a:ea typeface="Tahoma" pitchFamily="34" charset="0"/>
                <a:cs typeface="Calibri" pitchFamily="34" charset="0"/>
              </a:rPr>
              <a:t>LDAP version 2 or 3 </a:t>
            </a:r>
          </a:p>
          <a:p>
            <a:pPr marL="0" indent="0">
              <a:buNone/>
            </a:pPr>
            <a:r>
              <a:rPr lang="en-US" altLang="zh-CN" sz="2600" dirty="0">
                <a:latin typeface="Calibri" pitchFamily="34" charset="0"/>
                <a:ea typeface="Tahoma" pitchFamily="34" charset="0"/>
                <a:cs typeface="Calibri" pitchFamily="34" charset="0"/>
              </a:rPr>
              <a:t>● </a:t>
            </a:r>
            <a:r>
              <a:rPr lang="en-US" altLang="zh-CN" sz="2600" dirty="0" smtClean="0">
                <a:latin typeface="Calibri" pitchFamily="34" charset="0"/>
                <a:ea typeface="Tahoma" pitchFamily="34" charset="0"/>
                <a:cs typeface="Calibri" pitchFamily="34" charset="0"/>
              </a:rPr>
              <a:t>Support </a:t>
            </a:r>
            <a:r>
              <a:rPr lang="en-US" altLang="zh-CN" sz="2600" dirty="0">
                <a:latin typeface="Calibri" pitchFamily="34" charset="0"/>
                <a:ea typeface="Tahoma" pitchFamily="34" charset="0"/>
                <a:cs typeface="Calibri" pitchFamily="34" charset="0"/>
              </a:rPr>
              <a:t>Microsoft’s Active Directory</a:t>
            </a: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a:rPr>
              <a:t>ftp://</a:t>
            </a:r>
            <a:r>
              <a:rPr lang="en-US" altLang="zh-CN" sz="2000" dirty="0" smtClean="0">
                <a:hlinkClick r:id="rId3"/>
              </a:rPr>
              <a:t>yealinkftp:yealinkftp@ftp.yealink.com/Training/AdvancedFeature/LDAP/</a:t>
            </a:r>
            <a:r>
              <a:rPr lang="en-US" altLang="zh-CN" sz="2000" dirty="0" smtClean="0"/>
              <a:t>   </a:t>
            </a:r>
            <a:endParaRPr lang="en-US" altLang="zh-CN" sz="2800" dirty="0"/>
          </a:p>
          <a:p>
            <a:endParaRPr lang="en-US" altLang="zh-CN" b="1" dirty="0" smtClean="0">
              <a:solidFill>
                <a:srgbClr val="00B050"/>
              </a:solidFill>
              <a:latin typeface="Calibri" pitchFamily="34" charset="0"/>
              <a:ea typeface="Tahoma" pitchFamily="34" charset="0"/>
              <a:cs typeface="Calibri"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40</a:t>
            </a:fld>
            <a:endParaRPr lang="zh-CN" altLang="en-US"/>
          </a:p>
        </p:txBody>
      </p:sp>
    </p:spTree>
    <p:extLst>
      <p:ext uri="{BB962C8B-B14F-4D97-AF65-F5344CB8AC3E}">
        <p14:creationId xmlns:p14="http://schemas.microsoft.com/office/powerpoint/2010/main" val="3146568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357422" y="2857496"/>
            <a:ext cx="4214842" cy="2643206"/>
            <a:chOff x="2786050" y="2428868"/>
            <a:chExt cx="4214842" cy="2643206"/>
          </a:xfrm>
        </p:grpSpPr>
        <p:grpSp>
          <p:nvGrpSpPr>
            <p:cNvPr id="10" name="组合 9"/>
            <p:cNvGrpSpPr/>
            <p:nvPr/>
          </p:nvGrpSpPr>
          <p:grpSpPr>
            <a:xfrm>
              <a:off x="2786050" y="4071942"/>
              <a:ext cx="1857388" cy="1000132"/>
              <a:chOff x="1500166" y="4214818"/>
              <a:chExt cx="1857388" cy="1000132"/>
            </a:xfrm>
          </p:grpSpPr>
          <p:sp>
            <p:nvSpPr>
              <p:cNvPr id="2" name="椭圆 1"/>
              <p:cNvSpPr/>
              <p:nvPr/>
            </p:nvSpPr>
            <p:spPr>
              <a:xfrm>
                <a:off x="1500166" y="4214818"/>
                <a:ext cx="1785950" cy="10001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TextBox 4"/>
              <p:cNvSpPr txBox="1"/>
              <p:nvPr/>
            </p:nvSpPr>
            <p:spPr>
              <a:xfrm>
                <a:off x="1857356" y="4500570"/>
                <a:ext cx="1500198" cy="523220"/>
              </a:xfrm>
              <a:prstGeom prst="rect">
                <a:avLst/>
              </a:prstGeom>
              <a:noFill/>
            </p:spPr>
            <p:txBody>
              <a:bodyPr wrap="square" rtlCol="0">
                <a:spAutoFit/>
              </a:bodyPr>
              <a:lstStyle/>
              <a:p>
                <a:r>
                  <a:rPr lang="en-US" altLang="zh-CN" sz="2800" b="1" dirty="0" smtClean="0"/>
                  <a:t>Client</a:t>
                </a:r>
                <a:endParaRPr lang="zh-CN" altLang="en-US" sz="2800" b="1" dirty="0"/>
              </a:p>
            </p:txBody>
          </p:sp>
        </p:grpSp>
        <p:grpSp>
          <p:nvGrpSpPr>
            <p:cNvPr id="9" name="组合 8"/>
            <p:cNvGrpSpPr/>
            <p:nvPr/>
          </p:nvGrpSpPr>
          <p:grpSpPr>
            <a:xfrm>
              <a:off x="3857620" y="2428868"/>
              <a:ext cx="1928826" cy="857256"/>
              <a:chOff x="4000496" y="1500174"/>
              <a:chExt cx="1928826" cy="857256"/>
            </a:xfrm>
          </p:grpSpPr>
          <p:sp>
            <p:nvSpPr>
              <p:cNvPr id="3" name="椭圆 2"/>
              <p:cNvSpPr/>
              <p:nvPr/>
            </p:nvSpPr>
            <p:spPr>
              <a:xfrm>
                <a:off x="4071934" y="1500174"/>
                <a:ext cx="1857388" cy="8572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 name="TextBox 5"/>
              <p:cNvSpPr txBox="1"/>
              <p:nvPr/>
            </p:nvSpPr>
            <p:spPr>
              <a:xfrm>
                <a:off x="4000496" y="1714488"/>
                <a:ext cx="1857388" cy="523220"/>
              </a:xfrm>
              <a:prstGeom prst="rect">
                <a:avLst/>
              </a:prstGeom>
              <a:noFill/>
            </p:spPr>
            <p:txBody>
              <a:bodyPr wrap="square" rtlCol="0">
                <a:spAutoFit/>
              </a:bodyPr>
              <a:lstStyle/>
              <a:p>
                <a:pPr algn="ctr"/>
                <a:r>
                  <a:rPr lang="en-US" altLang="zh-CN" sz="2800" b="1" dirty="0" smtClean="0"/>
                  <a:t>Server</a:t>
                </a:r>
                <a:endParaRPr lang="zh-CN" altLang="en-US" sz="2800" b="1" dirty="0"/>
              </a:p>
            </p:txBody>
          </p:sp>
        </p:grpSp>
        <p:grpSp>
          <p:nvGrpSpPr>
            <p:cNvPr id="11" name="组合 10"/>
            <p:cNvGrpSpPr/>
            <p:nvPr/>
          </p:nvGrpSpPr>
          <p:grpSpPr>
            <a:xfrm>
              <a:off x="5143504" y="4214818"/>
              <a:ext cx="1857388" cy="857256"/>
              <a:chOff x="5572132" y="4214818"/>
              <a:chExt cx="1857388" cy="857256"/>
            </a:xfrm>
          </p:grpSpPr>
          <p:sp>
            <p:nvSpPr>
              <p:cNvPr id="7" name="椭圆 6"/>
              <p:cNvSpPr/>
              <p:nvPr/>
            </p:nvSpPr>
            <p:spPr>
              <a:xfrm>
                <a:off x="5572132" y="4214818"/>
                <a:ext cx="1857388" cy="8572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TextBox 7"/>
              <p:cNvSpPr txBox="1"/>
              <p:nvPr/>
            </p:nvSpPr>
            <p:spPr>
              <a:xfrm>
                <a:off x="5786446" y="4429132"/>
                <a:ext cx="1643074" cy="523220"/>
              </a:xfrm>
              <a:prstGeom prst="rect">
                <a:avLst/>
              </a:prstGeom>
              <a:noFill/>
            </p:spPr>
            <p:txBody>
              <a:bodyPr wrap="square" rtlCol="0">
                <a:spAutoFit/>
              </a:bodyPr>
              <a:lstStyle/>
              <a:p>
                <a:pPr algn="ctr"/>
                <a:r>
                  <a:rPr lang="en-US" altLang="zh-CN" sz="2800" b="1" dirty="0" smtClean="0"/>
                  <a:t>Phones</a:t>
                </a:r>
                <a:endParaRPr lang="zh-CN" altLang="en-US" sz="2800" b="1" dirty="0"/>
              </a:p>
            </p:txBody>
          </p:sp>
        </p:grpSp>
        <p:cxnSp>
          <p:nvCxnSpPr>
            <p:cNvPr id="13" name="直接箭头连接符 12"/>
            <p:cNvCxnSpPr/>
            <p:nvPr/>
          </p:nvCxnSpPr>
          <p:spPr>
            <a:xfrm rot="5400000" flipH="1" flipV="1">
              <a:off x="3321835" y="3321843"/>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rot="16200000" flipH="1">
              <a:off x="5072066" y="3571876"/>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16200000" flipV="1">
              <a:off x="5286380" y="3429000"/>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89801" y="1052736"/>
            <a:ext cx="8143932" cy="1200329"/>
          </a:xfrm>
          <a:prstGeom prst="rect">
            <a:avLst/>
          </a:prstGeom>
          <a:noFill/>
        </p:spPr>
        <p:txBody>
          <a:bodyPr wrap="square" rtlCol="0">
            <a:spAutoFit/>
          </a:bodyPr>
          <a:lstStyle/>
          <a:p>
            <a:r>
              <a:rPr lang="en-US" altLang="zh-CN" sz="2400" b="1" dirty="0">
                <a:solidFill>
                  <a:srgbClr val="00B050"/>
                </a:solidFill>
                <a:latin typeface="微软雅黑" pitchFamily="34" charset="-122"/>
                <a:ea typeface="微软雅黑" pitchFamily="34" charset="-122"/>
              </a:rPr>
              <a:t>Client:     </a:t>
            </a:r>
            <a:r>
              <a:rPr lang="en-US" altLang="zh-CN" sz="2400" dirty="0" smtClean="0">
                <a:solidFill>
                  <a:srgbClr val="00B050"/>
                </a:solidFill>
                <a:latin typeface="微软雅黑" pitchFamily="34" charset="-122"/>
                <a:ea typeface="微软雅黑" pitchFamily="34" charset="-122"/>
              </a:rPr>
              <a:t>Control </a:t>
            </a:r>
            <a:r>
              <a:rPr lang="en-US" altLang="zh-CN" sz="2400" dirty="0">
                <a:solidFill>
                  <a:srgbClr val="00B050"/>
                </a:solidFill>
                <a:latin typeface="微软雅黑" pitchFamily="34" charset="-122"/>
                <a:ea typeface="微软雅黑" pitchFamily="34" charset="-122"/>
              </a:rPr>
              <a:t>data</a:t>
            </a:r>
          </a:p>
          <a:p>
            <a:r>
              <a:rPr lang="en-US" altLang="zh-CN" sz="2400" b="1" dirty="0">
                <a:solidFill>
                  <a:srgbClr val="00B050"/>
                </a:solidFill>
                <a:latin typeface="微软雅黑" pitchFamily="34" charset="-122"/>
                <a:ea typeface="微软雅黑" pitchFamily="34" charset="-122"/>
              </a:rPr>
              <a:t>Server:    </a:t>
            </a:r>
            <a:r>
              <a:rPr lang="en-US" altLang="zh-CN" sz="2400" dirty="0" smtClean="0">
                <a:solidFill>
                  <a:srgbClr val="00B050"/>
                </a:solidFill>
                <a:latin typeface="微软雅黑" pitchFamily="34" charset="-122"/>
                <a:ea typeface="微软雅黑" pitchFamily="34" charset="-122"/>
              </a:rPr>
              <a:t>Store </a:t>
            </a:r>
            <a:r>
              <a:rPr lang="en-US" altLang="zh-CN" sz="2400" dirty="0">
                <a:solidFill>
                  <a:srgbClr val="00B050"/>
                </a:solidFill>
                <a:latin typeface="微软雅黑" pitchFamily="34" charset="-122"/>
                <a:ea typeface="微软雅黑" pitchFamily="34" charset="-122"/>
              </a:rPr>
              <a:t>data and search data </a:t>
            </a:r>
          </a:p>
          <a:p>
            <a:r>
              <a:rPr lang="en-US" altLang="zh-CN" sz="2400" b="1" dirty="0">
                <a:solidFill>
                  <a:srgbClr val="00B050"/>
                </a:solidFill>
                <a:latin typeface="微软雅黑" pitchFamily="34" charset="-122"/>
                <a:ea typeface="微软雅黑" pitchFamily="34" charset="-122"/>
              </a:rPr>
              <a:t>Phones:   </a:t>
            </a:r>
            <a:r>
              <a:rPr lang="en-US" altLang="zh-CN" sz="2400" dirty="0" smtClean="0">
                <a:solidFill>
                  <a:srgbClr val="00B050"/>
                </a:solidFill>
                <a:latin typeface="微软雅黑" pitchFamily="34" charset="-122"/>
                <a:ea typeface="微软雅黑" pitchFamily="34" charset="-122"/>
              </a:rPr>
              <a:t>Require </a:t>
            </a:r>
            <a:r>
              <a:rPr lang="en-US" altLang="zh-CN" sz="2400" dirty="0">
                <a:solidFill>
                  <a:srgbClr val="00B050"/>
                </a:solidFill>
                <a:latin typeface="微软雅黑" pitchFamily="34" charset="-122"/>
                <a:ea typeface="微软雅黑" pitchFamily="34" charset="-122"/>
              </a:rPr>
              <a:t>data and display </a:t>
            </a:r>
            <a:r>
              <a:rPr lang="en-US" altLang="zh-CN" sz="2400" dirty="0" smtClean="0">
                <a:solidFill>
                  <a:srgbClr val="00B050"/>
                </a:solidFill>
                <a:latin typeface="微软雅黑" pitchFamily="34" charset="-122"/>
                <a:ea typeface="微软雅黑" pitchFamily="34" charset="-122"/>
              </a:rPr>
              <a:t>data</a:t>
            </a:r>
            <a:endParaRPr lang="zh-CN" altLang="en-US" sz="2400" dirty="0">
              <a:solidFill>
                <a:srgbClr val="00B050"/>
              </a:solidFill>
              <a:latin typeface="微软雅黑" pitchFamily="34" charset="-122"/>
              <a:ea typeface="微软雅黑" pitchFamily="34" charset="-122"/>
            </a:endParaRPr>
          </a:p>
        </p:txBody>
      </p:sp>
      <p:sp>
        <p:nvSpPr>
          <p:cNvPr id="16" name="TextBox 15"/>
          <p:cNvSpPr txBox="1"/>
          <p:nvPr/>
        </p:nvSpPr>
        <p:spPr>
          <a:xfrm>
            <a:off x="0" y="116632"/>
            <a:ext cx="4644008" cy="477054"/>
          </a:xfrm>
          <a:prstGeom prst="rect">
            <a:avLst/>
          </a:prstGeom>
          <a:noFill/>
        </p:spPr>
        <p:txBody>
          <a:bodyPr wrap="square" rtlCol="0">
            <a:spAutoFit/>
          </a:bodyPr>
          <a:lstStyle/>
          <a:p>
            <a:r>
              <a:rPr lang="en-US" sz="2500" b="1" dirty="0" smtClean="0">
                <a:solidFill>
                  <a:schemeClr val="bg1"/>
                </a:solidFill>
                <a:latin typeface="微软雅黑" pitchFamily="34" charset="-122"/>
                <a:ea typeface="微软雅黑" pitchFamily="34" charset="-122"/>
              </a:rPr>
              <a:t>N</a:t>
            </a:r>
            <a:r>
              <a:rPr lang="en-US" altLang="zh-CN" sz="2500" b="1" dirty="0" smtClean="0">
                <a:solidFill>
                  <a:schemeClr val="bg1"/>
                </a:solidFill>
                <a:latin typeface="微软雅黑" pitchFamily="34" charset="-122"/>
                <a:ea typeface="微软雅黑" pitchFamily="34" charset="-122"/>
              </a:rPr>
              <a:t>etwork Topology</a:t>
            </a:r>
            <a:r>
              <a:rPr lang="en-US" sz="2500" b="1" dirty="0" smtClean="0">
                <a:solidFill>
                  <a:schemeClr val="bg1"/>
                </a:solidFill>
                <a:latin typeface="微软雅黑" pitchFamily="34" charset="-122"/>
                <a:ea typeface="微软雅黑" pitchFamily="34" charset="-122"/>
              </a:rPr>
              <a:t>   </a:t>
            </a:r>
            <a:endParaRPr lang="en-US" sz="2500" b="1" dirty="0">
              <a:solidFill>
                <a:schemeClr val="bg1"/>
              </a:solidFill>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41</a:t>
            </a:fld>
            <a:endParaRPr lang="zh-CN" altLang="en-US"/>
          </a:p>
        </p:txBody>
      </p:sp>
    </p:spTree>
    <p:extLst>
      <p:ext uri="{BB962C8B-B14F-4D97-AF65-F5344CB8AC3E}">
        <p14:creationId xmlns:p14="http://schemas.microsoft.com/office/powerpoint/2010/main" val="25777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Advantages</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467544" y="908720"/>
            <a:ext cx="8136904" cy="5256584"/>
          </a:xfrm>
        </p:spPr>
        <p:txBody>
          <a:bodyPr>
            <a:normAutofit/>
          </a:bodyPr>
          <a:lstStyle/>
          <a:p>
            <a:r>
              <a:rPr lang="en-US" altLang="zh-CN" sz="2400" dirty="0" smtClean="0">
                <a:solidFill>
                  <a:srgbClr val="00B050"/>
                </a:solidFill>
                <a:latin typeface="Calibri" pitchFamily="34" charset="0"/>
                <a:ea typeface="Tahoma" pitchFamily="34" charset="0"/>
                <a:cs typeface="Calibri" pitchFamily="34" charset="0"/>
              </a:rPr>
              <a:t>Searching fast</a:t>
            </a:r>
          </a:p>
          <a:p>
            <a:endParaRPr lang="en-US" altLang="zh-CN" sz="2400" dirty="0" smtClean="0">
              <a:solidFill>
                <a:srgbClr val="00B050"/>
              </a:solidFill>
              <a:latin typeface="Calibri" pitchFamily="34" charset="0"/>
              <a:ea typeface="Tahoma" pitchFamily="34" charset="0"/>
              <a:cs typeface="Calibri" pitchFamily="34" charset="0"/>
            </a:endParaRPr>
          </a:p>
          <a:p>
            <a:r>
              <a:rPr lang="en-US" altLang="zh-CN" sz="2400" dirty="0" smtClean="0">
                <a:solidFill>
                  <a:srgbClr val="00B050"/>
                </a:solidFill>
                <a:latin typeface="Calibri" pitchFamily="34" charset="0"/>
                <a:ea typeface="Tahoma" pitchFamily="34" charset="0"/>
                <a:cs typeface="Calibri" pitchFamily="34" charset="0"/>
              </a:rPr>
              <a:t>No limitation Contacts</a:t>
            </a:r>
          </a:p>
          <a:p>
            <a:endParaRPr lang="en-US" altLang="zh-CN" sz="2400" dirty="0" smtClean="0">
              <a:solidFill>
                <a:srgbClr val="00B050"/>
              </a:solidFill>
              <a:latin typeface="Calibri" pitchFamily="34" charset="0"/>
              <a:ea typeface="Tahoma" pitchFamily="34" charset="0"/>
              <a:cs typeface="Calibri" pitchFamily="34" charset="0"/>
            </a:endParaRPr>
          </a:p>
          <a:p>
            <a:r>
              <a:rPr lang="en-US" altLang="zh-CN" sz="2400" dirty="0" smtClean="0">
                <a:solidFill>
                  <a:srgbClr val="00B050"/>
                </a:solidFill>
                <a:latin typeface="Calibri" pitchFamily="34" charset="0"/>
                <a:ea typeface="Tahoma" pitchFamily="34" charset="0"/>
                <a:cs typeface="Calibri" pitchFamily="34" charset="0"/>
              </a:rPr>
              <a:t>Easy to manage(modify in the server)</a:t>
            </a:r>
          </a:p>
          <a:p>
            <a:pPr marL="0" indent="0">
              <a:buNone/>
            </a:pPr>
            <a:endParaRPr lang="en-US" altLang="zh-CN" sz="2400" dirty="0" smtClean="0">
              <a:solidFill>
                <a:srgbClr val="00B050"/>
              </a:solidFill>
              <a:latin typeface="Calibri" pitchFamily="34" charset="0"/>
              <a:ea typeface="Tahoma" pitchFamily="34" charset="0"/>
              <a:cs typeface="Calibri" pitchFamily="34" charset="0"/>
            </a:endParaRPr>
          </a:p>
          <a:p>
            <a:pPr marL="0" indent="0">
              <a:buNone/>
            </a:pPr>
            <a:endParaRPr lang="en-US" altLang="zh-CN" sz="2400" dirty="0" smtClean="0">
              <a:solidFill>
                <a:srgbClr val="00B050"/>
              </a:solidFill>
              <a:latin typeface="Calibri" pitchFamily="34" charset="0"/>
              <a:ea typeface="Tahoma" pitchFamily="34" charset="0"/>
              <a:cs typeface="Calibri" pitchFamily="34" charset="0"/>
            </a:endParaRPr>
          </a:p>
          <a:p>
            <a:pPr marL="0" indent="0">
              <a:buNone/>
            </a:pPr>
            <a:r>
              <a:rPr lang="en-US" altLang="zh-CN" sz="2400" dirty="0" smtClean="0">
                <a:latin typeface="Calibri" pitchFamily="34" charset="0"/>
                <a:ea typeface="Tahoma" pitchFamily="34" charset="0"/>
                <a:cs typeface="Calibri" pitchFamily="34" charset="0"/>
              </a:rPr>
              <a:t>DSS Key:</a:t>
            </a:r>
            <a:endParaRPr lang="en-US" altLang="zh-CN" sz="2400" dirty="0">
              <a:latin typeface="Calibri" pitchFamily="34" charset="0"/>
              <a:ea typeface="Tahoma" pitchFamily="34" charset="0"/>
              <a:cs typeface="Calibri" pitchFamily="34" charset="0"/>
            </a:endParaRPr>
          </a:p>
          <a:p>
            <a:endParaRPr lang="en-US" altLang="zh-CN" sz="2400" dirty="0" smtClean="0">
              <a:solidFill>
                <a:srgbClr val="00B050"/>
              </a:solidFill>
              <a:latin typeface="Calibri" pitchFamily="34" charset="0"/>
              <a:ea typeface="Tahoma" pitchFamily="34" charset="0"/>
              <a:cs typeface="Calibri" pitchFamily="34" charset="0"/>
            </a:endParaRPr>
          </a:p>
          <a:p>
            <a:endParaRPr lang="en-US" altLang="zh-CN" sz="2400" b="1" dirty="0">
              <a:solidFill>
                <a:srgbClr val="00B050"/>
              </a:solidFill>
              <a:latin typeface="Calibri" pitchFamily="34" charset="0"/>
              <a:ea typeface="Tahoma"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46" y="4725144"/>
            <a:ext cx="7272808" cy="67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42</a:t>
            </a:fld>
            <a:endParaRPr lang="zh-CN" altLang="en-US"/>
          </a:p>
        </p:txBody>
      </p:sp>
    </p:spTree>
    <p:extLst>
      <p:ext uri="{BB962C8B-B14F-4D97-AF65-F5344CB8AC3E}">
        <p14:creationId xmlns:p14="http://schemas.microsoft.com/office/powerpoint/2010/main" val="2596700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Phone Setting</a:t>
            </a:r>
            <a:endParaRPr lang="zh-CN" altLang="en-US" sz="3000" b="1" dirty="0">
              <a:solidFill>
                <a:schemeClr val="bg1"/>
              </a:solidFill>
              <a:latin typeface="Calibri" pitchFamily="34" charset="0"/>
              <a:ea typeface="黑体" pitchFamily="2" charset="-122"/>
              <a:cs typeface="Calibri" pitchFamily="34" charset="0"/>
            </a:endParaRPr>
          </a:p>
        </p:txBody>
      </p:sp>
      <p:pic>
        <p:nvPicPr>
          <p:cNvPr id="6" name="图片 5"/>
          <p:cNvPicPr/>
          <p:nvPr/>
        </p:nvPicPr>
        <p:blipFill>
          <a:blip r:embed="rId3"/>
          <a:srcRect/>
          <a:stretch>
            <a:fillRect/>
          </a:stretch>
        </p:blipFill>
        <p:spPr bwMode="auto">
          <a:xfrm>
            <a:off x="497082" y="836712"/>
            <a:ext cx="8107366" cy="5429288"/>
          </a:xfrm>
          <a:prstGeom prst="rect">
            <a:avLst/>
          </a:prstGeom>
          <a:noFill/>
          <a:ln w="9525">
            <a:noFill/>
            <a:miter lim="800000"/>
            <a:headEnd/>
            <a:tailEnd/>
          </a:ln>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43</a:t>
            </a:fld>
            <a:endParaRPr lang="zh-CN" altLang="en-US"/>
          </a:p>
        </p:txBody>
      </p:sp>
    </p:spTree>
    <p:extLst>
      <p:ext uri="{BB962C8B-B14F-4D97-AF65-F5344CB8AC3E}">
        <p14:creationId xmlns:p14="http://schemas.microsoft.com/office/powerpoint/2010/main" val="757538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Phone Setting</a:t>
            </a:r>
            <a:endParaRPr lang="zh-CN" altLang="en-US" sz="3000" b="1" dirty="0">
              <a:solidFill>
                <a:schemeClr val="bg1"/>
              </a:solidFill>
              <a:latin typeface="Calibri" pitchFamily="34" charset="0"/>
              <a:ea typeface="黑体" pitchFamily="2" charset="-122"/>
              <a:cs typeface="Calibri"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169757338"/>
              </p:ext>
            </p:extLst>
          </p:nvPr>
        </p:nvGraphicFramePr>
        <p:xfrm>
          <a:off x="251520" y="908720"/>
          <a:ext cx="8640960" cy="5363338"/>
        </p:xfrm>
        <a:graphic>
          <a:graphicData uri="http://schemas.openxmlformats.org/drawingml/2006/table">
            <a:tbl>
              <a:tblPr firstRow="1" firstCol="1" lastRow="1" lastCol="1" bandRow="1" bandCol="1">
                <a:tableStyleId>{5C22544A-7EE6-4342-B048-85BDC9FD1C3A}</a:tableStyleId>
              </a:tblPr>
              <a:tblGrid>
                <a:gridCol w="2664685"/>
                <a:gridCol w="5976275"/>
              </a:tblGrid>
              <a:tr h="245669">
                <a:tc>
                  <a:txBody>
                    <a:bodyPr/>
                    <a:lstStyle/>
                    <a:p>
                      <a:pPr>
                        <a:lnSpc>
                          <a:spcPct val="115000"/>
                        </a:lnSpc>
                        <a:spcBef>
                          <a:spcPts val="480"/>
                        </a:spcBef>
                        <a:spcAft>
                          <a:spcPts val="0"/>
                        </a:spcAft>
                      </a:pPr>
                      <a:r>
                        <a:rPr lang="en-US" sz="1600" dirty="0">
                          <a:effectLst/>
                        </a:rPr>
                        <a:t>Configuration Items</a:t>
                      </a:r>
                      <a:endParaRPr lang="en-US" sz="1600" dirty="0">
                        <a:effectLst/>
                        <a:latin typeface="Calibri"/>
                        <a:cs typeface="Times New Roman"/>
                      </a:endParaRPr>
                    </a:p>
                  </a:txBody>
                  <a:tcPr marL="68580" marR="68580" marT="0" marB="0"/>
                </a:tc>
                <a:tc>
                  <a:txBody>
                    <a:bodyPr/>
                    <a:lstStyle/>
                    <a:p>
                      <a:pPr>
                        <a:lnSpc>
                          <a:spcPct val="115000"/>
                        </a:lnSpc>
                        <a:spcBef>
                          <a:spcPts val="480"/>
                        </a:spcBef>
                        <a:spcAft>
                          <a:spcPts val="0"/>
                        </a:spcAft>
                      </a:pPr>
                      <a:r>
                        <a:rPr lang="en-US" sz="1600">
                          <a:effectLst/>
                        </a:rPr>
                        <a:t>Description</a:t>
                      </a:r>
                      <a:endParaRPr lang="en-US" sz="1600">
                        <a:effectLst/>
                        <a:latin typeface="Calibri"/>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LDAP name filter</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LDAP name filter is the search criteria for name look ups. </a:t>
                      </a:r>
                      <a:endParaRPr lang="en-US" sz="1600" kern="10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LDAP number filter</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LDAP name filter is the search criteria for number look ups. </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Server Address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This setting refers to the DNS name or IP address of the LDAP server.</a:t>
                      </a:r>
                      <a:endParaRPr lang="en-US" sz="1600" kern="10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Port</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This setting specifies the LDAP server port. The default value is 389.</a:t>
                      </a:r>
                      <a:endParaRPr lang="en-US" sz="1600" kern="100">
                        <a:effectLst/>
                        <a:latin typeface="Times New Roman"/>
                        <a:ea typeface="宋体"/>
                        <a:cs typeface="Times New Roman"/>
                      </a:endParaRPr>
                    </a:p>
                  </a:txBody>
                  <a:tcPr marL="68580" marR="68580" marT="0" marB="0"/>
                </a:tc>
              </a:tr>
              <a:tr h="953047">
                <a:tc>
                  <a:txBody>
                    <a:bodyPr/>
                    <a:lstStyle/>
                    <a:p>
                      <a:pPr algn="just">
                        <a:lnSpc>
                          <a:spcPct val="115000"/>
                        </a:lnSpc>
                        <a:spcBef>
                          <a:spcPts val="480"/>
                        </a:spcBef>
                        <a:spcAft>
                          <a:spcPts val="0"/>
                        </a:spcAft>
                      </a:pPr>
                      <a:r>
                        <a:rPr lang="en-US" sz="1600" kern="100" dirty="0">
                          <a:effectLst/>
                        </a:rPr>
                        <a:t>Base</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LDAP search base (the distinguished name of the search base object) which corresponds to the location in the directory from which the LDAP search is requested to begin.</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Username</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bind “Username” for LDAP servers.</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Password</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bind “Password” for LDAP servers.</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Max. Hits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a:t>
                      </a:r>
                      <a:r>
                        <a:rPr lang="en-US" sz="1600" kern="100" baseline="0" dirty="0" smtClean="0">
                          <a:effectLst/>
                        </a:rPr>
                        <a:t> how many results would return to the phone</a:t>
                      </a:r>
                      <a:endParaRPr lang="en-US" sz="1600" kern="100" dirty="0">
                        <a:effectLst/>
                        <a:latin typeface="Times New Roman"/>
                        <a:ea typeface="宋体"/>
                        <a:cs typeface="Times New Roman"/>
                      </a:endParaRPr>
                    </a:p>
                  </a:txBody>
                  <a:tcPr marL="68580" marR="68580" marT="0" marB="0"/>
                </a:tc>
              </a:tr>
              <a:tr h="635364">
                <a:tc>
                  <a:txBody>
                    <a:bodyPr/>
                    <a:lstStyle/>
                    <a:p>
                      <a:pPr algn="just">
                        <a:lnSpc>
                          <a:spcPct val="115000"/>
                        </a:lnSpc>
                        <a:spcBef>
                          <a:spcPts val="480"/>
                        </a:spcBef>
                        <a:spcAft>
                          <a:spcPts val="0"/>
                        </a:spcAft>
                      </a:pPr>
                      <a:r>
                        <a:rPr lang="en-US" sz="1600" kern="100" dirty="0">
                          <a:effectLst/>
                        </a:rPr>
                        <a:t>LDAP name attributes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can be used to specify the “name” attributes of each record which are to be returned in the LDAP search results.</a:t>
                      </a:r>
                      <a:endParaRPr lang="en-US" sz="1600" kern="100" dirty="0">
                        <a:effectLst/>
                        <a:latin typeface="Times New Roman"/>
                        <a:ea typeface="宋体"/>
                        <a:cs typeface="Times New Roman"/>
                      </a:endParaRPr>
                    </a:p>
                  </a:txBody>
                  <a:tcPr marL="68580" marR="68580" marT="0" marB="0"/>
                </a:tc>
              </a:tr>
              <a:tr h="953047">
                <a:tc>
                  <a:txBody>
                    <a:bodyPr/>
                    <a:lstStyle/>
                    <a:p>
                      <a:pPr algn="just">
                        <a:lnSpc>
                          <a:spcPct val="115000"/>
                        </a:lnSpc>
                        <a:spcBef>
                          <a:spcPts val="480"/>
                        </a:spcBef>
                        <a:spcAft>
                          <a:spcPts val="0"/>
                        </a:spcAft>
                      </a:pPr>
                      <a:r>
                        <a:rPr lang="en-US" sz="1600" kern="100">
                          <a:effectLst/>
                        </a:rPr>
                        <a:t>LDAP number attributes</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0" dirty="0">
                          <a:effectLst/>
                        </a:rPr>
                        <a:t>This setting can be used to specify the “number” attributes of each record which are to be returned in the LDAP search results by the LDAP server.</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LDAP display name</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is for showing the entry information on the screen.</a:t>
                      </a:r>
                      <a:endParaRPr lang="en-US" sz="1600" kern="100" dirty="0">
                        <a:effectLst/>
                        <a:latin typeface="Times New Roman"/>
                        <a:ea typeface="宋体"/>
                        <a:cs typeface="Times New Roman"/>
                      </a:endParaRPr>
                    </a:p>
                  </a:txBody>
                  <a:tcPr marL="68580" marR="68580" marT="0" marB="0"/>
                </a:tc>
              </a:tr>
            </a:tbl>
          </a:graphicData>
        </a:graphic>
      </p:graphicFrame>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44</a:t>
            </a:fld>
            <a:endParaRPr lang="zh-CN" altLang="en-US"/>
          </a:p>
        </p:txBody>
      </p:sp>
    </p:spTree>
    <p:extLst>
      <p:ext uri="{BB962C8B-B14F-4D97-AF65-F5344CB8AC3E}">
        <p14:creationId xmlns:p14="http://schemas.microsoft.com/office/powerpoint/2010/main" val="1005940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Phone Setting</a:t>
            </a:r>
            <a:endParaRPr lang="zh-CN" altLang="en-US" sz="3000" b="1" dirty="0">
              <a:solidFill>
                <a:schemeClr val="bg1"/>
              </a:solidFill>
              <a:latin typeface="Calibri" pitchFamily="34" charset="0"/>
              <a:ea typeface="黑体" pitchFamily="2" charset="-122"/>
              <a:cs typeface="Calibri"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4178575503"/>
              </p:ext>
            </p:extLst>
          </p:nvPr>
        </p:nvGraphicFramePr>
        <p:xfrm>
          <a:off x="539552" y="1052736"/>
          <a:ext cx="7920879" cy="5184574"/>
        </p:xfrm>
        <a:graphic>
          <a:graphicData uri="http://schemas.openxmlformats.org/drawingml/2006/table">
            <a:tbl>
              <a:tblPr firstRow="1" firstCol="1" lastRow="1" lastCol="1" bandRow="1" bandCol="1">
                <a:tableStyleId>{5C22544A-7EE6-4342-B048-85BDC9FD1C3A}</a:tableStyleId>
              </a:tblPr>
              <a:tblGrid>
                <a:gridCol w="2442627"/>
                <a:gridCol w="5478252"/>
              </a:tblGrid>
              <a:tr h="798644">
                <a:tc>
                  <a:txBody>
                    <a:bodyPr/>
                    <a:lstStyle/>
                    <a:p>
                      <a:pPr algn="just">
                        <a:lnSpc>
                          <a:spcPct val="115000"/>
                        </a:lnSpc>
                        <a:spcAft>
                          <a:spcPts val="0"/>
                        </a:spcAft>
                      </a:pPr>
                      <a:r>
                        <a:rPr lang="en-US" sz="1600" kern="100" dirty="0">
                          <a:effectLst/>
                        </a:rPr>
                        <a:t>Protocol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a:effectLst/>
                        </a:rPr>
                        <a:t>Protocol is the protocol version for the phone when send the bind request to the server. The default value is Version 3.</a:t>
                      </a:r>
                      <a:endParaRPr lang="en-US" sz="1600" kern="100">
                        <a:effectLst/>
                        <a:latin typeface="Times New Roman"/>
                        <a:ea typeface="宋体"/>
                        <a:cs typeface="Times New Roman"/>
                      </a:endParaRPr>
                    </a:p>
                  </a:txBody>
                  <a:tcPr marL="68580" marR="68580" marT="0" marB="0"/>
                </a:tc>
              </a:tr>
              <a:tr h="666367">
                <a:tc>
                  <a:txBody>
                    <a:bodyPr/>
                    <a:lstStyle/>
                    <a:p>
                      <a:pPr algn="just">
                        <a:lnSpc>
                          <a:spcPct val="115000"/>
                        </a:lnSpc>
                        <a:spcAft>
                          <a:spcPts val="0"/>
                        </a:spcAft>
                      </a:pPr>
                      <a:r>
                        <a:rPr lang="en-US" sz="1600" kern="100">
                          <a:effectLst/>
                        </a:rPr>
                        <a:t>Search Delay(ms)(0~2000)</a:t>
                      </a:r>
                      <a:endParaRPr lang="en-US" sz="1600" kern="10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a:effectLst/>
                        </a:rPr>
                        <a:t>This setting is for configuring the delay display time after search.</a:t>
                      </a:r>
                      <a:endParaRPr lang="en-US" sz="1600" kern="100">
                        <a:effectLst/>
                        <a:latin typeface="Times New Roman"/>
                        <a:ea typeface="宋体"/>
                        <a:cs typeface="Times New Roman"/>
                      </a:endParaRPr>
                    </a:p>
                  </a:txBody>
                  <a:tcPr marL="68580" marR="68580" marT="0" marB="0"/>
                </a:tc>
              </a:tr>
              <a:tr h="1354552">
                <a:tc>
                  <a:txBody>
                    <a:bodyPr/>
                    <a:lstStyle/>
                    <a:p>
                      <a:pPr algn="just">
                        <a:lnSpc>
                          <a:spcPct val="115000"/>
                        </a:lnSpc>
                        <a:spcAft>
                          <a:spcPts val="0"/>
                        </a:spcAft>
                      </a:pPr>
                      <a:r>
                        <a:rPr lang="en-US" sz="1600" kern="100" dirty="0">
                          <a:effectLst/>
                        </a:rPr>
                        <a:t>LDAP lookup for incoming call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can be used to enable calling line identification using LDAP. When the setting is turned “Enable”, the phone performs an LDAP number search for the incoming number and displays the name of the calling party accordingly. </a:t>
                      </a:r>
                      <a:endParaRPr lang="en-US" sz="1600" kern="100" dirty="0">
                        <a:effectLst/>
                        <a:latin typeface="Times New Roman"/>
                        <a:ea typeface="宋体"/>
                        <a:cs typeface="Times New Roman"/>
                      </a:endParaRPr>
                    </a:p>
                  </a:txBody>
                  <a:tcPr marL="68580" marR="68580" marT="0" marB="0"/>
                </a:tc>
              </a:tr>
              <a:tr h="1354552">
                <a:tc>
                  <a:txBody>
                    <a:bodyPr/>
                    <a:lstStyle/>
                    <a:p>
                      <a:pPr algn="just">
                        <a:lnSpc>
                          <a:spcPct val="115000"/>
                        </a:lnSpc>
                        <a:spcAft>
                          <a:spcPts val="0"/>
                        </a:spcAft>
                      </a:pPr>
                      <a:r>
                        <a:rPr lang="en-US" sz="1600" kern="100" dirty="0">
                          <a:effectLst/>
                        </a:rPr>
                        <a:t>LDAP Sorting Results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is for sorting the search results, if make this option “Enabled”, it will arrange in the first alphabetical of the name order if return the name display; if only has the number return, it will list in numerical order.</a:t>
                      </a:r>
                      <a:endParaRPr lang="en-US" sz="1600" kern="100" dirty="0">
                        <a:effectLst/>
                        <a:latin typeface="Times New Roman"/>
                        <a:ea typeface="宋体"/>
                        <a:cs typeface="Times New Roman"/>
                      </a:endParaRPr>
                    </a:p>
                  </a:txBody>
                  <a:tcPr marL="68580" marR="68580" marT="0" marB="0"/>
                </a:tc>
              </a:tr>
              <a:tr h="1010459">
                <a:tc>
                  <a:txBody>
                    <a:bodyPr/>
                    <a:lstStyle/>
                    <a:p>
                      <a:pPr algn="just">
                        <a:lnSpc>
                          <a:spcPct val="115000"/>
                        </a:lnSpc>
                        <a:spcAft>
                          <a:spcPts val="0"/>
                        </a:spcAft>
                      </a:pPr>
                      <a:r>
                        <a:rPr lang="en-US" sz="1600" kern="100" dirty="0">
                          <a:effectLst/>
                        </a:rPr>
                        <a:t>LDAP Lookup for </a:t>
                      </a:r>
                      <a:r>
                        <a:rPr lang="en-US" sz="1600" kern="100" dirty="0" err="1">
                          <a:effectLst/>
                        </a:rPr>
                        <a:t>PreDial</a:t>
                      </a:r>
                      <a:r>
                        <a:rPr lang="en-US" sz="1600" kern="100" dirty="0">
                          <a:effectLst/>
                        </a:rPr>
                        <a:t>/Dial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can be used to enable call out line identification using LDAP. When the setting is turned “Enabled”, the phone performs an LDAP number search for </a:t>
                      </a:r>
                      <a:r>
                        <a:rPr lang="en-US" sz="1600" kern="100" dirty="0" err="1">
                          <a:effectLst/>
                        </a:rPr>
                        <a:t>PreDial</a:t>
                      </a:r>
                      <a:r>
                        <a:rPr lang="en-US" sz="1600" kern="100" dirty="0">
                          <a:effectLst/>
                        </a:rPr>
                        <a:t> or Dial status.</a:t>
                      </a:r>
                      <a:endParaRPr lang="en-US" sz="1600" kern="100" dirty="0">
                        <a:effectLst/>
                        <a:latin typeface="Times New Roman"/>
                        <a:ea typeface="宋体"/>
                        <a:cs typeface="Times New Roman"/>
                      </a:endParaRPr>
                    </a:p>
                  </a:txBody>
                  <a:tcPr marL="68580" marR="68580" marT="0" marB="0"/>
                </a:tc>
              </a:tr>
            </a:tbl>
          </a:graphicData>
        </a:graphic>
      </p:graphicFrame>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45</a:t>
            </a:fld>
            <a:endParaRPr lang="zh-CN" altLang="en-US"/>
          </a:p>
        </p:txBody>
      </p:sp>
    </p:spTree>
    <p:extLst>
      <p:ext uri="{BB962C8B-B14F-4D97-AF65-F5344CB8AC3E}">
        <p14:creationId xmlns:p14="http://schemas.microsoft.com/office/powerpoint/2010/main" val="2506564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9" name="矩形 8"/>
          <p:cNvSpPr/>
          <p:nvPr/>
        </p:nvSpPr>
        <p:spPr>
          <a:xfrm>
            <a:off x="3116332" y="2852936"/>
            <a:ext cx="2880320"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solidFill>
                  <a:srgbClr val="00B050"/>
                </a:solidFill>
                <a:latin typeface="Calibri" pitchFamily="34" charset="0"/>
                <a:ea typeface="黑体" pitchFamily="2" charset="-122"/>
                <a:cs typeface="Calibri" pitchFamily="34" charset="0"/>
              </a:rPr>
              <a:t>XML Browser</a:t>
            </a:r>
          </a:p>
        </p:txBody>
      </p:sp>
      <p:sp>
        <p:nvSpPr>
          <p:cNvPr id="4" name="内容占位符 6"/>
          <p:cNvSpPr txBox="1">
            <a:spLocks/>
          </p:cNvSpPr>
          <p:nvPr/>
        </p:nvSpPr>
        <p:spPr>
          <a:xfrm>
            <a:off x="308020" y="5085184"/>
            <a:ext cx="8496945" cy="113841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800" dirty="0" smtClean="0"/>
              <a:t>User manual download:</a:t>
            </a:r>
          </a:p>
          <a:p>
            <a:pPr marL="0" indent="0">
              <a:buNone/>
            </a:pPr>
            <a:r>
              <a:rPr lang="en-US" altLang="zh-CN" sz="2800" dirty="0">
                <a:hlinkClick r:id="rId3"/>
              </a:rPr>
              <a:t>ftp://</a:t>
            </a:r>
            <a:r>
              <a:rPr lang="en-US" altLang="zh-CN" sz="2800" dirty="0" smtClean="0">
                <a:hlinkClick r:id="rId3"/>
              </a:rPr>
              <a:t>yealinkftp:yealinkftp@ftp.yealink.com/Training/AdvancedFeature</a:t>
            </a:r>
            <a:r>
              <a:rPr lang="en-US" altLang="zh-CN" sz="2800" dirty="0">
                <a:hlinkClick r:id="rId3"/>
              </a:rPr>
              <a:t>/ </a:t>
            </a:r>
            <a:r>
              <a:rPr lang="en-US" altLang="zh-CN" sz="2800" dirty="0" smtClean="0">
                <a:hlinkClick r:id="rId3"/>
              </a:rPr>
              <a:t>XML%20Browser/</a:t>
            </a:r>
            <a:endParaRPr lang="zh-CN" altLang="en-US" sz="2800" dirty="0"/>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46</a:t>
            </a:fld>
            <a:endParaRPr lang="zh-CN" altLang="en-US"/>
          </a:p>
        </p:txBody>
      </p:sp>
    </p:spTree>
    <p:extLst>
      <p:ext uri="{BB962C8B-B14F-4D97-AF65-F5344CB8AC3E}">
        <p14:creationId xmlns:p14="http://schemas.microsoft.com/office/powerpoint/2010/main" val="1512705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08520" y="59093"/>
            <a:ext cx="403244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Calibri" pitchFamily="34" charset="0"/>
              </a:rPr>
              <a:t>What is XML Browser</a:t>
            </a:r>
            <a:endParaRPr lang="zh-CN" altLang="en-US" sz="3000" b="1" dirty="0">
              <a:solidFill>
                <a:schemeClr val="bg1"/>
              </a:solidFill>
              <a:latin typeface="Calibri" pitchFamily="34" charset="0"/>
            </a:endParaRPr>
          </a:p>
        </p:txBody>
      </p:sp>
      <p:sp>
        <p:nvSpPr>
          <p:cNvPr id="7" name="内容占位符 6"/>
          <p:cNvSpPr>
            <a:spLocks noGrp="1"/>
          </p:cNvSpPr>
          <p:nvPr>
            <p:ph idx="1"/>
          </p:nvPr>
        </p:nvSpPr>
        <p:spPr>
          <a:xfrm>
            <a:off x="431258" y="1155244"/>
            <a:ext cx="7741142" cy="3425884"/>
          </a:xfrm>
        </p:spPr>
        <p:txBody>
          <a:bodyPr>
            <a:normAutofit fontScale="92500" lnSpcReduction="20000"/>
          </a:bodyPr>
          <a:lstStyle/>
          <a:p>
            <a:pPr marL="0" indent="0">
              <a:buNone/>
            </a:pPr>
            <a:r>
              <a:rPr lang="en-US" altLang="zh-CN" b="1" dirty="0" smtClean="0">
                <a:solidFill>
                  <a:srgbClr val="FF0000"/>
                </a:solidFill>
              </a:rPr>
              <a:t>Three ways</a:t>
            </a:r>
          </a:p>
          <a:p>
            <a:pPr marL="0" indent="0">
              <a:buNone/>
            </a:pPr>
            <a:endParaRPr lang="en-US" altLang="zh-CN" b="1" dirty="0" smtClean="0">
              <a:solidFill>
                <a:srgbClr val="FF0000"/>
              </a:solidFill>
            </a:endParaRPr>
          </a:p>
          <a:p>
            <a:r>
              <a:rPr lang="en-US" altLang="zh-CN" dirty="0" smtClean="0">
                <a:solidFill>
                  <a:srgbClr val="00B050"/>
                </a:solidFill>
              </a:rPr>
              <a:t>Initiated from Phone-DSS Keys</a:t>
            </a:r>
          </a:p>
          <a:p>
            <a:endParaRPr lang="en-US" altLang="zh-CN" dirty="0" smtClean="0">
              <a:solidFill>
                <a:srgbClr val="00B050"/>
              </a:solidFill>
            </a:endParaRPr>
          </a:p>
          <a:p>
            <a:r>
              <a:rPr lang="en-US" altLang="zh-CN" dirty="0" smtClean="0">
                <a:solidFill>
                  <a:srgbClr val="00B050"/>
                </a:solidFill>
              </a:rPr>
              <a:t>Initiated from Server-Push XML</a:t>
            </a:r>
          </a:p>
          <a:p>
            <a:endParaRPr lang="en-US" altLang="zh-CN" dirty="0" smtClean="0">
              <a:solidFill>
                <a:srgbClr val="00B050"/>
              </a:solidFill>
            </a:endParaRPr>
          </a:p>
          <a:p>
            <a:r>
              <a:rPr lang="en-US" altLang="zh-CN" dirty="0" smtClean="0">
                <a:solidFill>
                  <a:srgbClr val="00B050"/>
                </a:solidFill>
              </a:rPr>
              <a:t>Initiated by XML SIP Notify</a:t>
            </a:r>
            <a:endParaRPr lang="zh-CN" altLang="en-US" dirty="0">
              <a:solidFill>
                <a:srgbClr val="00B050"/>
              </a:solidFill>
            </a:endParaRPr>
          </a:p>
        </p:txBody>
      </p:sp>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47</a:t>
            </a:fld>
            <a:endParaRPr lang="zh-CN" altLang="en-US"/>
          </a:p>
        </p:txBody>
      </p:sp>
    </p:spTree>
    <p:extLst>
      <p:ext uri="{BB962C8B-B14F-4D97-AF65-F5344CB8AC3E}">
        <p14:creationId xmlns:p14="http://schemas.microsoft.com/office/powerpoint/2010/main" val="21519757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59210" y="59093"/>
            <a:ext cx="7344816" cy="584775"/>
          </a:xfrm>
          <a:prstGeom prst="rect">
            <a:avLst/>
          </a:prstGeom>
          <a:noFill/>
          <a:ln w="9525">
            <a:noFill/>
            <a:miter lim="800000"/>
            <a:headEnd/>
            <a:tailEnd/>
          </a:ln>
        </p:spPr>
        <p:txBody>
          <a:bodyPr wrap="square">
            <a:spAutoFit/>
          </a:bodyPr>
          <a:lstStyle/>
          <a:p>
            <a:r>
              <a:rPr lang="en-US" altLang="zh-CN" sz="3200" b="1" dirty="0">
                <a:solidFill>
                  <a:schemeClr val="bg1"/>
                </a:solidFill>
              </a:rPr>
              <a:t>Initiated from Phone-DSS Keys</a:t>
            </a:r>
          </a:p>
        </p:txBody>
      </p:sp>
      <p:pic>
        <p:nvPicPr>
          <p:cNvPr id="4" name="图片 3" descr="1.png"/>
          <p:cNvPicPr/>
          <p:nvPr/>
        </p:nvPicPr>
        <p:blipFill>
          <a:blip r:embed="rId3" cstate="print"/>
          <a:stretch>
            <a:fillRect/>
          </a:stretch>
        </p:blipFill>
        <p:spPr>
          <a:xfrm>
            <a:off x="4644008" y="846481"/>
            <a:ext cx="4357718" cy="4572032"/>
          </a:xfrm>
          <a:prstGeom prst="rect">
            <a:avLst/>
          </a:prstGeom>
        </p:spPr>
      </p:pic>
      <p:sp>
        <p:nvSpPr>
          <p:cNvPr id="5" name="TextBox 4"/>
          <p:cNvSpPr txBox="1"/>
          <p:nvPr/>
        </p:nvSpPr>
        <p:spPr>
          <a:xfrm>
            <a:off x="5220072" y="5418513"/>
            <a:ext cx="3524683" cy="338554"/>
          </a:xfrm>
          <a:prstGeom prst="rect">
            <a:avLst/>
          </a:prstGeom>
          <a:noFill/>
        </p:spPr>
        <p:txBody>
          <a:bodyPr wrap="none" rtlCol="0">
            <a:spAutoFit/>
          </a:bodyPr>
          <a:lstStyle/>
          <a:p>
            <a:r>
              <a:rPr lang="en-US" b="1" dirty="0" smtClean="0"/>
              <a:t>Yealink IP phone acting as a client</a:t>
            </a:r>
            <a:endParaRPr lang="zh-CN" altLang="en-US" b="1" dirty="0"/>
          </a:p>
        </p:txBody>
      </p:sp>
      <p:sp>
        <p:nvSpPr>
          <p:cNvPr id="7" name="内容占位符 6"/>
          <p:cNvSpPr>
            <a:spLocks noGrp="1"/>
          </p:cNvSpPr>
          <p:nvPr>
            <p:ph idx="1"/>
          </p:nvPr>
        </p:nvSpPr>
        <p:spPr>
          <a:xfrm>
            <a:off x="431258" y="1155244"/>
            <a:ext cx="5076846" cy="1977253"/>
          </a:xfrm>
        </p:spPr>
        <p:txBody>
          <a:bodyPr/>
          <a:lstStyle/>
          <a:p>
            <a:r>
              <a:rPr lang="en-US" altLang="zh-CN" sz="2400" b="1" dirty="0">
                <a:solidFill>
                  <a:srgbClr val="00B050"/>
                </a:solidFill>
                <a:latin typeface="Calibri" pitchFamily="34" charset="0"/>
                <a:ea typeface="Tahoma" pitchFamily="34" charset="0"/>
                <a:cs typeface="Calibri" pitchFamily="34" charset="0"/>
              </a:rPr>
              <a:t>HTTP(S</a:t>
            </a:r>
            <a:r>
              <a:rPr lang="en-US" altLang="zh-CN" sz="2400" b="1" dirty="0" smtClean="0">
                <a:solidFill>
                  <a:srgbClr val="00B050"/>
                </a:solidFill>
                <a:latin typeface="Calibri" pitchFamily="34" charset="0"/>
                <a:ea typeface="Tahoma" pitchFamily="34" charset="0"/>
                <a:cs typeface="Calibri" pitchFamily="34" charset="0"/>
              </a:rPr>
              <a:t>)</a:t>
            </a:r>
          </a:p>
          <a:p>
            <a:endParaRPr lang="en-US" altLang="zh-CN" sz="2400" b="1" dirty="0">
              <a:solidFill>
                <a:srgbClr val="00B050"/>
              </a:solidFill>
              <a:latin typeface="Calibri" pitchFamily="34" charset="0"/>
              <a:ea typeface="Tahoma" pitchFamily="34" charset="0"/>
              <a:cs typeface="Calibri" pitchFamily="34" charset="0"/>
            </a:endParaRPr>
          </a:p>
          <a:p>
            <a:r>
              <a:rPr lang="en-US" altLang="zh-CN" sz="2400" b="1" dirty="0">
                <a:solidFill>
                  <a:srgbClr val="00B050"/>
                </a:solidFill>
                <a:latin typeface="Calibri" pitchFamily="34" charset="0"/>
                <a:ea typeface="Tahoma" pitchFamily="34" charset="0"/>
                <a:cs typeface="Calibri" pitchFamily="34" charset="0"/>
              </a:rPr>
              <a:t>Phone-initiated application </a:t>
            </a:r>
            <a:endParaRPr lang="zh-CN" altLang="en-US" sz="2400" b="1" dirty="0">
              <a:solidFill>
                <a:srgbClr val="00B050"/>
              </a:solidFill>
              <a:latin typeface="Calibri" pitchFamily="34" charset="0"/>
              <a:ea typeface="Tahoma" pitchFamily="34" charset="0"/>
              <a:cs typeface="Calibri" pitchFamily="34" charset="0"/>
            </a:endParaRPr>
          </a:p>
          <a:p>
            <a:endParaRPr lang="zh-CN" altLang="en-US" dirty="0"/>
          </a:p>
        </p:txBody>
      </p:sp>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48</a:t>
            </a:fld>
            <a:endParaRPr lang="zh-CN" altLang="en-US"/>
          </a:p>
        </p:txBody>
      </p:sp>
    </p:spTree>
    <p:extLst>
      <p:ext uri="{BB962C8B-B14F-4D97-AF65-F5344CB8AC3E}">
        <p14:creationId xmlns:p14="http://schemas.microsoft.com/office/powerpoint/2010/main" val="134247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3523" y="83306"/>
            <a:ext cx="7668194" cy="584775"/>
          </a:xfrm>
          <a:prstGeom prst="rect">
            <a:avLst/>
          </a:prstGeom>
          <a:noFill/>
          <a:ln w="9525">
            <a:noFill/>
            <a:miter lim="800000"/>
            <a:headEnd/>
            <a:tailEnd/>
          </a:ln>
        </p:spPr>
        <p:txBody>
          <a:bodyPr wrap="square">
            <a:spAutoFit/>
          </a:bodyPr>
          <a:lstStyle/>
          <a:p>
            <a:r>
              <a:rPr lang="en-US" altLang="zh-CN" sz="3200" b="1" dirty="0">
                <a:solidFill>
                  <a:schemeClr val="bg1"/>
                </a:solidFill>
              </a:rPr>
              <a:t>Initiated from Server-Push XML</a:t>
            </a:r>
          </a:p>
        </p:txBody>
      </p:sp>
      <p:sp>
        <p:nvSpPr>
          <p:cNvPr id="6" name="内容占位符 6"/>
          <p:cNvSpPr txBox="1">
            <a:spLocks/>
          </p:cNvSpPr>
          <p:nvPr/>
        </p:nvSpPr>
        <p:spPr>
          <a:xfrm>
            <a:off x="431258" y="1155244"/>
            <a:ext cx="7885158" cy="40739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b="1" dirty="0" smtClean="0">
                <a:solidFill>
                  <a:srgbClr val="00B050"/>
                </a:solidFill>
                <a:latin typeface="Calibri" pitchFamily="34" charset="0"/>
                <a:ea typeface="Tahoma" pitchFamily="34" charset="0"/>
                <a:cs typeface="Calibri" pitchFamily="34" charset="0"/>
              </a:rPr>
              <a:t>HTTP(S)</a:t>
            </a:r>
          </a:p>
          <a:p>
            <a:endParaRPr lang="en-US" altLang="zh-CN" sz="2400" b="1" dirty="0" smtClean="0">
              <a:solidFill>
                <a:srgbClr val="00B050"/>
              </a:solidFill>
              <a:latin typeface="Calibri" pitchFamily="34" charset="0"/>
              <a:ea typeface="Tahoma" pitchFamily="34" charset="0"/>
              <a:cs typeface="Calibri" pitchFamily="34" charset="0"/>
            </a:endParaRPr>
          </a:p>
          <a:p>
            <a:r>
              <a:rPr lang="en-US" altLang="zh-CN" sz="2400" b="1" dirty="0" smtClean="0">
                <a:solidFill>
                  <a:srgbClr val="00B050"/>
                </a:solidFill>
                <a:latin typeface="Calibri" pitchFamily="34" charset="0"/>
                <a:ea typeface="Tahoma" pitchFamily="34" charset="0"/>
                <a:cs typeface="Calibri" pitchFamily="34" charset="0"/>
              </a:rPr>
              <a:t>Server-initiated application</a:t>
            </a:r>
          </a:p>
          <a:p>
            <a:endParaRPr lang="en-US" altLang="zh-CN" sz="2400" b="1" dirty="0">
              <a:solidFill>
                <a:srgbClr val="00B050"/>
              </a:solidFill>
              <a:latin typeface="Calibri" pitchFamily="34" charset="0"/>
              <a:ea typeface="Tahoma" pitchFamily="34" charset="0"/>
              <a:cs typeface="Calibri" pitchFamily="34" charset="0"/>
            </a:endParaRPr>
          </a:p>
          <a:p>
            <a:r>
              <a:rPr lang="en-US" altLang="zh-CN" sz="2400" b="1" dirty="0" smtClean="0">
                <a:solidFill>
                  <a:srgbClr val="00B050"/>
                </a:solidFill>
                <a:latin typeface="Calibri" pitchFamily="34" charset="0"/>
                <a:ea typeface="Tahoma" pitchFamily="34" charset="0"/>
                <a:cs typeface="Calibri" pitchFamily="34" charset="0"/>
              </a:rPr>
              <a:t>Access to webpage</a:t>
            </a:r>
            <a:r>
              <a:rPr lang="en-US" altLang="zh-CN" sz="2400" b="1" dirty="0" smtClean="0">
                <a:solidFill>
                  <a:srgbClr val="00B050"/>
                </a:solidFill>
                <a:latin typeface="Calibri" pitchFamily="34" charset="0"/>
                <a:ea typeface="Tahoma" pitchFamily="34" charset="0"/>
                <a:cs typeface="Calibri" pitchFamily="34" charset="0"/>
                <a:sym typeface="Wingdings" pitchFamily="2" charset="2"/>
              </a:rPr>
              <a:t> Phone Features API Security</a:t>
            </a:r>
            <a:r>
              <a:rPr lang="en-US" altLang="zh-CN" sz="2400" b="1" dirty="0" smtClean="0">
                <a:solidFill>
                  <a:srgbClr val="00B050"/>
                </a:solidFill>
                <a:latin typeface="Calibri" pitchFamily="34" charset="0"/>
                <a:ea typeface="Tahoma" pitchFamily="34" charset="0"/>
                <a:cs typeface="Calibri" pitchFamily="34" charset="0"/>
              </a:rPr>
              <a:t> </a:t>
            </a:r>
            <a:endParaRPr lang="zh-CN" altLang="en-US" sz="2400" b="1" dirty="0" smtClean="0">
              <a:solidFill>
                <a:srgbClr val="00B050"/>
              </a:solidFill>
              <a:latin typeface="Calibri" pitchFamily="34" charset="0"/>
              <a:ea typeface="Tahoma" pitchFamily="34" charset="0"/>
              <a:cs typeface="Calibri" pitchFamily="34" charset="0"/>
            </a:endParaRPr>
          </a:p>
          <a:p>
            <a:endParaRPr lang="zh-CN" altLang="en-US" dirty="0"/>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49</a:t>
            </a:fld>
            <a:endParaRPr lang="zh-CN"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13" y="3810992"/>
            <a:ext cx="699984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116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764199505"/>
              </p:ext>
            </p:extLst>
          </p:nvPr>
        </p:nvGraphicFramePr>
        <p:xfrm>
          <a:off x="44841" y="1091976"/>
          <a:ext cx="9001125" cy="4713288"/>
        </p:xfrm>
        <a:graphic>
          <a:graphicData uri="http://schemas.openxmlformats.org/drawingml/2006/table">
            <a:tbl>
              <a:tblPr/>
              <a:tblGrid>
                <a:gridCol w="1500187"/>
                <a:gridCol w="7500938"/>
              </a:tblGrid>
              <a:tr h="120015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45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823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77" name="Rectangle 2"/>
          <p:cNvSpPr txBox="1">
            <a:spLocks noChangeArrowheads="1"/>
          </p:cNvSpPr>
          <p:nvPr/>
        </p:nvSpPr>
        <p:spPr bwMode="auto">
          <a:xfrm>
            <a:off x="0" y="1981424"/>
            <a:ext cx="1571625" cy="642937"/>
          </a:xfrm>
          <a:prstGeom prst="rect">
            <a:avLst/>
          </a:prstGeom>
          <a:noFill/>
          <a:ln w="9525">
            <a:noFill/>
            <a:miter lim="800000"/>
            <a:headEnd/>
            <a:tailEnd/>
          </a:ln>
        </p:spPr>
        <p:txBody>
          <a:bodyPr anchor="ctr"/>
          <a:lstStyle/>
          <a:p>
            <a:pPr algn="ctr" rtl="0"/>
            <a:r>
              <a:rPr lang="en-US" altLang="zh-CN" sz="2000" b="1" dirty="0">
                <a:solidFill>
                  <a:schemeClr val="tx1">
                    <a:lumMod val="75000"/>
                    <a:lumOff val="25000"/>
                  </a:schemeClr>
                </a:solidFill>
                <a:latin typeface="Calibri" pitchFamily="34" charset="0"/>
                <a:ea typeface="Tahoma" pitchFamily="34" charset="0"/>
                <a:cs typeface="Calibri" pitchFamily="34" charset="0"/>
              </a:rPr>
              <a:t>Carrier </a:t>
            </a:r>
          </a:p>
        </p:txBody>
      </p:sp>
      <p:sp>
        <p:nvSpPr>
          <p:cNvPr id="15378" name="Rectangle 2"/>
          <p:cNvSpPr txBox="1">
            <a:spLocks noChangeArrowheads="1"/>
          </p:cNvSpPr>
          <p:nvPr/>
        </p:nvSpPr>
        <p:spPr bwMode="auto">
          <a:xfrm>
            <a:off x="214313" y="4338861"/>
            <a:ext cx="1143000" cy="425450"/>
          </a:xfrm>
          <a:prstGeom prst="rect">
            <a:avLst/>
          </a:prstGeom>
          <a:noFill/>
          <a:ln w="9525">
            <a:noFill/>
            <a:miter lim="800000"/>
            <a:headEnd/>
            <a:tailEnd/>
          </a:ln>
        </p:spPr>
        <p:txBody>
          <a:bodyPr anchor="ctr"/>
          <a:lstStyle/>
          <a:p>
            <a:pPr algn="ctr" rtl="0"/>
            <a:r>
              <a:rPr lang="en-US" altLang="zh-CN" sz="2000" b="1" dirty="0">
                <a:solidFill>
                  <a:schemeClr val="tx1">
                    <a:lumMod val="75000"/>
                    <a:lumOff val="25000"/>
                  </a:schemeClr>
                </a:solidFill>
                <a:latin typeface="Calibri" pitchFamily="34" charset="0"/>
                <a:ea typeface="Tahoma" pitchFamily="34" charset="0"/>
                <a:cs typeface="Calibri" pitchFamily="34" charset="0"/>
              </a:rPr>
              <a:t>Others</a:t>
            </a:r>
            <a:endParaRPr lang="zh-CN" altLang="en-US" sz="2000" b="1" dirty="0">
              <a:solidFill>
                <a:schemeClr val="tx1">
                  <a:lumMod val="75000"/>
                  <a:lumOff val="25000"/>
                </a:schemeClr>
              </a:solidFill>
              <a:latin typeface="Calibri" pitchFamily="34" charset="0"/>
              <a:cs typeface="Calibri" pitchFamily="34" charset="0"/>
            </a:endParaRPr>
          </a:p>
        </p:txBody>
      </p:sp>
      <p:pic>
        <p:nvPicPr>
          <p:cNvPr id="15379" name="图片 12" descr="T-mobile-Middle.jpg"/>
          <p:cNvPicPr>
            <a:picLocks noChangeAspect="1"/>
          </p:cNvPicPr>
          <p:nvPr/>
        </p:nvPicPr>
        <p:blipFill>
          <a:blip r:embed="rId3" cstate="print"/>
          <a:srcRect/>
          <a:stretch>
            <a:fillRect/>
          </a:stretch>
        </p:blipFill>
        <p:spPr bwMode="auto">
          <a:xfrm>
            <a:off x="3554416" y="1447762"/>
            <a:ext cx="1446212" cy="573087"/>
          </a:xfrm>
          <a:prstGeom prst="rect">
            <a:avLst/>
          </a:prstGeom>
          <a:noFill/>
          <a:ln w="9525">
            <a:solidFill>
              <a:schemeClr val="tx1"/>
            </a:solidFill>
            <a:miter lim="800000"/>
            <a:headEnd/>
            <a:tailEnd/>
          </a:ln>
        </p:spPr>
      </p:pic>
      <p:pic>
        <p:nvPicPr>
          <p:cNvPr id="15381" name="Picture 6" descr="http://www.newsline365.com/files/images/2008/06/bsnl-logo.jpg"/>
          <p:cNvPicPr>
            <a:picLocks noChangeAspect="1" noChangeArrowheads="1"/>
          </p:cNvPicPr>
          <p:nvPr/>
        </p:nvPicPr>
        <p:blipFill>
          <a:blip r:embed="rId4" cstate="print"/>
          <a:srcRect/>
          <a:stretch>
            <a:fillRect/>
          </a:stretch>
        </p:blipFill>
        <p:spPr bwMode="auto">
          <a:xfrm>
            <a:off x="1928813" y="2338611"/>
            <a:ext cx="1079500" cy="1014413"/>
          </a:xfrm>
          <a:prstGeom prst="rect">
            <a:avLst/>
          </a:prstGeom>
          <a:noFill/>
          <a:ln w="9525">
            <a:noFill/>
            <a:miter lim="800000"/>
            <a:headEnd/>
            <a:tailEnd/>
          </a:ln>
        </p:spPr>
      </p:pic>
      <p:pic>
        <p:nvPicPr>
          <p:cNvPr id="15383" name="图片 15" descr="Huawei_Logo.jpg"/>
          <p:cNvPicPr>
            <a:picLocks noChangeAspect="1"/>
          </p:cNvPicPr>
          <p:nvPr/>
        </p:nvPicPr>
        <p:blipFill>
          <a:blip r:embed="rId5" cstate="print"/>
          <a:srcRect/>
          <a:stretch>
            <a:fillRect/>
          </a:stretch>
        </p:blipFill>
        <p:spPr bwMode="auto">
          <a:xfrm>
            <a:off x="2051720" y="3705051"/>
            <a:ext cx="714375" cy="714375"/>
          </a:xfrm>
          <a:prstGeom prst="rect">
            <a:avLst/>
          </a:prstGeom>
          <a:noFill/>
          <a:ln w="9525">
            <a:noFill/>
            <a:miter lim="800000"/>
            <a:headEnd/>
            <a:tailEnd/>
          </a:ln>
        </p:spPr>
      </p:pic>
      <p:pic>
        <p:nvPicPr>
          <p:cNvPr id="15384" name="图片 16" descr="ZTE.jpg"/>
          <p:cNvPicPr>
            <a:picLocks noChangeAspect="1"/>
          </p:cNvPicPr>
          <p:nvPr/>
        </p:nvPicPr>
        <p:blipFill>
          <a:blip r:embed="rId6" cstate="print"/>
          <a:srcRect/>
          <a:stretch>
            <a:fillRect/>
          </a:stretch>
        </p:blipFill>
        <p:spPr bwMode="auto">
          <a:xfrm>
            <a:off x="1872316" y="4948646"/>
            <a:ext cx="1428750" cy="571500"/>
          </a:xfrm>
          <a:prstGeom prst="rect">
            <a:avLst/>
          </a:prstGeom>
          <a:noFill/>
          <a:ln w="9525">
            <a:noFill/>
            <a:miter lim="800000"/>
            <a:headEnd/>
            <a:tailEnd/>
          </a:ln>
        </p:spPr>
      </p:pic>
      <p:pic>
        <p:nvPicPr>
          <p:cNvPr id="15386" name="图片 20" descr="ERIcsson.png"/>
          <p:cNvPicPr>
            <a:picLocks noChangeAspect="1"/>
          </p:cNvPicPr>
          <p:nvPr/>
        </p:nvPicPr>
        <p:blipFill>
          <a:blip r:embed="rId7" cstate="print"/>
          <a:srcRect/>
          <a:stretch>
            <a:fillRect/>
          </a:stretch>
        </p:blipFill>
        <p:spPr bwMode="auto">
          <a:xfrm>
            <a:off x="7369412" y="3767361"/>
            <a:ext cx="1643063" cy="628650"/>
          </a:xfrm>
          <a:prstGeom prst="rect">
            <a:avLst/>
          </a:prstGeom>
          <a:noFill/>
          <a:ln w="9525">
            <a:noFill/>
            <a:miter lim="800000"/>
            <a:headEnd/>
            <a:tailEnd/>
          </a:ln>
        </p:spPr>
      </p:pic>
      <p:pic>
        <p:nvPicPr>
          <p:cNvPr id="15387" name="Picture 20" descr="C:\Documents and Settings\Administrator\桌面\新建文件夹 (2)\05.png"/>
          <p:cNvPicPr>
            <a:picLocks noChangeAspect="1" noChangeArrowheads="1"/>
          </p:cNvPicPr>
          <p:nvPr/>
        </p:nvPicPr>
        <p:blipFill>
          <a:blip r:embed="rId8" cstate="print"/>
          <a:srcRect/>
          <a:stretch>
            <a:fillRect/>
          </a:stretch>
        </p:blipFill>
        <p:spPr bwMode="auto">
          <a:xfrm>
            <a:off x="7597062" y="2326736"/>
            <a:ext cx="939800" cy="1068388"/>
          </a:xfrm>
          <a:prstGeom prst="rect">
            <a:avLst/>
          </a:prstGeom>
          <a:noFill/>
          <a:ln w="9525">
            <a:noFill/>
            <a:miter lim="800000"/>
            <a:headEnd/>
            <a:tailEnd/>
          </a:ln>
        </p:spPr>
      </p:pic>
      <p:sp>
        <p:nvSpPr>
          <p:cNvPr id="15388" name="Rectangle 2"/>
          <p:cNvSpPr txBox="1">
            <a:spLocks noChangeArrowheads="1"/>
          </p:cNvSpPr>
          <p:nvPr/>
        </p:nvSpPr>
        <p:spPr bwMode="auto">
          <a:xfrm>
            <a:off x="107950" y="44624"/>
            <a:ext cx="7261462" cy="549275"/>
          </a:xfrm>
          <a:prstGeom prst="rect">
            <a:avLst/>
          </a:prstGeom>
          <a:noFill/>
          <a:ln w="9525">
            <a:noFill/>
            <a:miter lim="800000"/>
            <a:headEnd/>
            <a:tailEnd/>
          </a:ln>
        </p:spPr>
        <p:txBody>
          <a:bodyPr anchor="ctr"/>
          <a:lstStyle/>
          <a:p>
            <a:pPr algn="l" rtl="0"/>
            <a:r>
              <a:rPr lang="en-US" altLang="zh-CN" sz="3200" b="1" dirty="0" smtClean="0">
                <a:solidFill>
                  <a:schemeClr val="bg1"/>
                </a:solidFill>
                <a:latin typeface="Calibri" pitchFamily="34" charset="0"/>
                <a:cs typeface="Calibri" pitchFamily="34" charset="0"/>
              </a:rPr>
              <a:t>Worldwide Customers</a:t>
            </a:r>
            <a:endParaRPr lang="zh-CN" altLang="en-US" sz="3200" b="1" dirty="0">
              <a:solidFill>
                <a:schemeClr val="bg1"/>
              </a:solidFill>
              <a:latin typeface="Calibri" pitchFamily="34" charset="0"/>
              <a:cs typeface="Calibri" pitchFamily="34" charset="0"/>
            </a:endParaRPr>
          </a:p>
        </p:txBody>
      </p:sp>
      <p:pic>
        <p:nvPicPr>
          <p:cNvPr id="15391" name="Picture 11" descr="C:\Documents and Settings\Administrator\桌面\新建文件夹 (3)\9.png"/>
          <p:cNvPicPr>
            <a:picLocks noChangeAspect="1" noChangeArrowheads="1"/>
          </p:cNvPicPr>
          <p:nvPr/>
        </p:nvPicPr>
        <p:blipFill>
          <a:blip r:embed="rId9" cstate="print"/>
          <a:srcRect/>
          <a:stretch>
            <a:fillRect/>
          </a:stretch>
        </p:blipFill>
        <p:spPr bwMode="auto">
          <a:xfrm>
            <a:off x="3535363" y="5001033"/>
            <a:ext cx="1751012" cy="466725"/>
          </a:xfrm>
          <a:prstGeom prst="rect">
            <a:avLst/>
          </a:prstGeom>
          <a:noFill/>
          <a:ln w="9525">
            <a:noFill/>
            <a:miter lim="800000"/>
            <a:headEnd/>
            <a:tailEnd/>
          </a:ln>
        </p:spPr>
      </p:pic>
      <p:pic>
        <p:nvPicPr>
          <p:cNvPr id="15392" name="Picture 2"/>
          <p:cNvPicPr>
            <a:picLocks noChangeAspect="1" noChangeArrowheads="1"/>
          </p:cNvPicPr>
          <p:nvPr/>
        </p:nvPicPr>
        <p:blipFill>
          <a:blip r:embed="rId10" cstate="print"/>
          <a:srcRect/>
          <a:stretch>
            <a:fillRect/>
          </a:stretch>
        </p:blipFill>
        <p:spPr bwMode="auto">
          <a:xfrm>
            <a:off x="5286375" y="2552924"/>
            <a:ext cx="1692275" cy="558800"/>
          </a:xfrm>
          <a:prstGeom prst="rect">
            <a:avLst/>
          </a:prstGeom>
          <a:noFill/>
          <a:ln w="9525">
            <a:noFill/>
            <a:miter lim="800000"/>
            <a:headEnd/>
            <a:tailEnd/>
          </a:ln>
        </p:spPr>
      </p:pic>
      <p:pic>
        <p:nvPicPr>
          <p:cNvPr id="15393" name="图片 31" descr="tadiran_telecom_logo.png"/>
          <p:cNvPicPr>
            <a:picLocks noChangeAspect="1"/>
          </p:cNvPicPr>
          <p:nvPr/>
        </p:nvPicPr>
        <p:blipFill>
          <a:blip r:embed="rId11" cstate="print"/>
          <a:srcRect/>
          <a:stretch>
            <a:fillRect/>
          </a:stretch>
        </p:blipFill>
        <p:spPr bwMode="auto">
          <a:xfrm>
            <a:off x="5572125" y="4948646"/>
            <a:ext cx="1593648" cy="463850"/>
          </a:xfrm>
          <a:prstGeom prst="rect">
            <a:avLst/>
          </a:prstGeom>
          <a:noFill/>
          <a:ln w="9525">
            <a:noFill/>
            <a:miter lim="800000"/>
            <a:headEnd/>
            <a:tailEnd/>
          </a:ln>
        </p:spPr>
      </p:pic>
      <p:pic>
        <p:nvPicPr>
          <p:cNvPr id="22" name="图片 21" descr="singTel.jpg"/>
          <p:cNvPicPr>
            <a:picLocks noChangeAspect="1"/>
          </p:cNvPicPr>
          <p:nvPr/>
        </p:nvPicPr>
        <p:blipFill>
          <a:blip r:embed="rId12" cstate="print"/>
          <a:stretch>
            <a:fillRect/>
          </a:stretch>
        </p:blipFill>
        <p:spPr>
          <a:xfrm>
            <a:off x="3429003" y="2616205"/>
            <a:ext cx="1643074" cy="555907"/>
          </a:xfrm>
          <a:prstGeom prst="rect">
            <a:avLst/>
          </a:prstGeom>
        </p:spPr>
      </p:pic>
      <p:pic>
        <p:nvPicPr>
          <p:cNvPr id="2050" name="Picture 2" descr="E:\1.yealink logo\KPN.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91601" y="1322889"/>
            <a:ext cx="1373709" cy="82283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6" descr="Telefonica.jpg"/>
          <p:cNvPicPr>
            <a:picLocks noChangeAspect="1"/>
          </p:cNvPicPr>
          <p:nvPr/>
        </p:nvPicPr>
        <p:blipFill>
          <a:blip r:embed="rId14" cstate="print"/>
          <a:srcRect/>
          <a:stretch>
            <a:fillRect/>
          </a:stretch>
        </p:blipFill>
        <p:spPr bwMode="auto">
          <a:xfrm>
            <a:off x="1657992" y="1412835"/>
            <a:ext cx="1643074" cy="642942"/>
          </a:xfrm>
          <a:prstGeom prst="rect">
            <a:avLst/>
          </a:prstGeom>
          <a:noFill/>
          <a:ln w="9525">
            <a:noFill/>
            <a:miter lim="800000"/>
            <a:headEnd/>
            <a:tailEnd/>
          </a:ln>
        </p:spPr>
      </p:pic>
      <p:sp>
        <p:nvSpPr>
          <p:cNvPr id="2" name="TextBox 1"/>
          <p:cNvSpPr txBox="1"/>
          <p:nvPr/>
        </p:nvSpPr>
        <p:spPr>
          <a:xfrm>
            <a:off x="7627326" y="4751839"/>
            <a:ext cx="748923" cy="769441"/>
          </a:xfrm>
          <a:prstGeom prst="rect">
            <a:avLst/>
          </a:prstGeom>
          <a:noFill/>
        </p:spPr>
        <p:txBody>
          <a:bodyPr wrap="none" rtlCol="0">
            <a:spAutoFit/>
          </a:bodyPr>
          <a:lstStyle/>
          <a:p>
            <a:r>
              <a:rPr lang="en-US" altLang="zh-CN" sz="4400" dirty="0" smtClean="0"/>
              <a:t>…</a:t>
            </a:r>
            <a:endParaRPr lang="zh-CN" altLang="en-US" sz="4400" dirty="0"/>
          </a:p>
        </p:txBody>
      </p:sp>
      <p:pic>
        <p:nvPicPr>
          <p:cNvPr id="23" name="Picture 2" descr="C:\Users\yl0073\47403\imagesCAPJNCVT_副本.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3579" y="3614563"/>
            <a:ext cx="14192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Users\yl0073\47403\NEC_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94740" y="3779239"/>
            <a:ext cx="1818262" cy="513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yl0073\47403\lg_uplus_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60519" y="1232965"/>
            <a:ext cx="1212885" cy="912755"/>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pPr>
              <a:defRPr/>
            </a:pPr>
            <a:r>
              <a:rPr lang="en-US" altLang="zh-CN" dirty="0" smtClean="0"/>
              <a:t>5</a:t>
            </a:r>
            <a:endParaRPr lang="zh-CN" altLang="en-US" dirty="0"/>
          </a:p>
        </p:txBody>
      </p:sp>
    </p:spTree>
    <p:extLst>
      <p:ext uri="{BB962C8B-B14F-4D97-AF65-F5344CB8AC3E}">
        <p14:creationId xmlns:p14="http://schemas.microsoft.com/office/powerpoint/2010/main" val="2664600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3523" y="83306"/>
            <a:ext cx="7668194" cy="584775"/>
          </a:xfrm>
          <a:prstGeom prst="rect">
            <a:avLst/>
          </a:prstGeom>
          <a:noFill/>
          <a:ln w="9525">
            <a:noFill/>
            <a:miter lim="800000"/>
            <a:headEnd/>
            <a:tailEnd/>
          </a:ln>
        </p:spPr>
        <p:txBody>
          <a:bodyPr wrap="square">
            <a:spAutoFit/>
          </a:bodyPr>
          <a:lstStyle/>
          <a:p>
            <a:r>
              <a:rPr lang="en-US" altLang="zh-CN" sz="3200" b="1" dirty="0" smtClean="0">
                <a:solidFill>
                  <a:schemeClr val="bg1"/>
                </a:solidFill>
              </a:rPr>
              <a:t>Initiated by XML SIP Notify</a:t>
            </a:r>
            <a:endParaRPr lang="en-US" altLang="zh-CN" sz="3200" b="1" dirty="0">
              <a:solidFill>
                <a:schemeClr val="bg1"/>
              </a:solidFill>
            </a:endParaRPr>
          </a:p>
        </p:txBody>
      </p:sp>
      <p:sp>
        <p:nvSpPr>
          <p:cNvPr id="6" name="内容占位符 6"/>
          <p:cNvSpPr txBox="1">
            <a:spLocks/>
          </p:cNvSpPr>
          <p:nvPr/>
        </p:nvSpPr>
        <p:spPr>
          <a:xfrm>
            <a:off x="431258" y="782249"/>
            <a:ext cx="8101182" cy="47940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1800" dirty="0"/>
              <a:t>Access to </a:t>
            </a:r>
            <a:r>
              <a:rPr lang="en-US" altLang="zh-CN" sz="1800" b="1" dirty="0"/>
              <a:t>webpage</a:t>
            </a:r>
            <a:r>
              <a:rPr lang="en-US" altLang="zh-CN" sz="1800" b="1" dirty="0">
                <a:sym typeface="Wingdings" pitchFamily="2" charset="2"/>
              </a:rPr>
              <a:t> Phone Features API Security</a:t>
            </a:r>
          </a:p>
          <a:p>
            <a:endParaRPr lang="en-US" altLang="zh-CN" sz="1800" b="1" dirty="0">
              <a:solidFill>
                <a:srgbClr val="00B050"/>
              </a:solidFill>
              <a:latin typeface="Calibri" pitchFamily="34" charset="0"/>
              <a:ea typeface="Tahoma" pitchFamily="34" charset="0"/>
              <a:cs typeface="Calibri" pitchFamily="34" charset="0"/>
              <a:sym typeface="Wingdings" pitchFamily="2" charset="2"/>
            </a:endParaRPr>
          </a:p>
          <a:p>
            <a:endParaRPr lang="en-US" altLang="zh-CN" sz="1800" b="1" dirty="0" smtClean="0">
              <a:solidFill>
                <a:srgbClr val="00B050"/>
              </a:solidFill>
              <a:latin typeface="Calibri" pitchFamily="34" charset="0"/>
              <a:ea typeface="Tahoma" pitchFamily="34" charset="0"/>
              <a:cs typeface="Calibri" pitchFamily="34" charset="0"/>
              <a:sym typeface="Wingdings" pitchFamily="2" charset="2"/>
            </a:endParaRPr>
          </a:p>
          <a:p>
            <a:endParaRPr lang="en-US" altLang="zh-CN" sz="1800" b="1" dirty="0">
              <a:solidFill>
                <a:srgbClr val="00B050"/>
              </a:solidFill>
              <a:latin typeface="Calibri" pitchFamily="34" charset="0"/>
              <a:ea typeface="Tahoma" pitchFamily="34" charset="0"/>
              <a:cs typeface="Calibri" pitchFamily="34" charset="0"/>
              <a:sym typeface="Wingdings" pitchFamily="2" charset="2"/>
            </a:endParaRPr>
          </a:p>
          <a:p>
            <a:pPr marL="0" indent="0">
              <a:buNone/>
            </a:pPr>
            <a:endParaRPr lang="en-US" altLang="zh-CN" sz="1800" b="1" dirty="0" smtClean="0">
              <a:solidFill>
                <a:srgbClr val="00B050"/>
              </a:solidFill>
              <a:latin typeface="Calibri" pitchFamily="34" charset="0"/>
              <a:ea typeface="Tahoma" pitchFamily="34" charset="0"/>
              <a:cs typeface="Calibri" pitchFamily="34" charset="0"/>
              <a:sym typeface="Wingdings" pitchFamily="2" charset="2"/>
            </a:endParaRPr>
          </a:p>
          <a:p>
            <a:r>
              <a:rPr lang="en-US" altLang="zh-CN" sz="1800" dirty="0"/>
              <a:t>When the phone receives the XML SIP NOTIFY message, the phone will display the information or execute the command in the NOTIFY message. </a:t>
            </a:r>
          </a:p>
          <a:p>
            <a:pPr marL="0" indent="0">
              <a:buNone/>
            </a:pPr>
            <a:endParaRPr lang="zh-CN" altLang="en-US" sz="1800" b="1" dirty="0" smtClean="0">
              <a:solidFill>
                <a:srgbClr val="00B050"/>
              </a:solidFill>
              <a:latin typeface="Calibri" pitchFamily="34" charset="0"/>
              <a:ea typeface="Tahoma" pitchFamily="34" charset="0"/>
              <a:cs typeface="Calibri" pitchFamily="34" charset="0"/>
            </a:endParaRPr>
          </a:p>
          <a:p>
            <a:endParaRPr lang="zh-CN" altLang="en-US" dirty="0"/>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50</a:t>
            </a:fld>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99" y="1124744"/>
            <a:ext cx="5831435" cy="131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637" y="3178388"/>
            <a:ext cx="4665131" cy="356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0160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Application Scenarios</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395536" y="908720"/>
            <a:ext cx="8280920" cy="5328592"/>
          </a:xfrm>
        </p:spPr>
        <p:txBody>
          <a:bodyPr>
            <a:normAutofit/>
          </a:bodyPr>
          <a:lstStyle/>
          <a:p>
            <a:pPr marL="0" indent="0">
              <a:buNone/>
            </a:pPr>
            <a:r>
              <a:rPr lang="en-US" altLang="zh-CN" sz="2400" b="1" dirty="0" smtClean="0">
                <a:solidFill>
                  <a:srgbClr val="00B050"/>
                </a:solidFill>
                <a:latin typeface="Calibri" pitchFamily="34" charset="0"/>
                <a:ea typeface="Tahoma" pitchFamily="34" charset="0"/>
                <a:cs typeface="Calibri" pitchFamily="34" charset="0"/>
              </a:rPr>
              <a:t>Practical Applications</a:t>
            </a:r>
          </a:p>
          <a:p>
            <a:r>
              <a:rPr lang="en-US" altLang="zh-CN" sz="2400" dirty="0">
                <a:latin typeface="Calibri" pitchFamily="34" charset="0"/>
                <a:ea typeface="Tahoma" pitchFamily="34" charset="0"/>
                <a:cs typeface="Calibri" pitchFamily="34" charset="0"/>
              </a:rPr>
              <a:t>Weather report</a:t>
            </a:r>
          </a:p>
          <a:p>
            <a:r>
              <a:rPr lang="en-US" altLang="zh-CN" sz="2400" dirty="0">
                <a:latin typeface="Calibri" pitchFamily="34" charset="0"/>
                <a:ea typeface="Tahoma" pitchFamily="34" charset="0"/>
                <a:cs typeface="Calibri" pitchFamily="34" charset="0"/>
              </a:rPr>
              <a:t>Stock information</a:t>
            </a:r>
          </a:p>
          <a:p>
            <a:r>
              <a:rPr lang="en-US" altLang="zh-CN" sz="2400" dirty="0">
                <a:latin typeface="Calibri" pitchFamily="34" charset="0"/>
                <a:ea typeface="Tahoma" pitchFamily="34" charset="0"/>
                <a:cs typeface="Calibri" pitchFamily="34" charset="0"/>
              </a:rPr>
              <a:t>Google search </a:t>
            </a:r>
          </a:p>
          <a:p>
            <a:r>
              <a:rPr lang="en-US" altLang="zh-CN" sz="2400" dirty="0">
                <a:latin typeface="Calibri" pitchFamily="34" charset="0"/>
                <a:ea typeface="Tahoma" pitchFamily="34" charset="0"/>
                <a:cs typeface="Calibri" pitchFamily="34" charset="0"/>
              </a:rPr>
              <a:t>News </a:t>
            </a:r>
            <a:r>
              <a:rPr lang="en-US" altLang="zh-CN" sz="2400" dirty="0" smtClean="0">
                <a:latin typeface="Calibri" pitchFamily="34" charset="0"/>
                <a:ea typeface="Tahoma" pitchFamily="34" charset="0"/>
                <a:cs typeface="Calibri" pitchFamily="34" charset="0"/>
              </a:rPr>
              <a:t>service</a:t>
            </a:r>
          </a:p>
          <a:p>
            <a:pPr marL="0" indent="0">
              <a:buNone/>
            </a:pPr>
            <a:r>
              <a:rPr lang="en-US" altLang="zh-CN" sz="2400" dirty="0" smtClean="0">
                <a:latin typeface="Calibri" pitchFamily="34" charset="0"/>
                <a:ea typeface="Tahoma" pitchFamily="34" charset="0"/>
                <a:cs typeface="Calibri" pitchFamily="34" charset="0"/>
              </a:rPr>
              <a:t>…</a:t>
            </a:r>
            <a:endParaRPr lang="en-US" altLang="zh-CN" sz="2400" dirty="0">
              <a:latin typeface="Calibri" pitchFamily="34" charset="0"/>
              <a:ea typeface="Tahoma" pitchFamily="34" charset="0"/>
              <a:cs typeface="Calibri" pitchFamily="34" charset="0"/>
            </a:endParaRPr>
          </a:p>
          <a:p>
            <a:pPr marL="0" indent="0">
              <a:buNone/>
            </a:pPr>
            <a:r>
              <a:rPr lang="en-US" altLang="zh-CN" sz="2400" b="1" dirty="0">
                <a:solidFill>
                  <a:srgbClr val="00B050"/>
                </a:solidFill>
                <a:latin typeface="Calibri" pitchFamily="34" charset="0"/>
                <a:ea typeface="Tahoma" pitchFamily="34" charset="0"/>
                <a:cs typeface="Calibri" pitchFamily="34" charset="0"/>
              </a:rPr>
              <a:t>Execute Actions  </a:t>
            </a:r>
            <a:endParaRPr lang="en-US" altLang="zh-CN" sz="2400" b="1" dirty="0" smtClean="0">
              <a:solidFill>
                <a:srgbClr val="00B050"/>
              </a:solidFill>
              <a:latin typeface="Calibri" pitchFamily="34" charset="0"/>
              <a:ea typeface="Tahoma" pitchFamily="34" charset="0"/>
              <a:cs typeface="Calibri" pitchFamily="34" charset="0"/>
            </a:endParaRPr>
          </a:p>
          <a:p>
            <a:r>
              <a:rPr lang="en-US" altLang="zh-CN" sz="2400" dirty="0" smtClean="0">
                <a:latin typeface="Calibri" pitchFamily="34" charset="0"/>
                <a:ea typeface="Tahoma" pitchFamily="34" charset="0"/>
                <a:cs typeface="Calibri" pitchFamily="34" charset="0"/>
              </a:rPr>
              <a:t>Reboot </a:t>
            </a:r>
            <a:r>
              <a:rPr lang="en-US" altLang="zh-CN" sz="2400" dirty="0">
                <a:latin typeface="Calibri" pitchFamily="34" charset="0"/>
                <a:ea typeface="Tahoma" pitchFamily="34" charset="0"/>
                <a:cs typeface="Calibri" pitchFamily="34" charset="0"/>
              </a:rPr>
              <a:t>the phone</a:t>
            </a:r>
          </a:p>
          <a:p>
            <a:r>
              <a:rPr lang="en-US" altLang="zh-CN" sz="2400" dirty="0" smtClean="0">
                <a:latin typeface="Calibri" pitchFamily="34" charset="0"/>
                <a:ea typeface="Tahoma" pitchFamily="34" charset="0"/>
                <a:cs typeface="Calibri" pitchFamily="34" charset="0"/>
              </a:rPr>
              <a:t>Reset </a:t>
            </a:r>
            <a:r>
              <a:rPr lang="en-US" altLang="zh-CN" sz="2400" dirty="0">
                <a:latin typeface="Calibri" pitchFamily="34" charset="0"/>
                <a:ea typeface="Tahoma" pitchFamily="34" charset="0"/>
                <a:cs typeface="Calibri" pitchFamily="34" charset="0"/>
              </a:rPr>
              <a:t>the phone </a:t>
            </a:r>
          </a:p>
          <a:p>
            <a:r>
              <a:rPr lang="en-US" altLang="zh-CN" sz="2400" dirty="0">
                <a:latin typeface="Calibri" pitchFamily="34" charset="0"/>
                <a:ea typeface="Tahoma" pitchFamily="34" charset="0"/>
                <a:cs typeface="Calibri" pitchFamily="34" charset="0"/>
              </a:rPr>
              <a:t>C</a:t>
            </a:r>
            <a:r>
              <a:rPr lang="en-US" altLang="zh-CN" sz="2400" dirty="0" smtClean="0">
                <a:latin typeface="Calibri" pitchFamily="34" charset="0"/>
                <a:ea typeface="Tahoma" pitchFamily="34" charset="0"/>
                <a:cs typeface="Calibri" pitchFamily="34" charset="0"/>
              </a:rPr>
              <a:t>hanging LED status</a:t>
            </a:r>
          </a:p>
          <a:p>
            <a:pPr marL="0" indent="0">
              <a:buNone/>
            </a:pPr>
            <a:r>
              <a:rPr lang="en-US" altLang="zh-CN" sz="2400" dirty="0" smtClean="0">
                <a:latin typeface="Calibri" pitchFamily="34" charset="0"/>
                <a:ea typeface="Tahoma" pitchFamily="34" charset="0"/>
                <a:cs typeface="Calibri" pitchFamily="34" charset="0"/>
              </a:rPr>
              <a:t>…</a:t>
            </a:r>
          </a:p>
          <a:p>
            <a:pPr marL="0" indent="0">
              <a:buNone/>
            </a:pPr>
            <a:r>
              <a:rPr lang="en-US" altLang="zh-CN" sz="2400" b="1" dirty="0">
                <a:solidFill>
                  <a:srgbClr val="00B050"/>
                </a:solidFill>
                <a:latin typeface="Calibri" pitchFamily="34" charset="0"/>
                <a:ea typeface="Tahoma" pitchFamily="34" charset="0"/>
                <a:cs typeface="Calibri" pitchFamily="34" charset="0"/>
              </a:rPr>
              <a:t>Configure Phone</a:t>
            </a: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51</a:t>
            </a:fld>
            <a:endParaRPr lang="zh-CN" altLang="en-US"/>
          </a:p>
        </p:txBody>
      </p:sp>
    </p:spTree>
    <p:extLst>
      <p:ext uri="{BB962C8B-B14F-4D97-AF65-F5344CB8AC3E}">
        <p14:creationId xmlns:p14="http://schemas.microsoft.com/office/powerpoint/2010/main" val="26843748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XML Object</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395536" y="908720"/>
            <a:ext cx="8280920" cy="5328592"/>
          </a:xfrm>
        </p:spPr>
        <p:txBody>
          <a:bodyPr>
            <a:normAutofit/>
          </a:bodyPr>
          <a:lstStyle/>
          <a:p>
            <a:pPr marL="0" indent="0">
              <a:buNone/>
            </a:pPr>
            <a:r>
              <a:rPr lang="en-US" altLang="zh-CN" sz="2400" b="1" dirty="0">
                <a:solidFill>
                  <a:srgbClr val="00B050"/>
                </a:solidFill>
                <a:latin typeface="Calibri" pitchFamily="34" charset="0"/>
                <a:ea typeface="Tahoma" pitchFamily="34" charset="0"/>
                <a:cs typeface="Calibri" pitchFamily="34" charset="0"/>
              </a:rPr>
              <a:t>2 types of XML objects </a:t>
            </a:r>
            <a:endParaRPr lang="en-US" altLang="zh-CN" sz="2400" b="1" dirty="0" smtClean="0">
              <a:solidFill>
                <a:srgbClr val="00B050"/>
              </a:solidFill>
              <a:latin typeface="Calibri" pitchFamily="34" charset="0"/>
              <a:ea typeface="Tahoma" pitchFamily="34" charset="0"/>
              <a:cs typeface="Calibri" pitchFamily="34" charset="0"/>
            </a:endParaRPr>
          </a:p>
          <a:p>
            <a:r>
              <a:rPr lang="en-US" altLang="zh-CN" sz="2400" b="1" dirty="0"/>
              <a:t>UI objects</a:t>
            </a:r>
            <a:r>
              <a:rPr lang="en-US" altLang="zh-CN" sz="2400" dirty="0"/>
              <a:t>: </a:t>
            </a:r>
            <a:r>
              <a:rPr lang="en-US" altLang="zh-CN" sz="2400" dirty="0" smtClean="0"/>
              <a:t> Control </a:t>
            </a:r>
            <a:r>
              <a:rPr lang="en-US" altLang="zh-CN" sz="2400" dirty="0"/>
              <a:t>the </a:t>
            </a:r>
            <a:r>
              <a:rPr lang="en-US" altLang="zh-CN" sz="2400" dirty="0" smtClean="0"/>
              <a:t>display</a:t>
            </a:r>
            <a:endParaRPr lang="zh-CN" altLang="en-US" sz="2400" dirty="0"/>
          </a:p>
          <a:p>
            <a:r>
              <a:rPr lang="en-US" altLang="zh-CN" sz="2400" b="1" dirty="0"/>
              <a:t>Non UI objects</a:t>
            </a:r>
            <a:r>
              <a:rPr lang="en-US" altLang="zh-CN" sz="2400" dirty="0"/>
              <a:t>: </a:t>
            </a:r>
            <a:r>
              <a:rPr lang="en-US" altLang="zh-CN" sz="2400" dirty="0" smtClean="0"/>
              <a:t>Execute and configure </a:t>
            </a: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a:p>
            <a:pPr marL="0" indent="0">
              <a:buNone/>
            </a:pPr>
            <a:endParaRPr lang="en-US" altLang="zh-CN" sz="2400" b="1" dirty="0">
              <a:solidFill>
                <a:srgbClr val="00B050"/>
              </a:solidFill>
              <a:latin typeface="Calibri" pitchFamily="34" charset="0"/>
              <a:ea typeface="Tahoma" pitchFamily="34" charset="0"/>
              <a:cs typeface="Calibri" pitchFamily="34" charset="0"/>
            </a:endParaRPr>
          </a:p>
        </p:txBody>
      </p:sp>
      <p:sp>
        <p:nvSpPr>
          <p:cNvPr id="4" name="矩形 3"/>
          <p:cNvSpPr/>
          <p:nvPr/>
        </p:nvSpPr>
        <p:spPr>
          <a:xfrm>
            <a:off x="539552" y="2764610"/>
            <a:ext cx="3496472" cy="3600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TextBox 7"/>
          <p:cNvSpPr txBox="1"/>
          <p:nvPr/>
        </p:nvSpPr>
        <p:spPr>
          <a:xfrm>
            <a:off x="539552" y="2777367"/>
            <a:ext cx="3496472" cy="4185761"/>
          </a:xfrm>
          <a:prstGeom prst="rect">
            <a:avLst/>
          </a:prstGeom>
          <a:noFill/>
        </p:spPr>
        <p:txBody>
          <a:bodyPr wrap="square" rtlCol="0">
            <a:spAutoFit/>
          </a:bodyPr>
          <a:lstStyle/>
          <a:p>
            <a:r>
              <a:rPr lang="en-US" sz="1800" b="1" dirty="0" smtClean="0"/>
              <a:t>T3XG</a:t>
            </a:r>
            <a:r>
              <a:rPr lang="en-US" altLang="zh-CN" sz="1800" b="1" dirty="0" smtClean="0"/>
              <a:t>/VP530</a:t>
            </a:r>
            <a:r>
              <a:rPr lang="en-US" sz="1800" b="1" dirty="0" smtClean="0"/>
              <a:t>: </a:t>
            </a:r>
            <a:endParaRPr lang="zh-CN" altLang="en-US" sz="1800" dirty="0" smtClean="0"/>
          </a:p>
          <a:p>
            <a:r>
              <a:rPr lang="en-US" sz="2000" dirty="0">
                <a:latin typeface="+mn-lt"/>
                <a:ea typeface="+mn-ea"/>
              </a:rPr>
              <a:t>•  </a:t>
            </a:r>
            <a:r>
              <a:rPr lang="en-US" sz="2000" dirty="0" err="1">
                <a:latin typeface="+mn-lt"/>
                <a:ea typeface="+mn-ea"/>
              </a:rPr>
              <a:t>TextMenu</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TextScreen</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InputScreen</a:t>
            </a:r>
            <a:r>
              <a:rPr lang="en-US" sz="2000" dirty="0">
                <a:latin typeface="+mn-lt"/>
                <a:ea typeface="+mn-ea"/>
              </a:rPr>
              <a:t> (UI) </a:t>
            </a:r>
            <a:endParaRPr lang="zh-CN" altLang="en-US" sz="2000" dirty="0">
              <a:latin typeface="+mn-lt"/>
              <a:ea typeface="+mn-ea"/>
            </a:endParaRPr>
          </a:p>
          <a:p>
            <a:r>
              <a:rPr lang="en-US" sz="2000" dirty="0">
                <a:latin typeface="+mn-lt"/>
                <a:ea typeface="+mn-ea"/>
              </a:rPr>
              <a:t>•  Directory (UI</a:t>
            </a:r>
            <a:r>
              <a:rPr lang="en-US" sz="2000" dirty="0" smtClean="0">
                <a:latin typeface="+mn-lt"/>
                <a:ea typeface="+mn-ea"/>
              </a:rPr>
              <a:t>)</a:t>
            </a:r>
          </a:p>
          <a:p>
            <a:r>
              <a:rPr lang="en-US" altLang="zh-CN" sz="2000" dirty="0">
                <a:latin typeface="+mn-lt"/>
                <a:ea typeface="+mn-ea"/>
              </a:rPr>
              <a:t>•  </a:t>
            </a:r>
            <a:r>
              <a:rPr lang="en-US" altLang="zh-CN" sz="2000" dirty="0" err="1">
                <a:latin typeface="+mn-lt"/>
                <a:ea typeface="+mn-ea"/>
              </a:rPr>
              <a:t>FormattedTextScreen</a:t>
            </a:r>
            <a:r>
              <a:rPr lang="en-US" altLang="zh-CN" sz="2000" dirty="0">
                <a:latin typeface="+mn-lt"/>
                <a:ea typeface="+mn-ea"/>
              </a:rPr>
              <a:t> (UI) </a:t>
            </a:r>
          </a:p>
          <a:p>
            <a:r>
              <a:rPr lang="en-US" altLang="zh-CN" sz="2000" dirty="0">
                <a:latin typeface="+mn-lt"/>
                <a:ea typeface="+mn-ea"/>
              </a:rPr>
              <a:t>•  </a:t>
            </a:r>
            <a:r>
              <a:rPr lang="en-US" altLang="zh-CN" sz="2000" dirty="0" err="1">
                <a:latin typeface="+mn-lt"/>
                <a:ea typeface="+mn-ea"/>
              </a:rPr>
              <a:t>ImageScreen</a:t>
            </a:r>
            <a:r>
              <a:rPr lang="en-US" altLang="zh-CN" sz="2000" dirty="0">
                <a:latin typeface="+mn-lt"/>
                <a:ea typeface="+mn-ea"/>
              </a:rPr>
              <a:t> (UI) </a:t>
            </a:r>
          </a:p>
          <a:p>
            <a:endParaRPr lang="zh-CN" altLang="en-US" sz="2000" dirty="0">
              <a:latin typeface="+mn-lt"/>
              <a:ea typeface="+mn-ea"/>
            </a:endParaRPr>
          </a:p>
          <a:p>
            <a:r>
              <a:rPr lang="en-US" sz="2000" dirty="0">
                <a:latin typeface="+mn-lt"/>
                <a:ea typeface="+mn-ea"/>
              </a:rPr>
              <a:t>•  </a:t>
            </a:r>
            <a:r>
              <a:rPr lang="en-US" sz="2000" dirty="0" err="1">
                <a:latin typeface="+mn-lt"/>
                <a:ea typeface="+mn-ea"/>
              </a:rPr>
              <a:t>PhoneExecute</a:t>
            </a:r>
            <a:r>
              <a:rPr lang="en-US" sz="2000" dirty="0">
                <a:latin typeface="+mn-lt"/>
                <a:ea typeface="+mn-ea"/>
              </a:rPr>
              <a:t> (non UI)       </a:t>
            </a:r>
            <a:endParaRPr lang="zh-CN" altLang="en-US" sz="2000" dirty="0">
              <a:latin typeface="+mn-lt"/>
              <a:ea typeface="+mn-ea"/>
            </a:endParaRPr>
          </a:p>
          <a:p>
            <a:r>
              <a:rPr lang="en-US" sz="2000" dirty="0">
                <a:latin typeface="+mn-lt"/>
                <a:ea typeface="+mn-ea"/>
              </a:rPr>
              <a:t>•  </a:t>
            </a:r>
            <a:r>
              <a:rPr lang="en-US" sz="2000" dirty="0" err="1">
                <a:latin typeface="+mn-lt"/>
                <a:ea typeface="+mn-ea"/>
              </a:rPr>
              <a:t>PhoneConfiguration</a:t>
            </a:r>
            <a:r>
              <a:rPr lang="en-US" sz="2000" dirty="0">
                <a:latin typeface="+mn-lt"/>
                <a:ea typeface="+mn-ea"/>
              </a:rPr>
              <a:t> (non UI)</a:t>
            </a:r>
            <a:endParaRPr lang="zh-CN" altLang="en-US" sz="2000" dirty="0">
              <a:latin typeface="+mn-lt"/>
              <a:ea typeface="+mn-ea"/>
            </a:endParaRPr>
          </a:p>
          <a:p>
            <a:r>
              <a:rPr lang="en-US" sz="2000" dirty="0">
                <a:latin typeface="+mn-lt"/>
                <a:ea typeface="+mn-ea"/>
              </a:rPr>
              <a:t>•  </a:t>
            </a:r>
            <a:r>
              <a:rPr lang="en-US" sz="2000" dirty="0" err="1">
                <a:latin typeface="+mn-lt"/>
                <a:ea typeface="+mn-ea"/>
              </a:rPr>
              <a:t>PhoneStatus</a:t>
            </a:r>
            <a:r>
              <a:rPr lang="en-US" sz="2000" dirty="0">
                <a:latin typeface="+mn-lt"/>
                <a:ea typeface="+mn-ea"/>
              </a:rPr>
              <a:t> (non UI)</a:t>
            </a:r>
          </a:p>
          <a:p>
            <a:endParaRPr lang="zh-CN" altLang="en-US" dirty="0" smtClean="0"/>
          </a:p>
          <a:p>
            <a:endParaRPr lang="zh-CN" altLang="en-US" dirty="0" smtClean="0"/>
          </a:p>
          <a:p>
            <a:endParaRPr lang="zh-CN" altLang="en-US" dirty="0"/>
          </a:p>
        </p:txBody>
      </p:sp>
      <p:sp>
        <p:nvSpPr>
          <p:cNvPr id="10" name="矩形 9"/>
          <p:cNvSpPr/>
          <p:nvPr/>
        </p:nvSpPr>
        <p:spPr>
          <a:xfrm>
            <a:off x="4499992" y="2764610"/>
            <a:ext cx="3496472" cy="3600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TextBox 10"/>
          <p:cNvSpPr txBox="1"/>
          <p:nvPr/>
        </p:nvSpPr>
        <p:spPr>
          <a:xfrm>
            <a:off x="4522394" y="2784940"/>
            <a:ext cx="3474070" cy="2831544"/>
          </a:xfrm>
          <a:prstGeom prst="rect">
            <a:avLst/>
          </a:prstGeom>
          <a:noFill/>
        </p:spPr>
        <p:txBody>
          <a:bodyPr wrap="square" rtlCol="0">
            <a:spAutoFit/>
          </a:bodyPr>
          <a:lstStyle/>
          <a:p>
            <a:r>
              <a:rPr lang="en-US" sz="1800" b="1" dirty="0" smtClean="0"/>
              <a:t>T2X: </a:t>
            </a:r>
            <a:endParaRPr lang="en-US" sz="1800" dirty="0" smtClean="0"/>
          </a:p>
          <a:p>
            <a:r>
              <a:rPr lang="en-US" sz="2000" dirty="0">
                <a:latin typeface="+mn-lt"/>
                <a:ea typeface="+mn-ea"/>
              </a:rPr>
              <a:t>•  </a:t>
            </a:r>
            <a:r>
              <a:rPr lang="en-US" sz="2000" dirty="0" err="1">
                <a:latin typeface="+mn-lt"/>
                <a:ea typeface="+mn-ea"/>
              </a:rPr>
              <a:t>TextMenu</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TextScreen</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InputScreen</a:t>
            </a:r>
            <a:r>
              <a:rPr lang="en-US" sz="2000" dirty="0">
                <a:latin typeface="+mn-lt"/>
                <a:ea typeface="+mn-ea"/>
              </a:rPr>
              <a:t> (UI) </a:t>
            </a:r>
            <a:endParaRPr lang="zh-CN" altLang="en-US" sz="2000" dirty="0">
              <a:latin typeface="+mn-lt"/>
              <a:ea typeface="+mn-ea"/>
            </a:endParaRPr>
          </a:p>
          <a:p>
            <a:r>
              <a:rPr lang="en-US" sz="2000" dirty="0">
                <a:latin typeface="+mn-lt"/>
                <a:ea typeface="+mn-ea"/>
              </a:rPr>
              <a:t>•  Directory (UI</a:t>
            </a:r>
            <a:r>
              <a:rPr lang="en-US" sz="2000" dirty="0" smtClean="0">
                <a:latin typeface="+mn-lt"/>
                <a:ea typeface="+mn-ea"/>
              </a:rPr>
              <a:t>)</a:t>
            </a:r>
          </a:p>
          <a:p>
            <a:endParaRPr lang="zh-CN" altLang="en-US" sz="2000" dirty="0">
              <a:latin typeface="+mn-lt"/>
              <a:ea typeface="+mn-ea"/>
            </a:endParaRPr>
          </a:p>
          <a:p>
            <a:r>
              <a:rPr lang="en-US" sz="2000" dirty="0">
                <a:latin typeface="+mn-lt"/>
                <a:ea typeface="+mn-ea"/>
              </a:rPr>
              <a:t>•  </a:t>
            </a:r>
            <a:r>
              <a:rPr lang="en-US" sz="2000" dirty="0" err="1">
                <a:latin typeface="+mn-lt"/>
                <a:ea typeface="+mn-ea"/>
              </a:rPr>
              <a:t>PhoneExecute</a:t>
            </a:r>
            <a:r>
              <a:rPr lang="en-US" sz="2000" dirty="0">
                <a:latin typeface="+mn-lt"/>
                <a:ea typeface="+mn-ea"/>
              </a:rPr>
              <a:t> (non UI)       </a:t>
            </a:r>
            <a:endParaRPr lang="zh-CN" altLang="en-US" sz="2000" dirty="0">
              <a:latin typeface="+mn-lt"/>
              <a:ea typeface="+mn-ea"/>
            </a:endParaRPr>
          </a:p>
          <a:p>
            <a:r>
              <a:rPr lang="en-US" sz="2000" dirty="0">
                <a:latin typeface="+mn-lt"/>
                <a:ea typeface="+mn-ea"/>
              </a:rPr>
              <a:t>•  </a:t>
            </a:r>
            <a:r>
              <a:rPr lang="en-US" sz="2000" dirty="0" err="1">
                <a:latin typeface="+mn-lt"/>
                <a:ea typeface="+mn-ea"/>
              </a:rPr>
              <a:t>PhoneConfiguration</a:t>
            </a:r>
            <a:r>
              <a:rPr lang="en-US" sz="2000" dirty="0">
                <a:latin typeface="+mn-lt"/>
                <a:ea typeface="+mn-ea"/>
              </a:rPr>
              <a:t> (non UI)</a:t>
            </a:r>
            <a:endParaRPr lang="zh-CN" altLang="en-US" sz="2000" dirty="0">
              <a:latin typeface="+mn-lt"/>
              <a:ea typeface="+mn-ea"/>
            </a:endParaRPr>
          </a:p>
          <a:p>
            <a:r>
              <a:rPr lang="en-US" sz="2000" dirty="0">
                <a:latin typeface="+mn-lt"/>
                <a:ea typeface="+mn-ea"/>
              </a:rPr>
              <a:t>•  </a:t>
            </a:r>
            <a:r>
              <a:rPr lang="en-US" sz="2000" dirty="0" err="1">
                <a:latin typeface="+mn-lt"/>
                <a:ea typeface="+mn-ea"/>
              </a:rPr>
              <a:t>PhoneStatus</a:t>
            </a:r>
            <a:r>
              <a:rPr lang="en-US" sz="2000" dirty="0">
                <a:latin typeface="+mn-lt"/>
                <a:ea typeface="+mn-ea"/>
              </a:rPr>
              <a:t> (non UI)</a:t>
            </a: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pPr>
                <a:defRPr/>
              </a:pPr>
              <a:t>52</a:t>
            </a:fld>
            <a:endParaRPr lang="zh-CN" altLang="en-US"/>
          </a:p>
        </p:txBody>
      </p:sp>
    </p:spTree>
    <p:extLst>
      <p:ext uri="{BB962C8B-B14F-4D97-AF65-F5344CB8AC3E}">
        <p14:creationId xmlns:p14="http://schemas.microsoft.com/office/powerpoint/2010/main" val="3630899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9" name="矩形 8"/>
          <p:cNvSpPr/>
          <p:nvPr/>
        </p:nvSpPr>
        <p:spPr>
          <a:xfrm>
            <a:off x="2267744" y="2852936"/>
            <a:ext cx="4320480" cy="920252"/>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Calibri" pitchFamily="34" charset="0"/>
                <a:ea typeface="黑体" pitchFamily="2" charset="-122"/>
                <a:cs typeface="Calibri" pitchFamily="34" charset="0"/>
              </a:rPr>
              <a:t>Action URL/URI</a:t>
            </a:r>
          </a:p>
        </p:txBody>
      </p:sp>
      <p:sp>
        <p:nvSpPr>
          <p:cNvPr id="2" name="矩形 1"/>
          <p:cNvSpPr/>
          <p:nvPr/>
        </p:nvSpPr>
        <p:spPr>
          <a:xfrm>
            <a:off x="539552" y="4869160"/>
            <a:ext cx="7488832" cy="1015663"/>
          </a:xfrm>
          <a:prstGeom prst="rect">
            <a:avLst/>
          </a:prstGeom>
        </p:spPr>
        <p:txBody>
          <a:bodyPr wrap="square">
            <a:spAutoFit/>
          </a:bodyPr>
          <a:lstStyle/>
          <a:p>
            <a:pPr marL="0" indent="0">
              <a:buNone/>
            </a:pPr>
            <a:r>
              <a:rPr lang="en-US" altLang="zh-CN" sz="2000" dirty="0"/>
              <a:t>User manual download:</a:t>
            </a:r>
          </a:p>
          <a:p>
            <a:pPr marL="0" indent="0">
              <a:buNone/>
            </a:pPr>
            <a:r>
              <a:rPr lang="en-US" altLang="zh-CN" sz="2000" dirty="0">
                <a:hlinkClick r:id="rId3" invalidUrl="ftp://yealinkftp:yealinkftp@ftp.yealink.com/Training/AdvancedFeature/Action URL-URI/"/>
              </a:rPr>
              <a:t>ftp://</a:t>
            </a:r>
            <a:r>
              <a:rPr lang="en-US" altLang="zh-CN" sz="2000" dirty="0">
                <a:hlinkClick r:id="rId4" invalidUrl="ftp://yealinkftp:yealinkftp@ftp.yealink.com/Training/AdvancedFeature/Action URL-URI/"/>
              </a:rPr>
              <a:t>yealinkftp:yealinkftp@ftp.yealink.com/Training/AdvancedFeature/</a:t>
            </a:r>
            <a:r>
              <a:rPr lang="en-US" altLang="zh-CN" sz="2000" dirty="0">
                <a:hlinkClick r:id="rId5" invalidUrl="ftp://yealinkftp:yealinkftp@ftp.yealink.com/Training/AdvancedFeature/Action URL-URI/"/>
              </a:rPr>
              <a:t>Action%20URL-URI</a:t>
            </a:r>
            <a:r>
              <a:rPr lang="en-US" altLang="zh-CN" sz="2000" dirty="0">
                <a:hlinkClick r:id="rId6" invalidUrl="ftp://yealinkftp:yealinkftp@ftp.yealink.com/Training/AdvancedFeature/Action URL-URI/"/>
              </a:rPr>
              <a:t>/</a:t>
            </a:r>
            <a:r>
              <a:rPr lang="en-US" altLang="zh-CN" sz="2000" dirty="0"/>
              <a:t> </a:t>
            </a:r>
          </a:p>
        </p:txBody>
      </p:sp>
      <p:sp>
        <p:nvSpPr>
          <p:cNvPr id="4" name="灯片编号占位符 3"/>
          <p:cNvSpPr>
            <a:spLocks noGrp="1"/>
          </p:cNvSpPr>
          <p:nvPr>
            <p:ph type="sldNum" sz="quarter" idx="12"/>
          </p:nvPr>
        </p:nvSpPr>
        <p:spPr/>
        <p:txBody>
          <a:bodyPr/>
          <a:lstStyle/>
          <a:p>
            <a:pPr>
              <a:defRPr/>
            </a:pPr>
            <a:fld id="{697FED9D-2B1C-4C7D-8258-53708B199F59}" type="slidenum">
              <a:rPr lang="zh-CN" altLang="en-US" smtClean="0"/>
              <a:pPr>
                <a:defRPr/>
              </a:pPr>
              <a:t>53</a:t>
            </a:fld>
            <a:endParaRPr lang="zh-CN" altLang="en-US"/>
          </a:p>
        </p:txBody>
      </p:sp>
    </p:spTree>
    <p:extLst>
      <p:ext uri="{BB962C8B-B14F-4D97-AF65-F5344CB8AC3E}">
        <p14:creationId xmlns:p14="http://schemas.microsoft.com/office/powerpoint/2010/main" val="675210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2844" y="71414"/>
            <a:ext cx="3971111" cy="646331"/>
          </a:xfrm>
          <a:prstGeom prst="rect">
            <a:avLst/>
          </a:prstGeom>
        </p:spPr>
        <p:txBody>
          <a:bodyPr wrap="square">
            <a:spAutoFit/>
          </a:bodyPr>
          <a:lstStyle/>
          <a:p>
            <a:r>
              <a:rPr lang="en-US" altLang="zh-CN" sz="3600" b="1" dirty="0" smtClean="0">
                <a:solidFill>
                  <a:schemeClr val="bg1"/>
                </a:solidFill>
                <a:latin typeface="Trebuchet MS" pitchFamily="34" charset="0"/>
                <a:ea typeface="黑体" pitchFamily="2" charset="-122"/>
                <a:cs typeface="Calibri" pitchFamily="34" charset="0"/>
              </a:rPr>
              <a:t>Introduction</a:t>
            </a:r>
            <a:endParaRPr lang="zh-CN" altLang="en-US" sz="3000" dirty="0" smtClean="0">
              <a:solidFill>
                <a:schemeClr val="bg1"/>
              </a:solidFill>
              <a:latin typeface="Trebuchet MS" pitchFamily="34" charset="0"/>
              <a:ea typeface="微软雅黑" pitchFamily="34" charset="-122"/>
            </a:endParaRPr>
          </a:p>
        </p:txBody>
      </p:sp>
      <p:sp>
        <p:nvSpPr>
          <p:cNvPr id="12" name="Oval 26"/>
          <p:cNvSpPr>
            <a:spLocks noChangeArrowheads="1"/>
          </p:cNvSpPr>
          <p:nvPr/>
        </p:nvSpPr>
        <p:spPr bwMode="auto">
          <a:xfrm>
            <a:off x="5148064" y="1446695"/>
            <a:ext cx="3820977" cy="1445182"/>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anchor="ctr">
            <a:flatTx/>
          </a:bodyPr>
          <a:lstStyle/>
          <a:p>
            <a:pPr algn="ctr">
              <a:defRPr/>
            </a:pPr>
            <a:r>
              <a:rPr lang="en-US" altLang="ja-JP" sz="2000" b="1" dirty="0" smtClean="0">
                <a:latin typeface="Calibri" pitchFamily="34" charset="0"/>
                <a:ea typeface="Tahoma" pitchFamily="34" charset="0"/>
                <a:cs typeface="Calibri" pitchFamily="34" charset="0"/>
              </a:rPr>
              <a:t>CTI               (</a:t>
            </a:r>
            <a:r>
              <a:rPr lang="en-US" altLang="zh-CN" sz="2000" dirty="0"/>
              <a:t>Computer Telephony Integration</a:t>
            </a:r>
            <a:r>
              <a:rPr lang="en-US" altLang="ja-JP" sz="2000" b="1" dirty="0" smtClean="0">
                <a:latin typeface="Calibri" pitchFamily="34" charset="0"/>
                <a:ea typeface="Tahoma" pitchFamily="34" charset="0"/>
                <a:cs typeface="Calibri" pitchFamily="34" charset="0"/>
              </a:rPr>
              <a:t>)</a:t>
            </a:r>
            <a:endParaRPr lang="en-US" altLang="ja-JP" sz="2000" b="1" dirty="0">
              <a:latin typeface="Calibri" pitchFamily="34" charset="0"/>
              <a:ea typeface="Tahoma" pitchFamily="34" charset="0"/>
              <a:cs typeface="Calibri" pitchFamily="34" charset="0"/>
            </a:endParaRPr>
          </a:p>
        </p:txBody>
      </p:sp>
      <p:sp>
        <p:nvSpPr>
          <p:cNvPr id="13" name="Oval 26"/>
          <p:cNvSpPr>
            <a:spLocks noChangeArrowheads="1"/>
          </p:cNvSpPr>
          <p:nvPr/>
        </p:nvSpPr>
        <p:spPr bwMode="auto">
          <a:xfrm>
            <a:off x="172706" y="1446695"/>
            <a:ext cx="3820977" cy="1445182"/>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anchor="ctr">
            <a:flatTx/>
          </a:bodyPr>
          <a:lstStyle/>
          <a:p>
            <a:pPr algn="ctr">
              <a:defRPr/>
            </a:pPr>
            <a:r>
              <a:rPr lang="en-US" altLang="ja-JP" sz="2000" b="1" dirty="0" smtClean="0">
                <a:latin typeface="Calibri" pitchFamily="34" charset="0"/>
                <a:ea typeface="Tahoma" pitchFamily="34" charset="0"/>
                <a:cs typeface="Calibri" pitchFamily="34" charset="0"/>
              </a:rPr>
              <a:t>Action URL/URI</a:t>
            </a:r>
            <a:endParaRPr lang="en-US" altLang="ja-JP" sz="2000" b="1" dirty="0">
              <a:latin typeface="Calibri" pitchFamily="34" charset="0"/>
              <a:ea typeface="Tahoma" pitchFamily="34" charset="0"/>
              <a:cs typeface="Calibri" pitchFamily="34" charset="0"/>
            </a:endParaRPr>
          </a:p>
        </p:txBody>
      </p:sp>
      <p:sp>
        <p:nvSpPr>
          <p:cNvPr id="3" name="右箭头 2"/>
          <p:cNvSpPr/>
          <p:nvPr/>
        </p:nvSpPr>
        <p:spPr>
          <a:xfrm>
            <a:off x="4113955" y="1962154"/>
            <a:ext cx="936104" cy="414259"/>
          </a:xfrm>
          <a:prstGeom prst="rightArrow">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rgbClr val="FF0000"/>
              </a:solidFill>
            </a:endParaRPr>
          </a:p>
        </p:txBody>
      </p:sp>
      <p:sp>
        <p:nvSpPr>
          <p:cNvPr id="4" name="右箭头 3"/>
          <p:cNvSpPr/>
          <p:nvPr/>
        </p:nvSpPr>
        <p:spPr>
          <a:xfrm rot="10800000" flipV="1">
            <a:off x="2724667" y="4764175"/>
            <a:ext cx="3714680" cy="884108"/>
          </a:xfrm>
          <a:prstGeom prst="rightArrow">
            <a:avLst>
              <a:gd name="adj1" fmla="val 50000"/>
              <a:gd name="adj2" fmla="val 6198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t>Control SIP-Phone</a:t>
            </a:r>
            <a:endParaRPr lang="zh-CN" altLang="en-US" dirty="0"/>
          </a:p>
        </p:txBody>
      </p:sp>
      <p:sp>
        <p:nvSpPr>
          <p:cNvPr id="5" name="右箭头 4"/>
          <p:cNvSpPr/>
          <p:nvPr/>
        </p:nvSpPr>
        <p:spPr>
          <a:xfrm>
            <a:off x="2801538" y="4005063"/>
            <a:ext cx="3714681" cy="92220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t>Reporting the phone actions or status to a Server</a:t>
            </a:r>
            <a:endParaRPr lang="zh-CN" altLang="en-US" dirty="0"/>
          </a:p>
        </p:txBody>
      </p:sp>
      <p:sp>
        <p:nvSpPr>
          <p:cNvPr id="6" name="矩形 5"/>
          <p:cNvSpPr/>
          <p:nvPr/>
        </p:nvSpPr>
        <p:spPr>
          <a:xfrm>
            <a:off x="2391622" y="3229379"/>
            <a:ext cx="4407973" cy="923330"/>
          </a:xfrm>
          <a:prstGeom prst="rect">
            <a:avLst/>
          </a:prstGeom>
          <a:noFill/>
        </p:spPr>
        <p:txBody>
          <a:bodyPr wrap="square" lIns="91440" tIns="45720" rIns="91440" bIns="45720">
            <a:spAutoFit/>
          </a:bodyPr>
          <a:lstStyle/>
          <a:p>
            <a:pPr algn="ct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Action</a:t>
            </a:r>
            <a:r>
              <a:rPr lang="en-US" altLang="zh-CN"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URL</a:t>
            </a:r>
            <a:endParaRPr lang="zh-CN" alt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2391622" y="5186618"/>
            <a:ext cx="4407973" cy="923330"/>
          </a:xfrm>
          <a:prstGeom prst="rect">
            <a:avLst/>
          </a:prstGeom>
          <a:noFill/>
        </p:spPr>
        <p:txBody>
          <a:bodyPr wrap="square" lIns="91440" tIns="45720" rIns="91440" bIns="45720">
            <a:spAutoFit/>
          </a:bodyPr>
          <a:lstStyle/>
          <a:p>
            <a:pPr algn="ct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Action</a:t>
            </a:r>
            <a:r>
              <a:rPr lang="en-US" altLang="zh-CN"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URI</a:t>
            </a:r>
            <a:endParaRPr lang="zh-CN" alt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4" name="Picture 2" descr="C:\Documents and Settings\Dawson\桌面\PNG无底色图\T38G.png"/>
          <p:cNvPicPr>
            <a:picLocks noChangeAspect="1" noChangeArrowheads="1"/>
          </p:cNvPicPr>
          <p:nvPr/>
        </p:nvPicPr>
        <p:blipFill>
          <a:blip r:embed="rId3" cstate="print"/>
          <a:stretch>
            <a:fillRect/>
          </a:stretch>
        </p:blipFill>
        <p:spPr bwMode="auto">
          <a:xfrm>
            <a:off x="393106" y="3844643"/>
            <a:ext cx="2408431" cy="180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ttp://img2.fj007.com/news/2008/10/10344_815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9" y="3844643"/>
            <a:ext cx="1887298" cy="183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3568" y="5648283"/>
            <a:ext cx="2264291" cy="461665"/>
          </a:xfrm>
          <a:prstGeom prst="rect">
            <a:avLst/>
          </a:prstGeom>
          <a:noFill/>
        </p:spPr>
        <p:txBody>
          <a:bodyPr wrap="square" rtlCol="0">
            <a:spAutoFit/>
          </a:bodyPr>
          <a:lstStyle/>
          <a:p>
            <a:r>
              <a:rPr lang="en-US" altLang="zh-CN" sz="2400" dirty="0"/>
              <a:t> </a:t>
            </a:r>
            <a:r>
              <a:rPr lang="en-US" altLang="zh-CN" sz="2400" dirty="0" smtClean="0"/>
              <a:t>IP Phone</a:t>
            </a:r>
            <a:endParaRPr lang="zh-CN" altLang="en-US" sz="2400" dirty="0"/>
          </a:p>
        </p:txBody>
      </p:sp>
      <p:sp>
        <p:nvSpPr>
          <p:cNvPr id="18" name="TextBox 17"/>
          <p:cNvSpPr txBox="1"/>
          <p:nvPr/>
        </p:nvSpPr>
        <p:spPr>
          <a:xfrm>
            <a:off x="7042371" y="5648283"/>
            <a:ext cx="2264291" cy="461665"/>
          </a:xfrm>
          <a:prstGeom prst="rect">
            <a:avLst/>
          </a:prstGeom>
          <a:noFill/>
        </p:spPr>
        <p:txBody>
          <a:bodyPr wrap="square" rtlCol="0">
            <a:spAutoFit/>
          </a:bodyPr>
          <a:lstStyle/>
          <a:p>
            <a:r>
              <a:rPr lang="en-US" altLang="zh-CN" sz="2400" dirty="0"/>
              <a:t> </a:t>
            </a:r>
            <a:r>
              <a:rPr lang="en-US" altLang="zh-CN" sz="2400" dirty="0" smtClean="0"/>
              <a:t>Server</a:t>
            </a:r>
            <a:endParaRPr lang="zh-CN" altLang="en-US" sz="2400" dirty="0"/>
          </a:p>
        </p:txBody>
      </p:sp>
      <p:sp>
        <p:nvSpPr>
          <p:cNvPr id="9" name="灯片编号占位符 8"/>
          <p:cNvSpPr>
            <a:spLocks noGrp="1"/>
          </p:cNvSpPr>
          <p:nvPr>
            <p:ph type="sldNum" sz="quarter" idx="12"/>
          </p:nvPr>
        </p:nvSpPr>
        <p:spPr/>
        <p:txBody>
          <a:bodyPr/>
          <a:lstStyle/>
          <a:p>
            <a:pPr>
              <a:defRPr/>
            </a:pPr>
            <a:fld id="{697FED9D-2B1C-4C7D-8258-53708B199F59}" type="slidenum">
              <a:rPr lang="zh-CN" altLang="en-US" smtClean="0"/>
              <a:pPr>
                <a:defRPr/>
              </a:pPr>
              <a:t>54</a:t>
            </a:fld>
            <a:endParaRPr lang="zh-CN" altLang="en-US"/>
          </a:p>
        </p:txBody>
      </p:sp>
    </p:spTree>
    <p:extLst>
      <p:ext uri="{BB962C8B-B14F-4D97-AF65-F5344CB8AC3E}">
        <p14:creationId xmlns:p14="http://schemas.microsoft.com/office/powerpoint/2010/main" val="411400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Action URL</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539552" y="980728"/>
            <a:ext cx="7992888" cy="4968552"/>
          </a:xfrm>
        </p:spPr>
        <p:txBody>
          <a:bodyPr>
            <a:normAutofit/>
          </a:bodyPr>
          <a:lstStyle/>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a:p>
            <a:endParaRPr lang="en-US" altLang="zh-CN" sz="2400" b="1" dirty="0" smtClean="0">
              <a:solidFill>
                <a:srgbClr val="00B050"/>
              </a:solidFill>
              <a:latin typeface="Calibri" pitchFamily="34" charset="0"/>
              <a:ea typeface="Tahoma" pitchFamily="34" charset="0"/>
              <a:cs typeface="Calibri" pitchFamily="34" charset="0"/>
            </a:endParaRPr>
          </a:p>
          <a:p>
            <a:endParaRPr lang="en-US" altLang="zh-CN" sz="2400" b="1" dirty="0">
              <a:solidFill>
                <a:srgbClr val="00B050"/>
              </a:solidFill>
              <a:latin typeface="Calibri" pitchFamily="34" charset="0"/>
              <a:ea typeface="Tahoma" pitchFamily="34" charset="0"/>
              <a:cs typeface="Calibri" pitchFamily="34" charset="0"/>
            </a:endParaRPr>
          </a:p>
          <a:p>
            <a:endParaRPr lang="en-US" altLang="zh-CN" sz="2400" b="1" dirty="0" smtClean="0">
              <a:solidFill>
                <a:srgbClr val="00B050"/>
              </a:solidFill>
              <a:latin typeface="Calibri" pitchFamily="34" charset="0"/>
              <a:ea typeface="Tahoma" pitchFamily="34" charset="0"/>
              <a:cs typeface="Calibri" pitchFamily="34" charset="0"/>
            </a:endParaRPr>
          </a:p>
          <a:p>
            <a:endParaRPr lang="en-US" altLang="zh-CN" sz="2400" b="1" dirty="0">
              <a:solidFill>
                <a:srgbClr val="00B050"/>
              </a:solidFill>
              <a:latin typeface="Calibri" pitchFamily="34" charset="0"/>
              <a:ea typeface="Tahoma" pitchFamily="34" charset="0"/>
              <a:cs typeface="Calibri" pitchFamily="34" charset="0"/>
            </a:endParaRPr>
          </a:p>
          <a:p>
            <a:endParaRPr lang="en-US" altLang="zh-CN" sz="2400" b="1" dirty="0" smtClean="0">
              <a:solidFill>
                <a:srgbClr val="00B050"/>
              </a:solidFill>
              <a:latin typeface="Calibri" pitchFamily="34" charset="0"/>
              <a:ea typeface="Tahoma" pitchFamily="34" charset="0"/>
              <a:cs typeface="Calibri" pitchFamily="34" charset="0"/>
            </a:endParaRPr>
          </a:p>
          <a:p>
            <a:endParaRPr lang="en-US" altLang="zh-CN" sz="2000" b="1" dirty="0" smtClean="0">
              <a:solidFill>
                <a:srgbClr val="00B050"/>
              </a:solidFill>
              <a:latin typeface="Calibri" pitchFamily="34" charset="0"/>
              <a:ea typeface="Tahoma" pitchFamily="34" charset="0"/>
              <a:cs typeface="Calibri" pitchFamily="34" charset="0"/>
            </a:endParaRPr>
          </a:p>
          <a:p>
            <a:pPr marL="0" indent="0">
              <a:buNone/>
            </a:pPr>
            <a:endParaRPr lang="en-US" altLang="zh-CN" sz="2000" dirty="0" smtClean="0"/>
          </a:p>
          <a:p>
            <a:endParaRPr lang="en-US" altLang="zh-CN" b="1" dirty="0" smtClean="0">
              <a:solidFill>
                <a:srgbClr val="00B050"/>
              </a:solidFill>
              <a:latin typeface="Calibri" pitchFamily="34" charset="0"/>
              <a:ea typeface="Tahoma" pitchFamily="34" charset="0"/>
              <a:cs typeface="Calibri" pitchFamily="34" charset="0"/>
            </a:endParaRPr>
          </a:p>
        </p:txBody>
      </p:sp>
      <p:pic>
        <p:nvPicPr>
          <p:cNvPr id="7" name="图片 6"/>
          <p:cNvPicPr/>
          <p:nvPr/>
        </p:nvPicPr>
        <p:blipFill>
          <a:blip r:embed="rId3"/>
          <a:srcRect/>
          <a:stretch>
            <a:fillRect/>
          </a:stretch>
        </p:blipFill>
        <p:spPr bwMode="auto">
          <a:xfrm>
            <a:off x="791580" y="908720"/>
            <a:ext cx="7668852" cy="2088232"/>
          </a:xfrm>
          <a:prstGeom prst="rect">
            <a:avLst/>
          </a:prstGeom>
          <a:noFill/>
          <a:ln w="9525">
            <a:noFill/>
            <a:miter lim="800000"/>
            <a:headEnd/>
            <a:tailEnd/>
          </a:ln>
        </p:spPr>
      </p:pic>
      <p:pic>
        <p:nvPicPr>
          <p:cNvPr id="8" name="图片 7"/>
          <p:cNvPicPr/>
          <p:nvPr/>
        </p:nvPicPr>
        <p:blipFill>
          <a:blip r:embed="rId4"/>
          <a:srcRect/>
          <a:stretch>
            <a:fillRect/>
          </a:stretch>
        </p:blipFill>
        <p:spPr bwMode="auto">
          <a:xfrm>
            <a:off x="791580" y="3140968"/>
            <a:ext cx="7668852" cy="3096344"/>
          </a:xfrm>
          <a:prstGeom prst="rect">
            <a:avLst/>
          </a:prstGeom>
          <a:noFill/>
          <a:ln w="9525">
            <a:noFill/>
            <a:miter lim="800000"/>
            <a:headEnd/>
            <a:tailEnd/>
          </a:ln>
        </p:spPr>
      </p:pic>
      <p:sp>
        <p:nvSpPr>
          <p:cNvPr id="9" name="右箭头 8"/>
          <p:cNvSpPr/>
          <p:nvPr/>
        </p:nvSpPr>
        <p:spPr>
          <a:xfrm rot="19564602">
            <a:off x="5514936" y="3933637"/>
            <a:ext cx="864096" cy="288032"/>
          </a:xfrm>
          <a:prstGeom prst="rightArrow">
            <a:avLst/>
          </a:prstGeom>
          <a:solidFill>
            <a:srgbClr val="FF0000"/>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右箭头 9"/>
          <p:cNvSpPr/>
          <p:nvPr/>
        </p:nvSpPr>
        <p:spPr>
          <a:xfrm rot="8760576">
            <a:off x="3282546" y="5014081"/>
            <a:ext cx="864096" cy="288032"/>
          </a:xfrm>
          <a:prstGeom prst="rightArrow">
            <a:avLst/>
          </a:prstGeom>
          <a:solidFill>
            <a:srgbClr val="FF0000"/>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55</a:t>
            </a:fld>
            <a:endParaRPr lang="zh-CN" altLang="en-US"/>
          </a:p>
        </p:txBody>
      </p:sp>
    </p:spTree>
    <p:extLst>
      <p:ext uri="{BB962C8B-B14F-4D97-AF65-F5344CB8AC3E}">
        <p14:creationId xmlns:p14="http://schemas.microsoft.com/office/powerpoint/2010/main" val="357316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9867" y="186255"/>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Action URI</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type="body" idx="1"/>
          </p:nvPr>
        </p:nvSpPr>
        <p:spPr/>
        <p:txBody>
          <a:bodyPr>
            <a:normAutofit/>
          </a:bodyPr>
          <a:lstStyle/>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a:p>
            <a:pPr marL="0" indent="0">
              <a:buNone/>
            </a:pPr>
            <a:endParaRPr lang="en-US" altLang="zh-CN" sz="2400" b="1" dirty="0">
              <a:solidFill>
                <a:srgbClr val="00B050"/>
              </a:solidFill>
              <a:latin typeface="Calibri" pitchFamily="34" charset="0"/>
              <a:ea typeface="Tahoma" pitchFamily="34" charset="0"/>
              <a:cs typeface="Calibri" pitchFamily="34" charset="0"/>
            </a:endParaRP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a:p>
            <a:endParaRPr lang="en-US" altLang="zh-CN" sz="2400" b="1" dirty="0" smtClean="0">
              <a:solidFill>
                <a:srgbClr val="00B050"/>
              </a:solidFill>
              <a:latin typeface="Calibri" pitchFamily="34" charset="0"/>
              <a:ea typeface="Tahoma" pitchFamily="34" charset="0"/>
              <a:cs typeface="Calibri" pitchFamily="34" charset="0"/>
            </a:endParaRPr>
          </a:p>
          <a:p>
            <a:endParaRPr lang="en-US" altLang="zh-CN" sz="2400" b="1" dirty="0">
              <a:solidFill>
                <a:srgbClr val="00B050"/>
              </a:solidFill>
              <a:latin typeface="Calibri" pitchFamily="34" charset="0"/>
              <a:ea typeface="Tahoma" pitchFamily="34" charset="0"/>
              <a:cs typeface="Calibri" pitchFamily="34" charset="0"/>
            </a:endParaRPr>
          </a:p>
          <a:p>
            <a:pPr marL="0" indent="0">
              <a:buNone/>
            </a:pPr>
            <a:endParaRPr lang="en-US" altLang="zh-CN" sz="2400" b="1" dirty="0">
              <a:solidFill>
                <a:srgbClr val="00B050"/>
              </a:solidFill>
              <a:latin typeface="Calibri" pitchFamily="34" charset="0"/>
              <a:ea typeface="Tahoma" pitchFamily="34" charset="0"/>
              <a:cs typeface="Calibri" pitchFamily="34" charset="0"/>
            </a:endParaRPr>
          </a:p>
          <a:p>
            <a:endParaRPr lang="en-US" altLang="zh-CN" sz="2400" b="1" dirty="0" smtClean="0">
              <a:solidFill>
                <a:srgbClr val="00B050"/>
              </a:solidFill>
              <a:latin typeface="Calibri" pitchFamily="34" charset="0"/>
              <a:ea typeface="Tahoma" pitchFamily="34" charset="0"/>
              <a:cs typeface="Calibri" pitchFamily="34" charset="0"/>
            </a:endParaRPr>
          </a:p>
          <a:p>
            <a:endParaRPr lang="en-US" altLang="zh-CN" sz="2000" b="1" dirty="0" smtClean="0">
              <a:solidFill>
                <a:srgbClr val="00B050"/>
              </a:solidFill>
              <a:latin typeface="Calibri" pitchFamily="34" charset="0"/>
              <a:ea typeface="Tahoma" pitchFamily="34" charset="0"/>
              <a:cs typeface="Calibri" pitchFamily="34" charset="0"/>
            </a:endParaRPr>
          </a:p>
          <a:p>
            <a:pPr marL="0" indent="0">
              <a:buNone/>
            </a:pPr>
            <a:endParaRPr lang="en-US" altLang="zh-CN" sz="2000" dirty="0" smtClean="0"/>
          </a:p>
          <a:p>
            <a:endParaRPr lang="en-US" altLang="zh-CN" b="1" dirty="0" smtClean="0">
              <a:solidFill>
                <a:srgbClr val="00B050"/>
              </a:solidFill>
              <a:latin typeface="Calibri" pitchFamily="34" charset="0"/>
              <a:ea typeface="Tahoma" pitchFamily="34" charset="0"/>
              <a:cs typeface="Calibri" pitchFamily="34" charset="0"/>
            </a:endParaRPr>
          </a:p>
        </p:txBody>
      </p:sp>
      <p:sp>
        <p:nvSpPr>
          <p:cNvPr id="11" name="矩形 10"/>
          <p:cNvSpPr/>
          <p:nvPr/>
        </p:nvSpPr>
        <p:spPr>
          <a:xfrm>
            <a:off x="718259" y="955467"/>
            <a:ext cx="8246229" cy="4524315"/>
          </a:xfrm>
          <a:prstGeom prst="rect">
            <a:avLst/>
          </a:prstGeom>
        </p:spPr>
        <p:txBody>
          <a:bodyPr wrap="square">
            <a:spAutoFit/>
          </a:bodyPr>
          <a:lstStyle/>
          <a:p>
            <a:r>
              <a:rPr lang="en-US" altLang="zh-CN" sz="2400" dirty="0" smtClean="0"/>
              <a:t>Input URI in the web browser</a:t>
            </a:r>
          </a:p>
          <a:p>
            <a:endParaRPr lang="en-US" altLang="zh-CN" sz="2400" dirty="0"/>
          </a:p>
          <a:p>
            <a:endParaRPr lang="en-US" altLang="zh-CN" sz="2400" dirty="0" smtClean="0"/>
          </a:p>
          <a:p>
            <a:r>
              <a:rPr lang="en-US" altLang="zh-CN" sz="2400" dirty="0" smtClean="0"/>
              <a:t>1. Trigger pressing the OK button of your phone:</a:t>
            </a:r>
          </a:p>
          <a:p>
            <a:r>
              <a:rPr lang="en-US" altLang="zh-CN" sz="2400" u="sng" dirty="0" smtClean="0">
                <a:hlinkClick r:id="rId3"/>
              </a:rPr>
              <a:t>http</a:t>
            </a:r>
            <a:r>
              <a:rPr lang="en-US" altLang="zh-CN" sz="2400" u="sng" dirty="0">
                <a:hlinkClick r:id="rId3"/>
              </a:rPr>
              <a:t>://</a:t>
            </a:r>
            <a:r>
              <a:rPr lang="en-US" altLang="zh-CN" sz="2400" u="sng" dirty="0" smtClean="0">
                <a:hlinkClick r:id="rId3"/>
              </a:rPr>
              <a:t>10.2.4.234/cgi-bin/ConfigManApp.com?key=OK</a:t>
            </a:r>
            <a:endParaRPr lang="en-US" altLang="zh-CN" sz="2400" b="1" dirty="0" smtClean="0"/>
          </a:p>
          <a:p>
            <a:endParaRPr lang="en-US" altLang="zh-CN" sz="2400" b="1" dirty="0" smtClean="0"/>
          </a:p>
          <a:p>
            <a:endParaRPr lang="en-US" altLang="zh-CN" sz="2400" b="1" dirty="0" smtClean="0"/>
          </a:p>
          <a:p>
            <a:r>
              <a:rPr lang="en-US" altLang="zh-CN" sz="2400" dirty="0"/>
              <a:t>2. </a:t>
            </a:r>
            <a:r>
              <a:rPr lang="en-US" altLang="zh-CN" sz="2400" dirty="0" smtClean="0"/>
              <a:t>Make outgoing call</a:t>
            </a:r>
            <a:r>
              <a:rPr lang="en-US" altLang="zh-CN" sz="2400" dirty="0"/>
              <a:t>: </a:t>
            </a:r>
            <a:endParaRPr lang="en-US" altLang="zh-CN" sz="2400" dirty="0" smtClean="0"/>
          </a:p>
          <a:p>
            <a:r>
              <a:rPr lang="en-US" altLang="zh-CN" sz="2400" dirty="0" smtClean="0">
                <a:hlinkClick r:id="rId4"/>
              </a:rPr>
              <a:t>http</a:t>
            </a:r>
            <a:r>
              <a:rPr lang="en-US" altLang="zh-CN" sz="2400" dirty="0">
                <a:hlinkClick r:id="rId4"/>
              </a:rPr>
              <a:t>://10.2.4.224/cgi-bin/cgiServer.exx?number=</a:t>
            </a:r>
            <a:r>
              <a:rPr lang="en-US" altLang="zh-CN" sz="2400" dirty="0">
                <a:solidFill>
                  <a:srgbClr val="FF0000"/>
                </a:solidFill>
                <a:hlinkClick r:id="rId4"/>
              </a:rPr>
              <a:t>765432</a:t>
            </a:r>
            <a:r>
              <a:rPr lang="en-US" altLang="zh-CN" sz="2400" dirty="0">
                <a:hlinkClick r:id="rId4"/>
              </a:rPr>
              <a:t>&amp;outgoing_uri=</a:t>
            </a:r>
            <a:r>
              <a:rPr lang="en-US" altLang="zh-CN" sz="2400" dirty="0">
                <a:solidFill>
                  <a:srgbClr val="FF0000"/>
                </a:solidFill>
                <a:hlinkClick r:id="rId4"/>
              </a:rPr>
              <a:t>123123123</a:t>
            </a:r>
            <a:r>
              <a:rPr lang="en-US" altLang="zh-CN" sz="2400" dirty="0">
                <a:hlinkClick r:id="rId4"/>
              </a:rPr>
              <a:t>@10.2.1.199</a:t>
            </a:r>
            <a:r>
              <a:rPr lang="en-US" altLang="zh-CN" sz="2400" dirty="0"/>
              <a:t> </a:t>
            </a:r>
          </a:p>
          <a:p>
            <a:endParaRPr lang="en-US" altLang="zh-CN" sz="2400" b="1" dirty="0"/>
          </a:p>
        </p:txBody>
      </p:sp>
      <p:sp>
        <p:nvSpPr>
          <p:cNvPr id="6" name="矩形 5"/>
          <p:cNvSpPr/>
          <p:nvPr/>
        </p:nvSpPr>
        <p:spPr>
          <a:xfrm>
            <a:off x="4644008" y="3581366"/>
            <a:ext cx="1656184"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a:solidFill>
                  <a:srgbClr val="FF0000"/>
                </a:solidFill>
              </a:rPr>
              <a:t>Destination </a:t>
            </a:r>
            <a:endParaRPr lang="zh-CN" altLang="en-US" sz="2000" dirty="0"/>
          </a:p>
        </p:txBody>
      </p:sp>
      <p:sp>
        <p:nvSpPr>
          <p:cNvPr id="13" name="矩形 12"/>
          <p:cNvSpPr/>
          <p:nvPr/>
        </p:nvSpPr>
        <p:spPr>
          <a:xfrm>
            <a:off x="6655026" y="3581366"/>
            <a:ext cx="1656184"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smtClean="0">
                <a:solidFill>
                  <a:srgbClr val="FF0000"/>
                </a:solidFill>
              </a:rPr>
              <a:t>Account</a:t>
            </a:r>
            <a:r>
              <a:rPr lang="en-US" altLang="zh-CN" dirty="0" smtClean="0">
                <a:solidFill>
                  <a:srgbClr val="FF0000"/>
                </a:solidFill>
              </a:rPr>
              <a:t> </a:t>
            </a:r>
            <a:endParaRPr lang="zh-CN" altLang="en-US" dirty="0"/>
          </a:p>
        </p:txBody>
      </p:sp>
      <p:cxnSp>
        <p:nvCxnSpPr>
          <p:cNvPr id="15" name="直接箭头连接符 14"/>
          <p:cNvCxnSpPr>
            <a:stCxn id="6" idx="2"/>
          </p:cNvCxnSpPr>
          <p:nvPr/>
        </p:nvCxnSpPr>
        <p:spPr>
          <a:xfrm flipH="1">
            <a:off x="5148064" y="3941406"/>
            <a:ext cx="324036" cy="351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534132" y="3941406"/>
            <a:ext cx="350236" cy="351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42844" y="71414"/>
            <a:ext cx="3971111" cy="553998"/>
          </a:xfrm>
          <a:prstGeom prst="rect">
            <a:avLst/>
          </a:prstGeom>
        </p:spPr>
        <p:txBody>
          <a:bodyPr wrap="square">
            <a:spAutoFit/>
          </a:bodyPr>
          <a:lstStyle/>
          <a:p>
            <a:r>
              <a:rPr lang="en-US" altLang="zh-CN" sz="3000" b="1" dirty="0" smtClean="0">
                <a:solidFill>
                  <a:schemeClr val="bg1"/>
                </a:solidFill>
                <a:latin typeface="Trebuchet MS" pitchFamily="34" charset="0"/>
                <a:ea typeface="微软雅黑" pitchFamily="34" charset="-122"/>
              </a:rPr>
              <a:t>Action URI</a:t>
            </a:r>
            <a:endParaRPr lang="zh-CN" altLang="en-US" sz="3000" b="1" dirty="0" smtClean="0">
              <a:solidFill>
                <a:schemeClr val="bg1"/>
              </a:solidFill>
              <a:latin typeface="Trebuchet MS" pitchFamily="34" charset="0"/>
              <a:ea typeface="微软雅黑" pitchFamily="34" charset="-122"/>
            </a:endParaRPr>
          </a:p>
        </p:txBody>
      </p:sp>
      <p:sp>
        <p:nvSpPr>
          <p:cNvPr id="4" name="灯片编号占位符 3"/>
          <p:cNvSpPr>
            <a:spLocks noGrp="1"/>
          </p:cNvSpPr>
          <p:nvPr>
            <p:ph type="sldNum" sz="quarter" idx="12"/>
          </p:nvPr>
        </p:nvSpPr>
        <p:spPr/>
        <p:txBody>
          <a:bodyPr/>
          <a:lstStyle/>
          <a:p>
            <a:pPr>
              <a:defRPr/>
            </a:pPr>
            <a:fld id="{09388CC7-CA06-4F5C-8C5A-17635BDC344A}" type="slidenum">
              <a:rPr lang="zh-CN" altLang="en-US" smtClean="0"/>
              <a:pPr>
                <a:defRPr/>
              </a:pPr>
              <a:t>56</a:t>
            </a:fld>
            <a:endParaRPr lang="zh-CN" altLang="en-US"/>
          </a:p>
        </p:txBody>
      </p:sp>
    </p:spTree>
    <p:extLst>
      <p:ext uri="{BB962C8B-B14F-4D97-AF65-F5344CB8AC3E}">
        <p14:creationId xmlns:p14="http://schemas.microsoft.com/office/powerpoint/2010/main" val="15598879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9" name="矩形 8"/>
          <p:cNvSpPr/>
          <p:nvPr/>
        </p:nvSpPr>
        <p:spPr>
          <a:xfrm>
            <a:off x="2411760" y="2708920"/>
            <a:ext cx="4320480" cy="920252"/>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Calibri" pitchFamily="34" charset="0"/>
                <a:ea typeface="黑体" pitchFamily="2" charset="-122"/>
                <a:cs typeface="Calibri" pitchFamily="34" charset="0"/>
              </a:rPr>
              <a:t>Hot </a:t>
            </a:r>
            <a:r>
              <a:rPr lang="en-US" altLang="zh-CN" sz="4000" b="1" dirty="0" err="1" smtClean="0">
                <a:solidFill>
                  <a:srgbClr val="00B050"/>
                </a:solidFill>
                <a:latin typeface="Calibri" pitchFamily="34" charset="0"/>
                <a:ea typeface="黑体" pitchFamily="2" charset="-122"/>
                <a:cs typeface="Calibri" pitchFamily="34" charset="0"/>
              </a:rPr>
              <a:t>Desking</a:t>
            </a:r>
            <a:endParaRPr lang="en-US" altLang="zh-CN" sz="4000" b="1" dirty="0" smtClean="0">
              <a:solidFill>
                <a:srgbClr val="00B050"/>
              </a:solidFill>
              <a:latin typeface="Calibri" pitchFamily="34" charset="0"/>
              <a:ea typeface="黑体" pitchFamily="2" charset="-122"/>
              <a:cs typeface="Calibri" pitchFamily="34" charset="0"/>
            </a:endParaRPr>
          </a:p>
        </p:txBody>
      </p:sp>
      <p:sp>
        <p:nvSpPr>
          <p:cNvPr id="2" name="矩形 1"/>
          <p:cNvSpPr/>
          <p:nvPr/>
        </p:nvSpPr>
        <p:spPr>
          <a:xfrm>
            <a:off x="539552" y="4869160"/>
            <a:ext cx="7488832" cy="1138773"/>
          </a:xfrm>
          <a:prstGeom prst="rect">
            <a:avLst/>
          </a:prstGeom>
        </p:spPr>
        <p:txBody>
          <a:bodyPr wrap="square">
            <a:spAutoFit/>
          </a:bodyPr>
          <a:lstStyle/>
          <a:p>
            <a:pPr marL="0" indent="0">
              <a:buNone/>
            </a:pPr>
            <a:r>
              <a:rPr lang="en-US" altLang="zh-CN" sz="2800" dirty="0"/>
              <a:t>User manual download:</a:t>
            </a:r>
          </a:p>
          <a:p>
            <a:pPr marL="0" indent="0">
              <a:buNone/>
            </a:pPr>
            <a:r>
              <a:rPr lang="en-US" altLang="zh-CN" sz="2000" dirty="0">
                <a:hlinkClick r:id="rId3" invalidUrl="ftp://yealinkftp:yealinkftp@ftp.yealink.com/Training/AdvancedFeature/Hot Desking/"/>
              </a:rPr>
              <a:t>ftp://</a:t>
            </a:r>
            <a:r>
              <a:rPr lang="en-US" altLang="zh-CN" sz="2000" dirty="0">
                <a:hlinkClick r:id="rId4" invalidUrl="ftp://yealinkftp:yealinkftp@ftp.yealink.com/Training/AdvancedFeature/Hot Desking/"/>
              </a:rPr>
              <a:t>yealinkftp:yealinkftp@ftp.yealink.com/Training/AdvancedFeature/</a:t>
            </a:r>
            <a:r>
              <a:rPr lang="en-US" altLang="zh-CN" sz="2000" dirty="0">
                <a:hlinkClick r:id="rId5" invalidUrl="ftp://yealinkftp:yealinkftp@ftp.yealink.com/Training/AdvancedFeature/Hot Desking/"/>
              </a:rPr>
              <a:t>Hot%20Desking</a:t>
            </a:r>
            <a:r>
              <a:rPr lang="en-US" altLang="zh-CN" sz="2000" dirty="0">
                <a:hlinkClick r:id="rId6" invalidUrl="ftp://yealinkftp:yealinkftp@ftp.yealink.com/Training/AdvancedFeature/Hot Desking/"/>
              </a:rPr>
              <a:t>/</a:t>
            </a:r>
            <a:r>
              <a:rPr lang="en-US" altLang="zh-CN" sz="2000" dirty="0"/>
              <a:t> </a:t>
            </a:r>
          </a:p>
        </p:txBody>
      </p:sp>
      <p:sp>
        <p:nvSpPr>
          <p:cNvPr id="4" name="灯片编号占位符 3"/>
          <p:cNvSpPr>
            <a:spLocks noGrp="1"/>
          </p:cNvSpPr>
          <p:nvPr>
            <p:ph type="sldNum" sz="quarter" idx="12"/>
          </p:nvPr>
        </p:nvSpPr>
        <p:spPr/>
        <p:txBody>
          <a:bodyPr/>
          <a:lstStyle/>
          <a:p>
            <a:pPr>
              <a:defRPr/>
            </a:pPr>
            <a:fld id="{697FED9D-2B1C-4C7D-8258-53708B199F59}" type="slidenum">
              <a:rPr lang="zh-CN" altLang="en-US" smtClean="0"/>
              <a:pPr>
                <a:defRPr/>
              </a:pPr>
              <a:t>57</a:t>
            </a:fld>
            <a:endParaRPr lang="zh-CN" altLang="en-US"/>
          </a:p>
        </p:txBody>
      </p:sp>
    </p:spTree>
    <p:extLst>
      <p:ext uri="{BB962C8B-B14F-4D97-AF65-F5344CB8AC3E}">
        <p14:creationId xmlns:p14="http://schemas.microsoft.com/office/powerpoint/2010/main" val="1397658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Hot </a:t>
            </a:r>
            <a:r>
              <a:rPr lang="en-US" altLang="zh-CN" sz="3000" b="1" dirty="0" err="1" smtClean="0">
                <a:solidFill>
                  <a:schemeClr val="bg1"/>
                </a:solidFill>
                <a:latin typeface="Calibri" pitchFamily="34" charset="0"/>
                <a:ea typeface="黑体" pitchFamily="2" charset="-122"/>
                <a:cs typeface="Calibri" pitchFamily="34" charset="0"/>
              </a:rPr>
              <a:t>Desking</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611560" y="1196752"/>
            <a:ext cx="7992888" cy="4536504"/>
          </a:xfrm>
        </p:spPr>
        <p:txBody>
          <a:bodyPr>
            <a:normAutofit/>
          </a:bodyPr>
          <a:lstStyle/>
          <a:p>
            <a:pPr marL="0" indent="0">
              <a:buNone/>
            </a:pPr>
            <a:r>
              <a:rPr lang="en-US" altLang="zh-CN" sz="2400" dirty="0" smtClean="0">
                <a:solidFill>
                  <a:srgbClr val="00B050"/>
                </a:solidFill>
              </a:rPr>
              <a:t>Hot </a:t>
            </a:r>
            <a:r>
              <a:rPr lang="en-US" altLang="zh-CN" sz="2400" dirty="0" err="1">
                <a:solidFill>
                  <a:srgbClr val="00B050"/>
                </a:solidFill>
              </a:rPr>
              <a:t>D</a:t>
            </a:r>
            <a:r>
              <a:rPr lang="en-US" altLang="zh-CN" sz="2400" dirty="0" err="1" smtClean="0">
                <a:solidFill>
                  <a:srgbClr val="00B050"/>
                </a:solidFill>
              </a:rPr>
              <a:t>esking</a:t>
            </a:r>
            <a:r>
              <a:rPr lang="en-US" altLang="zh-CN" sz="2400" dirty="0" smtClean="0">
                <a:solidFill>
                  <a:srgbClr val="00B050"/>
                </a:solidFill>
              </a:rPr>
              <a:t> </a:t>
            </a:r>
            <a:r>
              <a:rPr lang="en-US" altLang="zh-CN" sz="2400" dirty="0">
                <a:solidFill>
                  <a:srgbClr val="00B050"/>
                </a:solidFill>
              </a:rPr>
              <a:t>originates from the definition of being the temporary physical occupant of a work station or surface by a particular employee. </a:t>
            </a:r>
            <a:endParaRPr lang="en-US" altLang="zh-CN" sz="2400" dirty="0" smtClean="0">
              <a:solidFill>
                <a:srgbClr val="00B050"/>
              </a:solidFill>
            </a:endParaRP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a:p>
            <a:r>
              <a:rPr lang="en-US" altLang="zh-CN" sz="2400" dirty="0"/>
              <a:t>Delete all accounts</a:t>
            </a:r>
          </a:p>
          <a:p>
            <a:r>
              <a:rPr lang="en-US" altLang="zh-CN" sz="2400" dirty="0"/>
              <a:t>Register own account</a:t>
            </a:r>
          </a:p>
          <a:p>
            <a:r>
              <a:rPr lang="en-US" altLang="zh-CN" sz="2400" dirty="0"/>
              <a:t>DSS Key- Hot </a:t>
            </a:r>
            <a:r>
              <a:rPr lang="en-US" altLang="zh-CN" sz="2400" dirty="0" err="1" smtClean="0"/>
              <a:t>Desking</a:t>
            </a:r>
            <a:endParaRPr lang="en-US" altLang="zh-CN" sz="2400" dirty="0"/>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58</a:t>
            </a:fld>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437112"/>
            <a:ext cx="756538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099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3059832" y="2492896"/>
            <a:ext cx="2952328" cy="864096"/>
          </a:xfrm>
        </p:spPr>
        <p:txBody>
          <a:bodyPr>
            <a:noAutofit/>
          </a:bodyPr>
          <a:lstStyle/>
          <a:p>
            <a:pPr algn="l"/>
            <a:r>
              <a:rPr lang="en-US" altLang="zh-CN" sz="4000" b="1" dirty="0" smtClean="0">
                <a:solidFill>
                  <a:srgbClr val="00B050"/>
                </a:solidFill>
                <a:latin typeface="Calibri" pitchFamily="34" charset="0"/>
                <a:ea typeface="黑体" pitchFamily="2" charset="-122"/>
                <a:cs typeface="Calibri" pitchFamily="34" charset="0"/>
              </a:rPr>
              <a:t>Open VPN</a:t>
            </a:r>
            <a:endParaRPr lang="zh-CN" altLang="en-US" sz="4000" b="1" dirty="0">
              <a:solidFill>
                <a:srgbClr val="00B050"/>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611560" y="4077072"/>
            <a:ext cx="7920880" cy="1800200"/>
          </a:xfrm>
        </p:spPr>
        <p:txBody>
          <a:bodyPr>
            <a:normAutofit/>
          </a:bodyPr>
          <a:lstStyle/>
          <a:p>
            <a:pPr marL="0" indent="0">
              <a:buNone/>
            </a:pPr>
            <a:endParaRPr lang="en-US" altLang="zh-CN" sz="2400" b="1" dirty="0">
              <a:solidFill>
                <a:srgbClr val="00B050"/>
              </a:solidFill>
              <a:latin typeface="Calibri" pitchFamily="34" charset="0"/>
              <a:ea typeface="Tahoma" pitchFamily="34" charset="0"/>
              <a:cs typeface="Calibri"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invalidUrl="ftp://yealinkftp:yealinkftp@ftp.yealink.com/Training/AdvancedFeature/Open VPN/"/>
              </a:rPr>
              <a:t>ftp://</a:t>
            </a:r>
            <a:r>
              <a:rPr lang="en-US" altLang="zh-CN" sz="2000" dirty="0">
                <a:hlinkClick r:id="rId4" invalidUrl="ftp://yealinkftp:yealinkftp@ftp.yealink.com/Training/AdvancedFeature/Open VPN/"/>
              </a:rPr>
              <a:t>yealinkftp:yealinkftp@ftp.yealink.com/Training/AdvancedFeature/Open%20VPN</a:t>
            </a:r>
            <a:r>
              <a:rPr lang="en-US" altLang="zh-CN" sz="2000" dirty="0" smtClean="0">
                <a:hlinkClick r:id="rId5" invalidUrl="ftp://yealinkftp:yealinkftp@ftp.yealink.com/Training/AdvancedFeature/Open VPN/"/>
              </a:rPr>
              <a:t>/</a:t>
            </a:r>
            <a:r>
              <a:rPr lang="en-US" altLang="zh-CN" sz="2000" dirty="0" smtClean="0"/>
              <a:t> </a:t>
            </a:r>
            <a:endParaRPr lang="en-US" altLang="zh-CN" b="1" dirty="0" smtClean="0">
              <a:solidFill>
                <a:srgbClr val="00B050"/>
              </a:solidFill>
              <a:latin typeface="Calibri" pitchFamily="34" charset="0"/>
              <a:ea typeface="Tahoma" pitchFamily="34" charset="0"/>
              <a:cs typeface="Calibri"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59</a:t>
            </a:fld>
            <a:endParaRPr lang="zh-CN" altLang="en-US"/>
          </a:p>
        </p:txBody>
      </p:sp>
    </p:spTree>
    <p:extLst>
      <p:ext uri="{BB962C8B-B14F-4D97-AF65-F5344CB8AC3E}">
        <p14:creationId xmlns:p14="http://schemas.microsoft.com/office/powerpoint/2010/main" val="2939302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矩形 4"/>
          <p:cNvSpPr>
            <a:spLocks noChangeArrowheads="1"/>
          </p:cNvSpPr>
          <p:nvPr/>
        </p:nvSpPr>
        <p:spPr bwMode="auto">
          <a:xfrm>
            <a:off x="-32" y="71414"/>
            <a:ext cx="4824660" cy="584775"/>
          </a:xfrm>
          <a:prstGeom prst="rect">
            <a:avLst/>
          </a:prstGeom>
          <a:noFill/>
          <a:ln w="9525">
            <a:noFill/>
            <a:miter lim="800000"/>
            <a:headEnd/>
            <a:tailEnd/>
          </a:ln>
        </p:spPr>
        <p:txBody>
          <a:bodyPr wrap="square">
            <a:spAutoFit/>
          </a:bodyPr>
          <a:lstStyle/>
          <a:p>
            <a:r>
              <a:rPr lang="en-US" altLang="zh-CN" sz="3200" b="1" dirty="0" smtClean="0">
                <a:solidFill>
                  <a:schemeClr val="bg1"/>
                </a:solidFill>
                <a:latin typeface="Calibri" pitchFamily="34" charset="0"/>
              </a:rPr>
              <a:t>Broad Interoperability</a:t>
            </a:r>
            <a:endParaRPr lang="zh-CN" altLang="en-US" sz="3200" dirty="0">
              <a:solidFill>
                <a:schemeClr val="bg1"/>
              </a:solidFill>
              <a:latin typeface="Calibri" pitchFamily="34" charset="0"/>
            </a:endParaRPr>
          </a:p>
        </p:txBody>
      </p:sp>
      <p:graphicFrame>
        <p:nvGraphicFramePr>
          <p:cNvPr id="5" name="表格 4"/>
          <p:cNvGraphicFramePr>
            <a:graphicFrameLocks noGrp="1"/>
          </p:cNvGraphicFramePr>
          <p:nvPr/>
        </p:nvGraphicFramePr>
        <p:xfrm>
          <a:off x="714349" y="928670"/>
          <a:ext cx="8001054" cy="5286408"/>
        </p:xfrm>
        <a:graphic>
          <a:graphicData uri="http://schemas.openxmlformats.org/drawingml/2006/table">
            <a:tbl>
              <a:tblPr/>
              <a:tblGrid>
                <a:gridCol w="2367353"/>
                <a:gridCol w="479464"/>
                <a:gridCol w="2367353"/>
                <a:gridCol w="419531"/>
                <a:gridCol w="2367353"/>
              </a:tblGrid>
              <a:tr h="220267">
                <a:tc>
                  <a:txBody>
                    <a:bodyPr/>
                    <a:lstStyle/>
                    <a:p>
                      <a:pPr algn="l" fontAlgn="ctr"/>
                      <a:r>
                        <a:rPr lang="en-US" sz="900" b="1" i="0" u="none" strike="noStrike" dirty="0">
                          <a:solidFill>
                            <a:schemeClr val="bg1"/>
                          </a:solidFill>
                          <a:latin typeface="Trebuchet MS"/>
                        </a:rPr>
                        <a:t>Carrier Solution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55"/>
                    </a:solidFill>
                  </a:tcPr>
                </a:tc>
                <a:tc>
                  <a:txBody>
                    <a:bodyPr/>
                    <a:lstStyle/>
                    <a:p>
                      <a:pPr algn="l" fontAlgn="ctr"/>
                      <a:r>
                        <a:rPr lang="zh-CN" altLang="en-US" sz="900" b="1" i="0" u="none" strike="noStrike">
                          <a:solidFill>
                            <a:schemeClr val="tx1"/>
                          </a:solidFill>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1" i="0" u="none" strike="noStrike" dirty="0">
                          <a:solidFill>
                            <a:schemeClr val="bg1"/>
                          </a:solidFill>
                          <a:latin typeface="Trebuchet MS"/>
                        </a:rPr>
                        <a:t>IP-PBX for SMB</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55"/>
                    </a:solidFill>
                  </a:tcPr>
                </a:tc>
                <a:tc>
                  <a:txBody>
                    <a:bodyPr/>
                    <a:lstStyle/>
                    <a:p>
                      <a:pPr algn="l" fontAlgn="ctr"/>
                      <a:r>
                        <a:rPr lang="zh-CN" altLang="en-US" sz="900" b="1" i="0" u="none" strike="noStrike">
                          <a:solidFill>
                            <a:schemeClr val="tx1"/>
                          </a:solidFill>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900" b="1" i="0" u="none" strike="noStrike" dirty="0">
                          <a:solidFill>
                            <a:schemeClr val="bg1"/>
                          </a:solidFill>
                          <a:latin typeface="Trebuchet MS"/>
                        </a:rPr>
                        <a:t>Hard Phone and Soft phone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55"/>
                    </a:solidFill>
                  </a:tcPr>
                </a:tc>
              </a:tr>
              <a:tr h="220267">
                <a:tc>
                  <a:txBody>
                    <a:bodyPr/>
                    <a:lstStyle/>
                    <a:p>
                      <a:pPr algn="l" fontAlgn="ctr"/>
                      <a:r>
                        <a:rPr lang="en-US" sz="900" b="1" i="0" u="none" strike="noStrike" dirty="0" err="1" smtClean="0">
                          <a:latin typeface="Trebuchet MS"/>
                        </a:rPr>
                        <a:t>BroadSoft</a:t>
                      </a:r>
                      <a:endParaRPr lang="en-US" sz="900" b="1" i="0" u="none" strike="noStrike" dirty="0">
                        <a:latin typeface="Trebuchet M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2N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Aastra</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b"/>
                      <a:r>
                        <a:rPr lang="en-US" sz="900" b="1" i="0" u="none" strike="noStrike" dirty="0">
                          <a:latin typeface="Trebuchet MS"/>
                        </a:rPr>
                        <a:t>Cisco</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3CX</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AudioCodec</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Ericsson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Asterisk</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Avaya</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Huawei</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Brekeke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Cisco</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Alcatel-Lucent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l" defTabSz="914400" rtl="0" eaLnBrk="1" fontAlgn="ctr" latinLnBrk="0" hangingPunct="1"/>
                      <a:r>
                        <a:rPr lang="en-US" sz="900" b="1" i="0" u="none" strike="noStrike" kern="1200" dirty="0">
                          <a:solidFill>
                            <a:schemeClr val="tx1"/>
                          </a:solidFill>
                          <a:latin typeface="Trebuchet MS"/>
                          <a:ea typeface="+mn-ea"/>
                          <a:cs typeface="+mn-cs"/>
                        </a:rPr>
                        <a:t>Critical Edge Box</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Counterpath</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b"/>
                      <a:r>
                        <a:rPr lang="en-US" sz="900" b="1" i="0" u="none" strike="noStrike" dirty="0">
                          <a:latin typeface="Trebuchet MS"/>
                        </a:rPr>
                        <a:t>Nokia-Siemens</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Datus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Dlink</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Nortel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Digium SwitchVox</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Doro</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ZTE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Elastix</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Firefly</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Metaswitch</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Epygi</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Grandstream</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VoipSwitch</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Freeconet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LG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IP Brick</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Linksys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solidFill>
                            <a:schemeClr val="bg1"/>
                          </a:solidFill>
                          <a:latin typeface="Trebuchet MS"/>
                        </a:rPr>
                        <a:t>Enterprise  Solution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55"/>
                    </a:solidFill>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IPCortex</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Nortel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Altigen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PBXnSIP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Planet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marL="0" algn="l" defTabSz="914400" rtl="0" eaLnBrk="1" fontAlgn="ctr" latinLnBrk="0" hangingPunct="1"/>
                      <a:r>
                        <a:rPr lang="en-US" sz="900" b="1" i="0" u="none" strike="noStrike" kern="1200" dirty="0">
                          <a:solidFill>
                            <a:schemeClr val="tx1"/>
                          </a:solidFill>
                          <a:latin typeface="Trebuchet MS"/>
                          <a:ea typeface="+mn-ea"/>
                          <a:cs typeface="+mn-cs"/>
                        </a:rPr>
                        <a:t>Avaya</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PolySpeak</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Polycom</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Dasan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Sangoma</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Radvision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eOn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Siptel</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Samsung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Fujitsu</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Starface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Siemens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ITS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TalkSwitch</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SJ phone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b"/>
                      <a:r>
                        <a:rPr lang="en-US" sz="900" b="1" i="0" u="none" strike="noStrike" dirty="0">
                          <a:latin typeface="Trebuchet MS"/>
                        </a:rPr>
                        <a:t>NEC-Phillips</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Teleware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Snom</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Nortel SCS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Trixbox</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Thomson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Panasonic Communications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Xorcom</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Vocal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marL="0" algn="l" defTabSz="914400" rtl="0" eaLnBrk="1" fontAlgn="ctr" latinLnBrk="0" hangingPunct="1"/>
                      <a:r>
                        <a:rPr lang="en-US" sz="900" b="1" i="0" u="none" strike="noStrike" kern="1200" dirty="0">
                          <a:solidFill>
                            <a:schemeClr val="tx1"/>
                          </a:solidFill>
                          <a:latin typeface="Trebuchet MS"/>
                          <a:ea typeface="+mn-ea"/>
                          <a:cs typeface="+mn-cs"/>
                        </a:rPr>
                        <a:t>Tadiran</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900" b="1" i="0" u="none" strike="noStrike" dirty="0">
                          <a:latin typeface="Trebuchet MS"/>
                        </a:rPr>
                        <a:t>Yeastar</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Trebuchet MS"/>
                        </a:rPr>
                        <a:t>VoIPBuster</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67">
                <a:tc>
                  <a:txBody>
                    <a:bodyPr/>
                    <a:lstStyle/>
                    <a:p>
                      <a:pPr algn="l" fontAlgn="ctr"/>
                      <a:r>
                        <a:rPr lang="en-US" sz="900" b="1" i="0" u="none" strike="noStrike" dirty="0">
                          <a:latin typeface="Trebuchet MS"/>
                        </a:rPr>
                        <a:t>Teltronics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latin typeface="Trebuchet MS"/>
                        </a:rPr>
                        <a:t>Zultys MX250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latin typeface="Trebuchet MS"/>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smtClean="0">
                          <a:latin typeface="Trebuchet MS"/>
                        </a:rPr>
                        <a:t>Voip Switch</a:t>
                      </a:r>
                      <a:endParaRPr lang="en-US" sz="900" b="1" i="0" u="none" strike="noStrike" dirty="0">
                        <a:latin typeface="Trebuchet M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6</a:t>
            </a:fld>
            <a:endParaRPr lang="zh-CN" altLang="en-US"/>
          </a:p>
        </p:txBody>
      </p:sp>
    </p:spTree>
    <p:extLst>
      <p:ext uri="{BB962C8B-B14F-4D97-AF65-F5344CB8AC3E}">
        <p14:creationId xmlns:p14="http://schemas.microsoft.com/office/powerpoint/2010/main" val="31181941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What’s VPN</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611560" y="1196752"/>
            <a:ext cx="7992888" cy="3960440"/>
          </a:xfrm>
        </p:spPr>
        <p:txBody>
          <a:bodyPr>
            <a:normAutofit lnSpcReduction="10000"/>
          </a:bodyPr>
          <a:lstStyle/>
          <a:p>
            <a:pPr marL="0" indent="0">
              <a:buNone/>
            </a:pPr>
            <a:r>
              <a:rPr lang="en-US" altLang="zh-CN" sz="2400" dirty="0"/>
              <a:t>VPN (Virtual Private Network) is a secured private network connection built on top of public telecommunication infrastructure, such as the Internet. It provides remote offices or individual users with secure access to their organization's network. </a:t>
            </a:r>
            <a:endParaRPr lang="en-US" altLang="zh-CN" sz="2400" dirty="0" smtClean="0"/>
          </a:p>
          <a:p>
            <a:pPr marL="0" indent="0">
              <a:buNone/>
            </a:pPr>
            <a:endParaRPr lang="en-US" altLang="zh-CN" sz="2400" dirty="0" smtClean="0"/>
          </a:p>
          <a:p>
            <a:r>
              <a:rPr lang="en-US" altLang="zh-CN" sz="2400" dirty="0" smtClean="0">
                <a:solidFill>
                  <a:srgbClr val="00B050"/>
                </a:solidFill>
                <a:ea typeface="Tahoma" pitchFamily="34" charset="0"/>
                <a:cs typeface="Calibri" pitchFamily="34" charset="0"/>
              </a:rPr>
              <a:t>Scalability</a:t>
            </a:r>
          </a:p>
          <a:p>
            <a:r>
              <a:rPr lang="en-US" altLang="zh-CN" sz="2400" dirty="0" smtClean="0">
                <a:solidFill>
                  <a:srgbClr val="00B050"/>
                </a:solidFill>
                <a:ea typeface="Tahoma" pitchFamily="34" charset="0"/>
                <a:cs typeface="Calibri" pitchFamily="34" charset="0"/>
              </a:rPr>
              <a:t>Reliability</a:t>
            </a:r>
          </a:p>
          <a:p>
            <a:r>
              <a:rPr lang="en-US" altLang="zh-CN" sz="2400" dirty="0" smtClean="0">
                <a:solidFill>
                  <a:srgbClr val="00B050"/>
                </a:solidFill>
                <a:ea typeface="Tahoma" pitchFamily="34" charset="0"/>
                <a:cs typeface="Calibri" pitchFamily="34" charset="0"/>
              </a:rPr>
              <a:t>Security</a:t>
            </a:r>
          </a:p>
          <a:p>
            <a:r>
              <a:rPr lang="en-US" altLang="zh-CN" sz="2400" dirty="0" smtClean="0">
                <a:solidFill>
                  <a:srgbClr val="00B050"/>
                </a:solidFill>
                <a:ea typeface="Tahoma" pitchFamily="34" charset="0"/>
                <a:cs typeface="Calibri" pitchFamily="34" charset="0"/>
              </a:rPr>
              <a:t>Convenience</a:t>
            </a:r>
          </a:p>
          <a:p>
            <a:endParaRPr lang="en-US" altLang="zh-CN" sz="2400" dirty="0">
              <a:solidFill>
                <a:srgbClr val="00B050"/>
              </a:solidFill>
              <a:ea typeface="Tahoma" pitchFamily="34" charset="0"/>
              <a:cs typeface="Calibri" pitchFamily="34" charset="0"/>
            </a:endParaRPr>
          </a:p>
          <a:p>
            <a:endParaRPr lang="en-US" altLang="zh-CN" sz="2400" b="1" dirty="0">
              <a:solidFill>
                <a:srgbClr val="00B050"/>
              </a:solidFill>
              <a:latin typeface="Calibri" pitchFamily="34" charset="0"/>
              <a:ea typeface="Tahoma" pitchFamily="34" charset="0"/>
              <a:cs typeface="Calibri" pitchFamily="34" charset="0"/>
            </a:endParaRP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60</a:t>
            </a:fld>
            <a:endParaRPr lang="zh-CN" altLang="en-US"/>
          </a:p>
        </p:txBody>
      </p:sp>
    </p:spTree>
    <p:extLst>
      <p:ext uri="{BB962C8B-B14F-4D97-AF65-F5344CB8AC3E}">
        <p14:creationId xmlns:p14="http://schemas.microsoft.com/office/powerpoint/2010/main" val="14065828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Two Types of VPN</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611560" y="1196752"/>
            <a:ext cx="7992888" cy="3960440"/>
          </a:xfrm>
        </p:spPr>
        <p:txBody>
          <a:bodyPr>
            <a:normAutofit/>
          </a:bodyPr>
          <a:lstStyle/>
          <a:p>
            <a:pPr marL="0" indent="0">
              <a:buNone/>
            </a:pPr>
            <a:r>
              <a:rPr lang="en-US" altLang="zh-CN" sz="2400" dirty="0" smtClean="0">
                <a:solidFill>
                  <a:srgbClr val="00B050"/>
                </a:solidFill>
              </a:rPr>
              <a:t>Remote-access </a:t>
            </a:r>
            <a:r>
              <a:rPr lang="en-US" altLang="zh-CN" sz="2400" dirty="0">
                <a:solidFill>
                  <a:srgbClr val="00B050"/>
                </a:solidFill>
              </a:rPr>
              <a:t>VPN </a:t>
            </a:r>
            <a:endParaRPr lang="en-US" altLang="zh-CN" sz="2400" dirty="0" smtClean="0">
              <a:solidFill>
                <a:srgbClr val="00B050"/>
              </a:solidFill>
            </a:endParaRPr>
          </a:p>
          <a:p>
            <a:pPr marL="0" indent="0">
              <a:buNone/>
            </a:pPr>
            <a:r>
              <a:rPr lang="en-US" altLang="zh-CN" sz="2400" dirty="0" smtClean="0"/>
              <a:t>(</a:t>
            </a:r>
            <a:r>
              <a:rPr lang="en-US" altLang="zh-CN" sz="2400" dirty="0"/>
              <a:t>C</a:t>
            </a:r>
            <a:r>
              <a:rPr lang="en-US" altLang="zh-CN" sz="2400" dirty="0" smtClean="0"/>
              <a:t>onnecting </a:t>
            </a:r>
            <a:r>
              <a:rPr lang="en-US" altLang="zh-CN" sz="2400" dirty="0"/>
              <a:t>an individual device to a network) </a:t>
            </a:r>
            <a:endParaRPr lang="en-US" altLang="zh-CN" sz="2400" dirty="0" smtClean="0"/>
          </a:p>
          <a:p>
            <a:pPr marL="0" indent="0">
              <a:buNone/>
            </a:pPr>
            <a:r>
              <a:rPr lang="en-US" altLang="zh-CN" sz="2400" dirty="0"/>
              <a:t>A</a:t>
            </a:r>
            <a:r>
              <a:rPr lang="en-US" altLang="zh-CN" sz="2400" dirty="0" smtClean="0"/>
              <a:t>llow </a:t>
            </a:r>
            <a:r>
              <a:rPr lang="en-US" altLang="zh-CN" sz="2400" dirty="0"/>
              <a:t>employees to access their company's intranet from home or outside the </a:t>
            </a:r>
            <a:r>
              <a:rPr lang="en-US" altLang="zh-CN" sz="2400" dirty="0" smtClean="0"/>
              <a:t>office</a:t>
            </a:r>
          </a:p>
          <a:p>
            <a:pPr marL="0" indent="0">
              <a:buNone/>
            </a:pPr>
            <a:endParaRPr lang="en-US" altLang="zh-CN" sz="2400" dirty="0" smtClean="0"/>
          </a:p>
          <a:p>
            <a:pPr marL="0" indent="0">
              <a:buNone/>
            </a:pPr>
            <a:r>
              <a:rPr lang="en-US" altLang="zh-CN" sz="2400" dirty="0" smtClean="0">
                <a:solidFill>
                  <a:srgbClr val="00B050"/>
                </a:solidFill>
              </a:rPr>
              <a:t>Site-to-site </a:t>
            </a:r>
            <a:r>
              <a:rPr lang="en-US" altLang="zh-CN" sz="2400" dirty="0">
                <a:solidFill>
                  <a:srgbClr val="00B050"/>
                </a:solidFill>
              </a:rPr>
              <a:t>VPN </a:t>
            </a:r>
            <a:endParaRPr lang="en-US" altLang="zh-CN" sz="2400" dirty="0" smtClean="0">
              <a:solidFill>
                <a:srgbClr val="00B050"/>
              </a:solidFill>
            </a:endParaRPr>
          </a:p>
          <a:p>
            <a:pPr marL="0" indent="0">
              <a:buNone/>
            </a:pPr>
            <a:r>
              <a:rPr lang="en-US" altLang="zh-CN" sz="2400" dirty="0" smtClean="0"/>
              <a:t>(</a:t>
            </a:r>
            <a:r>
              <a:rPr lang="en-US" altLang="zh-CN" sz="2400" dirty="0"/>
              <a:t>C</a:t>
            </a:r>
            <a:r>
              <a:rPr lang="en-US" altLang="zh-CN" sz="2400" dirty="0" smtClean="0"/>
              <a:t>onnecting </a:t>
            </a:r>
            <a:r>
              <a:rPr lang="en-US" altLang="zh-CN" sz="2400" dirty="0"/>
              <a:t>two networks together</a:t>
            </a:r>
            <a:r>
              <a:rPr lang="en-US" altLang="zh-CN" sz="2400" dirty="0" smtClean="0"/>
              <a:t>)</a:t>
            </a:r>
          </a:p>
          <a:p>
            <a:pPr marL="0" indent="0">
              <a:buNone/>
            </a:pPr>
            <a:r>
              <a:rPr lang="en-US" altLang="zh-CN" sz="2400" dirty="0" smtClean="0"/>
              <a:t>Allow </a:t>
            </a:r>
            <a:r>
              <a:rPr lang="en-US" altLang="zh-CN" sz="2400" dirty="0"/>
              <a:t>employees in geographically separated offices to share one cohesive virtual network. </a:t>
            </a:r>
            <a:endParaRPr lang="en-US" altLang="zh-CN" sz="2400" dirty="0">
              <a:solidFill>
                <a:srgbClr val="00B050"/>
              </a:solidFill>
              <a:ea typeface="Tahoma" pitchFamily="34" charset="0"/>
              <a:cs typeface="Calibri" pitchFamily="34" charset="0"/>
            </a:endParaRPr>
          </a:p>
          <a:p>
            <a:endParaRPr lang="en-US" altLang="zh-CN" sz="2400" b="1" dirty="0">
              <a:solidFill>
                <a:srgbClr val="00B050"/>
              </a:solidFill>
              <a:latin typeface="Calibri" pitchFamily="34" charset="0"/>
              <a:ea typeface="Tahoma" pitchFamily="34" charset="0"/>
              <a:cs typeface="Calibri" pitchFamily="34" charset="0"/>
            </a:endParaRP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61</a:t>
            </a:fld>
            <a:endParaRPr lang="zh-CN" altLang="en-US"/>
          </a:p>
        </p:txBody>
      </p:sp>
    </p:spTree>
    <p:extLst>
      <p:ext uri="{BB962C8B-B14F-4D97-AF65-F5344CB8AC3E}">
        <p14:creationId xmlns:p14="http://schemas.microsoft.com/office/powerpoint/2010/main" val="42559643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Open VPN</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539552" y="836712"/>
            <a:ext cx="8064896" cy="4320480"/>
          </a:xfrm>
        </p:spPr>
        <p:txBody>
          <a:bodyPr>
            <a:normAutofit/>
          </a:bodyPr>
          <a:lstStyle/>
          <a:p>
            <a:pPr marL="0" indent="0">
              <a:buNone/>
            </a:pPr>
            <a:r>
              <a:rPr lang="en-US" altLang="zh-CN" sz="2800" dirty="0" smtClean="0">
                <a:solidFill>
                  <a:srgbClr val="00B050"/>
                </a:solidFill>
              </a:rPr>
              <a:t>Open VPN </a:t>
            </a:r>
            <a:r>
              <a:rPr lang="en-US" altLang="zh-CN" sz="2800" dirty="0">
                <a:solidFill>
                  <a:srgbClr val="00B050"/>
                </a:solidFill>
              </a:rPr>
              <a:t>is a full featured </a:t>
            </a:r>
            <a:r>
              <a:rPr lang="en-US" altLang="zh-CN" sz="2800" dirty="0">
                <a:solidFill>
                  <a:srgbClr val="FF0000"/>
                </a:solidFill>
              </a:rPr>
              <a:t>SSL</a:t>
            </a:r>
            <a:r>
              <a:rPr lang="en-US" altLang="zh-CN" sz="2800" dirty="0">
                <a:solidFill>
                  <a:srgbClr val="00B050"/>
                </a:solidFill>
              </a:rPr>
              <a:t> VPN software solution that creates secure connections in remote access facilities. </a:t>
            </a:r>
            <a:endParaRPr lang="en-US" altLang="zh-CN" sz="2800" dirty="0" smtClean="0">
              <a:solidFill>
                <a:srgbClr val="00B050"/>
              </a:solidFill>
            </a:endParaRPr>
          </a:p>
          <a:p>
            <a:pPr marL="0" indent="0">
              <a:buNone/>
            </a:pPr>
            <a:endParaRPr lang="en-US" altLang="zh-CN" sz="2400" dirty="0" smtClean="0">
              <a:ea typeface="Tahoma" pitchFamily="34" charset="0"/>
              <a:cs typeface="Calibri" pitchFamily="34" charset="0"/>
            </a:endParaRPr>
          </a:p>
          <a:p>
            <a:pPr marL="0" indent="0">
              <a:buNone/>
            </a:pPr>
            <a:endParaRPr lang="en-US" altLang="zh-CN" sz="2400" dirty="0" smtClean="0">
              <a:ea typeface="Tahoma" pitchFamily="34" charset="0"/>
              <a:cs typeface="Calibri" pitchFamily="34" charset="0"/>
            </a:endParaRPr>
          </a:p>
          <a:p>
            <a:r>
              <a:rPr lang="en-US" altLang="zh-CN" sz="2400" dirty="0" smtClean="0">
                <a:ea typeface="Tahoma" pitchFamily="34" charset="0"/>
                <a:cs typeface="Calibri" pitchFamily="34" charset="0"/>
              </a:rPr>
              <a:t>Linux/ </a:t>
            </a:r>
            <a:r>
              <a:rPr lang="en-US" altLang="zh-CN" sz="2400" dirty="0" err="1" smtClean="0">
                <a:ea typeface="Tahoma" pitchFamily="34" charset="0"/>
                <a:cs typeface="Calibri" pitchFamily="34" charset="0"/>
              </a:rPr>
              <a:t>Xbsd</a:t>
            </a:r>
            <a:r>
              <a:rPr lang="en-US" altLang="zh-CN" sz="2400" dirty="0" smtClean="0">
                <a:ea typeface="Tahoma" pitchFamily="34" charset="0"/>
                <a:cs typeface="Calibri" pitchFamily="34" charset="0"/>
              </a:rPr>
              <a:t>/ Mac OS X/ Windows 2000/XP</a:t>
            </a:r>
          </a:p>
          <a:p>
            <a:endParaRPr lang="en-US" altLang="zh-CN" sz="2400" b="1" dirty="0">
              <a:solidFill>
                <a:srgbClr val="00B050"/>
              </a:solidFill>
              <a:latin typeface="Calibri" pitchFamily="34" charset="0"/>
              <a:ea typeface="Tahoma" pitchFamily="34" charset="0"/>
              <a:cs typeface="Calibri" pitchFamily="34" charset="0"/>
            </a:endParaRP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62</a:t>
            </a:fld>
            <a:endParaRPr lang="zh-CN" altLang="en-US"/>
          </a:p>
        </p:txBody>
      </p:sp>
    </p:spTree>
    <p:extLst>
      <p:ext uri="{BB962C8B-B14F-4D97-AF65-F5344CB8AC3E}">
        <p14:creationId xmlns:p14="http://schemas.microsoft.com/office/powerpoint/2010/main" val="6891456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Calibri" pitchFamily="34" charset="0"/>
                <a:ea typeface="黑体" pitchFamily="2" charset="-122"/>
                <a:cs typeface="Calibri" pitchFamily="34" charset="0"/>
              </a:rPr>
              <a:t>Phone Setting</a:t>
            </a:r>
            <a:endParaRPr lang="zh-CN" altLang="en-US" sz="3000" b="1" dirty="0">
              <a:solidFill>
                <a:schemeClr val="bg1"/>
              </a:solidFill>
              <a:latin typeface="Calibri" pitchFamily="34" charset="0"/>
              <a:ea typeface="黑体" pitchFamily="2" charset="-122"/>
              <a:cs typeface="Calibri" pitchFamily="34" charset="0"/>
            </a:endParaRPr>
          </a:p>
        </p:txBody>
      </p:sp>
      <p:sp>
        <p:nvSpPr>
          <p:cNvPr id="3" name="内容占位符 2"/>
          <p:cNvSpPr>
            <a:spLocks noGrp="1"/>
          </p:cNvSpPr>
          <p:nvPr>
            <p:ph idx="1"/>
          </p:nvPr>
        </p:nvSpPr>
        <p:spPr>
          <a:xfrm>
            <a:off x="467544" y="980728"/>
            <a:ext cx="8424936" cy="5256584"/>
          </a:xfrm>
        </p:spPr>
        <p:txBody>
          <a:bodyPr>
            <a:normAutofit lnSpcReduction="10000"/>
          </a:bodyPr>
          <a:lstStyle/>
          <a:p>
            <a:pPr marL="0" indent="0">
              <a:buNone/>
            </a:pPr>
            <a:r>
              <a:rPr lang="en-US" altLang="zh-CN" sz="2400" dirty="0" smtClean="0">
                <a:ea typeface="Tahoma" pitchFamily="34" charset="0"/>
                <a:cs typeface="Calibri" pitchFamily="34" charset="0"/>
              </a:rPr>
              <a:t>Access to webpage </a:t>
            </a:r>
            <a:r>
              <a:rPr lang="en-US" altLang="zh-CN" sz="2400" dirty="0" smtClean="0">
                <a:ea typeface="Tahoma" pitchFamily="34" charset="0"/>
                <a:cs typeface="Calibri" pitchFamily="34" charset="0"/>
                <a:sym typeface="Wingdings" pitchFamily="2" charset="2"/>
              </a:rPr>
              <a:t>Network Advanced</a:t>
            </a:r>
          </a:p>
          <a:p>
            <a:pPr marL="0" indent="0">
              <a:buNone/>
            </a:pPr>
            <a:endParaRPr lang="en-US" altLang="zh-CN" sz="2400" dirty="0">
              <a:latin typeface="Calibri" pitchFamily="34" charset="0"/>
              <a:ea typeface="Tahoma" pitchFamily="34" charset="0"/>
              <a:cs typeface="Calibri" pitchFamily="34" charset="0"/>
              <a:sym typeface="Wingdings" pitchFamily="2" charset="2"/>
            </a:endParaRPr>
          </a:p>
          <a:p>
            <a:pPr marL="0" indent="0">
              <a:buNone/>
            </a:pPr>
            <a:endParaRPr lang="en-US" altLang="zh-CN" sz="2400" dirty="0" smtClean="0">
              <a:latin typeface="Calibri" pitchFamily="34" charset="0"/>
              <a:ea typeface="Tahoma" pitchFamily="34" charset="0"/>
              <a:cs typeface="Calibri" pitchFamily="34" charset="0"/>
              <a:sym typeface="Wingdings" pitchFamily="2" charset="2"/>
            </a:endParaRPr>
          </a:p>
          <a:p>
            <a:pPr marL="0" indent="0">
              <a:buNone/>
            </a:pPr>
            <a:endParaRPr lang="en-US" altLang="zh-CN" sz="2400" dirty="0">
              <a:latin typeface="Calibri" pitchFamily="34" charset="0"/>
              <a:ea typeface="Tahoma" pitchFamily="34" charset="0"/>
              <a:cs typeface="Calibri" pitchFamily="34" charset="0"/>
              <a:sym typeface="Wingdings" pitchFamily="2" charset="2"/>
            </a:endParaRPr>
          </a:p>
          <a:p>
            <a:pPr marL="0" indent="0">
              <a:buNone/>
            </a:pPr>
            <a:endParaRPr lang="en-US" altLang="zh-CN" sz="2400" dirty="0" smtClean="0">
              <a:latin typeface="Calibri" pitchFamily="34" charset="0"/>
              <a:ea typeface="Tahoma" pitchFamily="34" charset="0"/>
              <a:cs typeface="Calibri" pitchFamily="34" charset="0"/>
              <a:sym typeface="Wingdings" pitchFamily="2" charset="2"/>
            </a:endParaRPr>
          </a:p>
          <a:p>
            <a:pPr marL="0" indent="0">
              <a:buNone/>
            </a:pPr>
            <a:endParaRPr lang="en-US" altLang="zh-CN" sz="2400" dirty="0">
              <a:latin typeface="Calibri" pitchFamily="34" charset="0"/>
              <a:ea typeface="Tahoma" pitchFamily="34" charset="0"/>
              <a:cs typeface="Calibri" pitchFamily="34" charset="0"/>
              <a:sym typeface="Wingdings" pitchFamily="2" charset="2"/>
            </a:endParaRPr>
          </a:p>
          <a:p>
            <a:pPr marL="0" indent="0">
              <a:buNone/>
            </a:pPr>
            <a:endParaRPr lang="en-US" altLang="zh-CN" sz="2400" dirty="0" smtClean="0">
              <a:latin typeface="Calibri" pitchFamily="34" charset="0"/>
              <a:ea typeface="Tahoma" pitchFamily="34" charset="0"/>
              <a:cs typeface="Calibri" pitchFamily="34" charset="0"/>
              <a:sym typeface="Wingdings" pitchFamily="2" charset="2"/>
            </a:endParaRPr>
          </a:p>
          <a:p>
            <a:pPr marL="0" indent="0">
              <a:buNone/>
            </a:pPr>
            <a:r>
              <a:rPr lang="en-US" altLang="zh-CN" sz="2400" dirty="0">
                <a:ea typeface="Tahoma" pitchFamily="34" charset="0"/>
                <a:cs typeface="Calibri" pitchFamily="34" charset="0"/>
                <a:sym typeface="Wingdings" pitchFamily="2" charset="2"/>
              </a:rPr>
              <a:t>Client.</a:t>
            </a:r>
            <a:r>
              <a:rPr lang="en-US" altLang="zh-CN" sz="2400" dirty="0">
                <a:solidFill>
                  <a:srgbClr val="FF0000"/>
                </a:solidFill>
                <a:ea typeface="Tahoma" pitchFamily="34" charset="0"/>
                <a:cs typeface="Calibri" pitchFamily="34" charset="0"/>
                <a:sym typeface="Wingdings" pitchFamily="2" charset="2"/>
              </a:rPr>
              <a:t>tar</a:t>
            </a:r>
            <a:r>
              <a:rPr lang="en-US" altLang="zh-CN" sz="2400" dirty="0">
                <a:ea typeface="Tahoma" pitchFamily="34" charset="0"/>
                <a:cs typeface="Calibri" pitchFamily="34" charset="0"/>
                <a:sym typeface="Wingdings" pitchFamily="2" charset="2"/>
              </a:rPr>
              <a:t>:</a:t>
            </a:r>
          </a:p>
          <a:p>
            <a:pPr marL="0" indent="0">
              <a:buNone/>
            </a:pPr>
            <a:r>
              <a:rPr lang="en-US" altLang="zh-CN" sz="2400" dirty="0" err="1" smtClean="0">
                <a:ea typeface="Tahoma" pitchFamily="34" charset="0"/>
                <a:cs typeface="Calibri" pitchFamily="34" charset="0"/>
                <a:sym typeface="Wingdings" pitchFamily="2" charset="2"/>
              </a:rPr>
              <a:t>Vpn.cnf</a:t>
            </a:r>
            <a:r>
              <a:rPr lang="en-US" altLang="zh-CN" sz="2400" dirty="0" smtClean="0">
                <a:ea typeface="Tahoma" pitchFamily="34" charset="0"/>
                <a:cs typeface="Calibri" pitchFamily="34" charset="0"/>
                <a:sym typeface="Wingdings" pitchFamily="2" charset="2"/>
              </a:rPr>
              <a:t>/ Ca.crt/ Client.crt/ </a:t>
            </a:r>
            <a:r>
              <a:rPr lang="en-US" altLang="zh-CN" sz="2400" dirty="0" err="1" smtClean="0">
                <a:ea typeface="Tahoma" pitchFamily="34" charset="0"/>
                <a:cs typeface="Calibri" pitchFamily="34" charset="0"/>
                <a:sym typeface="Wingdings" pitchFamily="2" charset="2"/>
              </a:rPr>
              <a:t>Client.key</a:t>
            </a:r>
            <a:endParaRPr lang="en-US" altLang="zh-CN" sz="2400" dirty="0">
              <a:ea typeface="Tahoma" pitchFamily="34" charset="0"/>
              <a:cs typeface="Calibri" pitchFamily="34" charset="0"/>
              <a:sym typeface="Wingdings" pitchFamily="2" charset="2"/>
            </a:endParaRPr>
          </a:p>
          <a:p>
            <a:pPr marL="0" indent="0">
              <a:buNone/>
            </a:pPr>
            <a:r>
              <a:rPr lang="en-US" altLang="zh-CN" sz="2400" dirty="0">
                <a:ea typeface="Tahoma" pitchFamily="34" charset="0"/>
                <a:cs typeface="Calibri" pitchFamily="34" charset="0"/>
              </a:rPr>
              <a:t>V70 can upload the VPN certification via auto </a:t>
            </a:r>
            <a:r>
              <a:rPr lang="en-US" altLang="zh-CN" sz="2400" dirty="0" smtClean="0">
                <a:ea typeface="Tahoma" pitchFamily="34" charset="0"/>
                <a:cs typeface="Calibri" pitchFamily="34" charset="0"/>
              </a:rPr>
              <a:t>provisioning:</a:t>
            </a:r>
            <a:endParaRPr lang="en-US" altLang="zh-CN" sz="2400" dirty="0">
              <a:ea typeface="Tahoma" pitchFamily="34" charset="0"/>
              <a:cs typeface="Calibri" pitchFamily="34" charset="0"/>
            </a:endParaRPr>
          </a:p>
          <a:p>
            <a:pPr marL="0" indent="0" fontAlgn="auto">
              <a:spcAft>
                <a:spcPts val="0"/>
              </a:spcAft>
              <a:buClr>
                <a:srgbClr val="00B050"/>
              </a:buClr>
              <a:buSzPct val="60000"/>
              <a:buNone/>
              <a:defRPr/>
            </a:pPr>
            <a:r>
              <a:rPr lang="en-US" altLang="zh-CN" sz="2400" dirty="0" err="1">
                <a:solidFill>
                  <a:srgbClr val="00B050"/>
                </a:solidFill>
                <a:ea typeface="Tahoma" pitchFamily="34" charset="0"/>
                <a:cs typeface="Calibri" pitchFamily="34" charset="0"/>
              </a:rPr>
              <a:t>network.vpn_enable</a:t>
            </a:r>
            <a:r>
              <a:rPr lang="en-US" altLang="zh-CN" sz="2400" dirty="0">
                <a:solidFill>
                  <a:srgbClr val="00B050"/>
                </a:solidFill>
                <a:ea typeface="Tahoma" pitchFamily="34" charset="0"/>
                <a:cs typeface="Calibri" pitchFamily="34" charset="0"/>
              </a:rPr>
              <a:t> = 1</a:t>
            </a:r>
          </a:p>
          <a:p>
            <a:pPr marL="0" indent="0" fontAlgn="auto">
              <a:spcAft>
                <a:spcPts val="0"/>
              </a:spcAft>
              <a:buClr>
                <a:srgbClr val="00B050"/>
              </a:buClr>
              <a:buSzPct val="60000"/>
              <a:buNone/>
              <a:defRPr/>
            </a:pPr>
            <a:r>
              <a:rPr lang="en-US" altLang="zh-CN" sz="2400" dirty="0">
                <a:solidFill>
                  <a:srgbClr val="00B050"/>
                </a:solidFill>
                <a:ea typeface="Tahoma" pitchFamily="34" charset="0"/>
                <a:cs typeface="Calibri" pitchFamily="34" charset="0"/>
              </a:rPr>
              <a:t>openvpn.url =</a:t>
            </a:r>
          </a:p>
          <a:p>
            <a:endParaRPr lang="en-US" altLang="zh-CN" sz="2400" b="1" dirty="0">
              <a:solidFill>
                <a:srgbClr val="00B050"/>
              </a:solidFill>
              <a:latin typeface="Calibri" pitchFamily="34" charset="0"/>
              <a:ea typeface="Tahoma" pitchFamily="34" charset="0"/>
              <a:cs typeface="Calibri" pitchFamily="34" charset="0"/>
            </a:endParaRPr>
          </a:p>
          <a:p>
            <a:endParaRPr lang="en-US" altLang="zh-CN" sz="2400" b="1" dirty="0">
              <a:solidFill>
                <a:srgbClr val="00B050"/>
              </a:solidFill>
              <a:latin typeface="Calibri" pitchFamily="34" charset="0"/>
              <a:ea typeface="Tahoma" pitchFamily="34" charset="0"/>
              <a:cs typeface="Calibri" pitchFamily="34" charset="0"/>
            </a:endParaRPr>
          </a:p>
          <a:p>
            <a:pPr marL="0" indent="0">
              <a:buNone/>
            </a:pPr>
            <a:endParaRPr lang="en-US" altLang="zh-CN" sz="2400" b="1" dirty="0" smtClean="0">
              <a:solidFill>
                <a:srgbClr val="00B050"/>
              </a:solidFill>
              <a:latin typeface="Calibri" pitchFamily="34" charset="0"/>
              <a:ea typeface="Tahoma" pitchFamily="34" charset="0"/>
              <a:cs typeface="Calibri" pitchFamily="34" charset="0"/>
            </a:endParaRPr>
          </a:p>
        </p:txBody>
      </p:sp>
      <p:sp>
        <p:nvSpPr>
          <p:cNvPr id="7" name="矩形 6"/>
          <p:cNvSpPr/>
          <p:nvPr/>
        </p:nvSpPr>
        <p:spPr>
          <a:xfrm>
            <a:off x="2855349" y="3440033"/>
            <a:ext cx="4752528" cy="496996"/>
          </a:xfrm>
          <a:prstGeom prst="rect">
            <a:avLst/>
          </a:prstGeom>
        </p:spPr>
        <p:txBody>
          <a:bodyPr wrap="square">
            <a:spAutoFit/>
          </a:bodyPr>
          <a:lstStyle/>
          <a:p>
            <a:pPr marL="450850" indent="-273050" fontAlgn="auto">
              <a:lnSpc>
                <a:spcPct val="150000"/>
              </a:lnSpc>
              <a:spcBef>
                <a:spcPts val="1800"/>
              </a:spcBef>
              <a:spcAft>
                <a:spcPts val="0"/>
              </a:spcAft>
              <a:buClr>
                <a:srgbClr val="00B050"/>
              </a:buClr>
              <a:buSzPct val="60000"/>
              <a:defRPr/>
            </a:pPr>
            <a:r>
              <a:rPr lang="en-US" altLang="zh-CN" sz="2000" dirty="0" smtClean="0"/>
              <a:t>Click this button, and choose  VPN file </a:t>
            </a:r>
            <a:endParaRPr lang="en-US" altLang="zh-CN"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11" y="1628800"/>
            <a:ext cx="684017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接箭头连接符 8"/>
          <p:cNvCxnSpPr/>
          <p:nvPr/>
        </p:nvCxnSpPr>
        <p:spPr>
          <a:xfrm flipV="1">
            <a:off x="6156176" y="2783170"/>
            <a:ext cx="432048" cy="866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63</a:t>
            </a:fld>
            <a:endParaRPr lang="zh-CN" altLang="en-US"/>
          </a:p>
        </p:txBody>
      </p:sp>
    </p:spTree>
    <p:extLst>
      <p:ext uri="{BB962C8B-B14F-4D97-AF65-F5344CB8AC3E}">
        <p14:creationId xmlns:p14="http://schemas.microsoft.com/office/powerpoint/2010/main" val="65784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9" name="矩形 8"/>
          <p:cNvSpPr/>
          <p:nvPr/>
        </p:nvSpPr>
        <p:spPr>
          <a:xfrm>
            <a:off x="2339752" y="1117193"/>
            <a:ext cx="5040560" cy="91390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Calibri" pitchFamily="34" charset="0"/>
                <a:ea typeface="Tahoma" pitchFamily="34" charset="0"/>
                <a:cs typeface="Calibri" pitchFamily="34" charset="0"/>
              </a:rPr>
              <a:t>Auto Provisioning</a:t>
            </a:r>
            <a:endParaRPr lang="en-US" altLang="zh-CN" sz="4000" b="1" dirty="0">
              <a:solidFill>
                <a:srgbClr val="00B050"/>
              </a:solidFill>
              <a:latin typeface="Calibri" pitchFamily="34" charset="0"/>
              <a:ea typeface="Tahoma" pitchFamily="34" charset="0"/>
              <a:cs typeface="Calibri" pitchFamily="34" charset="0"/>
            </a:endParaRPr>
          </a:p>
        </p:txBody>
      </p:sp>
      <p:pic>
        <p:nvPicPr>
          <p:cNvPr id="1026" name="Picture 2" descr="C:\Users\yl0055\Desktop\桌面\PPT常用图标\3D小人\2457331_001938761840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906" y="1988840"/>
            <a:ext cx="5641777" cy="4231333"/>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64</a:t>
            </a:fld>
            <a:endParaRPr lang="zh-CN" altLang="en-US"/>
          </a:p>
        </p:txBody>
      </p:sp>
    </p:spTree>
    <p:extLst>
      <p:ext uri="{BB962C8B-B14F-4D97-AF65-F5344CB8AC3E}">
        <p14:creationId xmlns:p14="http://schemas.microsoft.com/office/powerpoint/2010/main" val="31434086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rPr>
              <a:t>What</a:t>
            </a:r>
          </a:p>
        </p:txBody>
      </p:sp>
      <p:sp>
        <p:nvSpPr>
          <p:cNvPr id="5" name="内容占位符 4"/>
          <p:cNvSpPr>
            <a:spLocks noGrp="1"/>
          </p:cNvSpPr>
          <p:nvPr>
            <p:ph idx="1"/>
          </p:nvPr>
        </p:nvSpPr>
        <p:spPr>
          <a:xfrm>
            <a:off x="467544" y="1196752"/>
            <a:ext cx="8219256" cy="4929411"/>
          </a:xfrm>
        </p:spPr>
        <p:txBody>
          <a:bodyPr/>
          <a:lstStyle/>
          <a:p>
            <a:r>
              <a:rPr lang="en-US" altLang="zh-CN" dirty="0" smtClean="0"/>
              <a:t>Mass deployment</a:t>
            </a:r>
          </a:p>
          <a:p>
            <a:r>
              <a:rPr lang="en-US" altLang="zh-CN" dirty="0" smtClean="0"/>
              <a:t>Plug and Play</a:t>
            </a:r>
          </a:p>
          <a:p>
            <a:r>
              <a:rPr lang="en-US" altLang="zh-CN" dirty="0" err="1" smtClean="0"/>
              <a:t>Common.cfg</a:t>
            </a:r>
            <a:endParaRPr lang="en-US" altLang="zh-CN" dirty="0" smtClean="0"/>
          </a:p>
          <a:p>
            <a:r>
              <a:rPr lang="en-US" altLang="zh-CN" dirty="0" err="1" smtClean="0"/>
              <a:t>Mac.cfg</a:t>
            </a:r>
            <a:r>
              <a:rPr lang="en-US" altLang="zh-CN" dirty="0" smtClean="0">
                <a:solidFill>
                  <a:srgbClr val="00B050"/>
                </a:solidFill>
              </a:rPr>
              <a:t>-Account</a:t>
            </a:r>
          </a:p>
          <a:p>
            <a:pPr marL="0" indent="0">
              <a:buNone/>
            </a:pPr>
            <a:endParaRPr lang="zh-CN" altLang="en-US" dirty="0"/>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65</a:t>
            </a:fld>
            <a:endParaRPr lang="zh-CN" altLang="en-US" dirty="0"/>
          </a:p>
        </p:txBody>
      </p:sp>
    </p:spTree>
    <p:extLst>
      <p:ext uri="{BB962C8B-B14F-4D97-AF65-F5344CB8AC3E}">
        <p14:creationId xmlns:p14="http://schemas.microsoft.com/office/powerpoint/2010/main" val="447515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Calibri" pitchFamily="34" charset="0"/>
                <a:ea typeface="黑体" pitchFamily="2" charset="-122"/>
                <a:cs typeface="Calibri" pitchFamily="34" charset="0"/>
              </a:rPr>
              <a:t>How</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5" name="内容占位符 4"/>
          <p:cNvSpPr>
            <a:spLocks noGrp="1"/>
          </p:cNvSpPr>
          <p:nvPr>
            <p:ph idx="1"/>
          </p:nvPr>
        </p:nvSpPr>
        <p:spPr>
          <a:xfrm>
            <a:off x="107504" y="1000298"/>
            <a:ext cx="8219256" cy="4929411"/>
          </a:xfrm>
        </p:spPr>
        <p:txBody>
          <a:bodyPr/>
          <a:lstStyle/>
          <a:p>
            <a:r>
              <a:rPr lang="en-US" altLang="zh-CN" dirty="0" smtClean="0"/>
              <a:t>Zero-</a:t>
            </a:r>
            <a:r>
              <a:rPr lang="en-US" altLang="zh-CN" dirty="0" err="1" smtClean="0"/>
              <a:t>Sp</a:t>
            </a:r>
            <a:r>
              <a:rPr lang="en-US" altLang="zh-CN" dirty="0" smtClean="0"/>
              <a:t>-Touch</a:t>
            </a:r>
          </a:p>
          <a:p>
            <a:r>
              <a:rPr lang="en-US" altLang="zh-CN" dirty="0" smtClean="0"/>
              <a:t>PnP </a:t>
            </a:r>
            <a:r>
              <a:rPr lang="en-US" altLang="zh-CN" dirty="0"/>
              <a:t>S</a:t>
            </a:r>
            <a:r>
              <a:rPr lang="en-US" altLang="zh-CN" dirty="0" smtClean="0"/>
              <a:t>erver </a:t>
            </a:r>
          </a:p>
          <a:p>
            <a:r>
              <a:rPr lang="en-US" altLang="zh-CN" dirty="0" smtClean="0"/>
              <a:t>DHCP Custom </a:t>
            </a:r>
            <a:r>
              <a:rPr lang="en-US" altLang="zh-CN" dirty="0"/>
              <a:t>O</a:t>
            </a:r>
            <a:r>
              <a:rPr lang="en-US" altLang="zh-CN" dirty="0" smtClean="0"/>
              <a:t>ption </a:t>
            </a:r>
          </a:p>
          <a:p>
            <a:r>
              <a:rPr lang="en-US" altLang="zh-CN" dirty="0" smtClean="0"/>
              <a:t>DHCP </a:t>
            </a:r>
            <a:r>
              <a:rPr lang="en-US" altLang="zh-CN" dirty="0"/>
              <a:t>O</a:t>
            </a:r>
            <a:r>
              <a:rPr lang="en-US" altLang="zh-CN" dirty="0" smtClean="0"/>
              <a:t>ption </a:t>
            </a:r>
            <a:r>
              <a:rPr lang="en-US" altLang="zh-CN" dirty="0"/>
              <a:t>66 </a:t>
            </a:r>
            <a:endParaRPr lang="en-US" altLang="zh-CN" dirty="0" smtClean="0"/>
          </a:p>
          <a:p>
            <a:r>
              <a:rPr lang="en-US" altLang="zh-CN" dirty="0" smtClean="0"/>
              <a:t>DHCP </a:t>
            </a:r>
            <a:r>
              <a:rPr lang="en-US" altLang="zh-CN" dirty="0"/>
              <a:t>O</a:t>
            </a:r>
            <a:r>
              <a:rPr lang="en-US" altLang="zh-CN" dirty="0" smtClean="0"/>
              <a:t>ption </a:t>
            </a:r>
            <a:r>
              <a:rPr lang="en-US" altLang="zh-CN" dirty="0"/>
              <a:t>43 </a:t>
            </a:r>
            <a:endParaRPr lang="en-US" altLang="zh-CN" dirty="0" smtClean="0"/>
          </a:p>
          <a:p>
            <a:r>
              <a:rPr lang="en-US" altLang="zh-CN" dirty="0" smtClean="0"/>
              <a:t>Phone Flash</a:t>
            </a:r>
          </a:p>
          <a:p>
            <a:pPr marL="0" indent="0">
              <a:buNone/>
            </a:pPr>
            <a:r>
              <a:rPr lang="en-US" altLang="zh-CN" sz="2800" dirty="0" smtClean="0"/>
              <a:t>(HTTP/HTTPS/TFTP/FTP)</a:t>
            </a:r>
            <a:endParaRPr lang="en-US" altLang="zh-CN" sz="2800" dirty="0"/>
          </a:p>
        </p:txBody>
      </p:sp>
      <p:sp>
        <p:nvSpPr>
          <p:cNvPr id="4" name="下箭头 3"/>
          <p:cNvSpPr/>
          <p:nvPr/>
        </p:nvSpPr>
        <p:spPr>
          <a:xfrm>
            <a:off x="1547664" y="1594364"/>
            <a:ext cx="121158" cy="1800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 name="下箭头 9"/>
          <p:cNvSpPr/>
          <p:nvPr/>
        </p:nvSpPr>
        <p:spPr>
          <a:xfrm>
            <a:off x="1547664" y="2656482"/>
            <a:ext cx="121158" cy="1800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下箭头 10"/>
          <p:cNvSpPr/>
          <p:nvPr/>
        </p:nvSpPr>
        <p:spPr>
          <a:xfrm>
            <a:off x="1547664" y="3268550"/>
            <a:ext cx="121158" cy="1800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2" name="下箭头 11"/>
          <p:cNvSpPr/>
          <p:nvPr/>
        </p:nvSpPr>
        <p:spPr>
          <a:xfrm>
            <a:off x="1547664" y="3844614"/>
            <a:ext cx="121158" cy="1800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3" name="下箭头 12"/>
          <p:cNvSpPr/>
          <p:nvPr/>
        </p:nvSpPr>
        <p:spPr>
          <a:xfrm>
            <a:off x="1547664" y="2116422"/>
            <a:ext cx="121158" cy="18002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072306"/>
            <a:ext cx="486955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66</a:t>
            </a:fld>
            <a:endParaRPr lang="zh-CN" altLang="en-US"/>
          </a:p>
        </p:txBody>
      </p:sp>
    </p:spTree>
    <p:extLst>
      <p:ext uri="{BB962C8B-B14F-4D97-AF65-F5344CB8AC3E}">
        <p14:creationId xmlns:p14="http://schemas.microsoft.com/office/powerpoint/2010/main" val="2637909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Calibri" pitchFamily="34" charset="0"/>
                <a:ea typeface="黑体" pitchFamily="2" charset="-122"/>
                <a:cs typeface="Calibri" pitchFamily="34" charset="0"/>
              </a:rPr>
              <a:t>The Name of CFG File</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3965922721"/>
              </p:ext>
            </p:extLst>
          </p:nvPr>
        </p:nvGraphicFramePr>
        <p:xfrm>
          <a:off x="971600" y="908718"/>
          <a:ext cx="6120680" cy="3816430"/>
        </p:xfrm>
        <a:graphic>
          <a:graphicData uri="http://schemas.openxmlformats.org/drawingml/2006/table">
            <a:tbl>
              <a:tblPr/>
              <a:tblGrid>
                <a:gridCol w="2548325"/>
                <a:gridCol w="3572355"/>
              </a:tblGrid>
              <a:tr h="381643">
                <a:tc>
                  <a:txBody>
                    <a:bodyPr/>
                    <a:lstStyle/>
                    <a:p>
                      <a:pPr marL="228600">
                        <a:spcAft>
                          <a:spcPts val="0"/>
                        </a:spcAft>
                      </a:pPr>
                      <a:r>
                        <a:rPr lang="en-US" sz="1800" b="1" kern="0" dirty="0">
                          <a:latin typeface="+mn-lt"/>
                          <a:ea typeface="宋体"/>
                          <a:cs typeface="宋体"/>
                        </a:rPr>
                        <a:t>Phone Model</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a:spcAft>
                          <a:spcPts val="0"/>
                        </a:spcAft>
                      </a:pPr>
                      <a:r>
                        <a:rPr lang="en-US" sz="1800" b="1" kern="0" dirty="0">
                          <a:latin typeface="+mn-lt"/>
                          <a:ea typeface="宋体"/>
                          <a:cs typeface="宋体"/>
                        </a:rPr>
                        <a:t>Common Configuration File</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81643">
                <a:tc>
                  <a:txBody>
                    <a:bodyPr/>
                    <a:lstStyle/>
                    <a:p>
                      <a:pPr marL="228600">
                        <a:spcAft>
                          <a:spcPts val="0"/>
                        </a:spcAft>
                      </a:pPr>
                      <a:r>
                        <a:rPr lang="en-US" sz="1800" kern="0">
                          <a:latin typeface="+mn-lt"/>
                          <a:ea typeface="宋体"/>
                          <a:cs typeface="宋体"/>
                        </a:rPr>
                        <a:t>SIP-T28(P)</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dirty="0">
                          <a:latin typeface="+mn-lt"/>
                          <a:ea typeface="宋体"/>
                          <a:cs typeface="宋体"/>
                        </a:rPr>
                        <a:t>　</a:t>
                      </a:r>
                      <a:r>
                        <a:rPr lang="en-US" sz="1800" kern="0" dirty="0">
                          <a:latin typeface="+mn-lt"/>
                          <a:ea typeface="宋体"/>
                          <a:cs typeface="宋体"/>
                        </a:rPr>
                        <a:t>y000000000000.cfg</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a:latin typeface="+mn-lt"/>
                          <a:ea typeface="宋体"/>
                          <a:cs typeface="宋体"/>
                        </a:rPr>
                        <a:t>SIP-T26(P)</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a:latin typeface="+mn-lt"/>
                          <a:ea typeface="宋体"/>
                          <a:cs typeface="宋体"/>
                        </a:rPr>
                        <a:t>　</a:t>
                      </a:r>
                      <a:r>
                        <a:rPr lang="en-US" sz="1800" kern="0">
                          <a:latin typeface="+mn-lt"/>
                          <a:ea typeface="宋体"/>
                          <a:cs typeface="宋体"/>
                        </a:rPr>
                        <a:t>y000000000004.cfg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dirty="0">
                          <a:latin typeface="+mn-lt"/>
                          <a:ea typeface="宋体"/>
                          <a:cs typeface="宋体"/>
                        </a:rPr>
                        <a:t>SIP-T22(P)</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a:latin typeface="+mn-lt"/>
                          <a:ea typeface="宋体"/>
                          <a:cs typeface="宋体"/>
                        </a:rPr>
                        <a:t>　</a:t>
                      </a:r>
                      <a:r>
                        <a:rPr lang="en-US" sz="1800" kern="0">
                          <a:latin typeface="+mn-lt"/>
                          <a:ea typeface="宋体"/>
                          <a:cs typeface="宋体"/>
                        </a:rPr>
                        <a:t>y000000000005.cfg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dirty="0">
                          <a:latin typeface="+mn-lt"/>
                          <a:ea typeface="宋体"/>
                          <a:cs typeface="宋体"/>
                        </a:rPr>
                        <a:t>SIP-T20(P)</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a:latin typeface="+mn-lt"/>
                          <a:ea typeface="宋体"/>
                          <a:cs typeface="宋体"/>
                        </a:rPr>
                        <a:t>　</a:t>
                      </a:r>
                      <a:r>
                        <a:rPr lang="en-US" sz="1800" kern="0">
                          <a:latin typeface="+mn-lt"/>
                          <a:ea typeface="宋体"/>
                          <a:cs typeface="宋体"/>
                        </a:rPr>
                        <a:t>y000000000007.cfg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dirty="0">
                          <a:latin typeface="+mn-lt"/>
                          <a:ea typeface="宋体"/>
                          <a:cs typeface="宋体"/>
                        </a:rPr>
                        <a:t>SIP-T12(P)</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dirty="0">
                          <a:latin typeface="+mn-lt"/>
                          <a:ea typeface="宋体"/>
                          <a:cs typeface="宋体"/>
                        </a:rPr>
                        <a:t>　</a:t>
                      </a:r>
                      <a:r>
                        <a:rPr lang="en-US" sz="1800" kern="0" dirty="0">
                          <a:latin typeface="+mn-lt"/>
                          <a:ea typeface="宋体"/>
                          <a:cs typeface="宋体"/>
                        </a:rPr>
                        <a:t>y000000000008cfg</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dirty="0">
                          <a:latin typeface="+mn-lt"/>
                          <a:ea typeface="宋体"/>
                          <a:cs typeface="宋体"/>
                        </a:rPr>
                        <a:t>SIP-T18(P)</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a:latin typeface="+mn-lt"/>
                          <a:ea typeface="宋体"/>
                          <a:cs typeface="宋体"/>
                        </a:rPr>
                        <a:t>　</a:t>
                      </a:r>
                      <a:r>
                        <a:rPr lang="en-US" sz="1800" kern="0">
                          <a:latin typeface="+mn-lt"/>
                          <a:ea typeface="宋体"/>
                          <a:cs typeface="宋体"/>
                        </a:rPr>
                        <a:t>y000000000009.cfg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dirty="0">
                          <a:latin typeface="+mn-lt"/>
                          <a:ea typeface="宋体"/>
                          <a:cs typeface="宋体"/>
                        </a:rPr>
                        <a:t>SIP-T38G</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dirty="0">
                          <a:latin typeface="+mn-lt"/>
                          <a:ea typeface="宋体"/>
                          <a:cs typeface="宋体"/>
                        </a:rPr>
                        <a:t>　</a:t>
                      </a:r>
                      <a:r>
                        <a:rPr lang="en-US" sz="1800" kern="0" dirty="0">
                          <a:latin typeface="+mn-lt"/>
                          <a:ea typeface="宋体"/>
                          <a:cs typeface="宋体"/>
                        </a:rPr>
                        <a:t>y000000000038.cfg</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a:latin typeface="+mn-lt"/>
                          <a:ea typeface="宋体"/>
                          <a:cs typeface="宋体"/>
                        </a:rPr>
                        <a:t>SIP-T32G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a:latin typeface="+mn-lt"/>
                          <a:ea typeface="宋体"/>
                          <a:cs typeface="宋体"/>
                        </a:rPr>
                        <a:t>　</a:t>
                      </a:r>
                      <a:r>
                        <a:rPr lang="en-US" sz="1800" kern="0">
                          <a:latin typeface="+mn-lt"/>
                          <a:ea typeface="宋体"/>
                          <a:cs typeface="宋体"/>
                        </a:rPr>
                        <a:t>y000000000032.cfg</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3">
                <a:tc>
                  <a:txBody>
                    <a:bodyPr/>
                    <a:lstStyle/>
                    <a:p>
                      <a:pPr marL="228600">
                        <a:spcAft>
                          <a:spcPts val="0"/>
                        </a:spcAft>
                      </a:pPr>
                      <a:r>
                        <a:rPr lang="en-US" sz="1800" kern="0">
                          <a:latin typeface="+mn-lt"/>
                          <a:ea typeface="宋体"/>
                          <a:cs typeface="宋体"/>
                        </a:rPr>
                        <a:t>VP530</a:t>
                      </a:r>
                      <a:endParaRPr lang="zh-CN" sz="1800" kern="10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spcAft>
                          <a:spcPts val="0"/>
                        </a:spcAft>
                      </a:pPr>
                      <a:r>
                        <a:rPr lang="zh-CN" sz="1800" kern="0" dirty="0">
                          <a:latin typeface="+mn-lt"/>
                          <a:ea typeface="宋体"/>
                          <a:cs typeface="宋体"/>
                        </a:rPr>
                        <a:t>　</a:t>
                      </a:r>
                      <a:r>
                        <a:rPr lang="en-US" sz="1800" kern="0" dirty="0">
                          <a:latin typeface="+mn-lt"/>
                          <a:ea typeface="宋体"/>
                          <a:cs typeface="宋体"/>
                        </a:rPr>
                        <a:t>y000000000023.cfg</a:t>
                      </a:r>
                      <a:endParaRPr lang="zh-CN" sz="1800" kern="100" dirty="0">
                        <a:latin typeface="+mn-lt"/>
                        <a:ea typeface="066-CAI97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内容占位符 3"/>
          <p:cNvSpPr>
            <a:spLocks noGrp="1"/>
          </p:cNvSpPr>
          <p:nvPr>
            <p:ph idx="1"/>
          </p:nvPr>
        </p:nvSpPr>
        <p:spPr>
          <a:xfrm>
            <a:off x="467544" y="4869160"/>
            <a:ext cx="8219256" cy="1440160"/>
          </a:xfrm>
        </p:spPr>
        <p:txBody>
          <a:bodyPr>
            <a:normAutofit fontScale="40000" lnSpcReduction="20000"/>
          </a:bodyPr>
          <a:lstStyle/>
          <a:p>
            <a:pPr marL="0" indent="0">
              <a:buNone/>
            </a:pPr>
            <a:endParaRPr lang="en-US" altLang="zh-CN" dirty="0" smtClean="0"/>
          </a:p>
          <a:p>
            <a:r>
              <a:rPr lang="en-US" altLang="zh-CN" sz="6700" dirty="0" smtClean="0"/>
              <a:t>Auto </a:t>
            </a:r>
            <a:r>
              <a:rPr lang="en-US" altLang="zh-CN" sz="6700" dirty="0"/>
              <a:t>Provisioning User Guide</a:t>
            </a:r>
          </a:p>
          <a:p>
            <a:pPr marL="0" indent="0">
              <a:buNone/>
            </a:pPr>
            <a:r>
              <a:rPr lang="en-US" altLang="zh-CN" sz="4000" dirty="0">
                <a:solidFill>
                  <a:srgbClr val="FF0000"/>
                </a:solidFill>
              </a:rPr>
              <a:t>-V61 or lower version:</a:t>
            </a:r>
          </a:p>
          <a:p>
            <a:pPr marL="0" indent="0">
              <a:buNone/>
            </a:pPr>
            <a:r>
              <a:rPr lang="en-US" altLang="zh-CN" dirty="0">
                <a:hlinkClick r:id="rId3"/>
              </a:rPr>
              <a:t>http://www.yealink.com/Upload/document/YealinkT2XPT3XGVP530phonesAutoProvisioningUserGuide/YealinkSIPT2XPphonesAutoProvisionUserGuideRev_610-21130127888.zip</a:t>
            </a:r>
            <a:r>
              <a:rPr lang="en-US" altLang="zh-CN" dirty="0"/>
              <a:t> </a:t>
            </a: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67</a:t>
            </a:fld>
            <a:endParaRPr lang="zh-CN" altLang="en-US"/>
          </a:p>
        </p:txBody>
      </p:sp>
    </p:spTree>
    <p:extLst>
      <p:ext uri="{BB962C8B-B14F-4D97-AF65-F5344CB8AC3E}">
        <p14:creationId xmlns:p14="http://schemas.microsoft.com/office/powerpoint/2010/main" val="24220432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Calibri" pitchFamily="34" charset="0"/>
                <a:ea typeface="黑体" pitchFamily="2" charset="-122"/>
                <a:cs typeface="Calibri" pitchFamily="34" charset="0"/>
              </a:rPr>
              <a:t>Example</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内容占位符 1"/>
          <p:cNvSpPr>
            <a:spLocks noGrp="1"/>
          </p:cNvSpPr>
          <p:nvPr>
            <p:ph idx="1"/>
          </p:nvPr>
        </p:nvSpPr>
        <p:spPr>
          <a:xfrm>
            <a:off x="395536" y="1124744"/>
            <a:ext cx="8424936" cy="5112568"/>
          </a:xfrm>
        </p:spPr>
        <p:txBody>
          <a:bodyPr>
            <a:normAutofit fontScale="77500" lnSpcReduction="20000"/>
          </a:bodyPr>
          <a:lstStyle/>
          <a:p>
            <a:pPr marL="0" indent="0">
              <a:buNone/>
            </a:pPr>
            <a:r>
              <a:rPr lang="en-US" altLang="zh-CN" dirty="0" smtClean="0">
                <a:solidFill>
                  <a:srgbClr val="00B050"/>
                </a:solidFill>
              </a:rPr>
              <a:t>1. How to upgrade firmware(V61)</a:t>
            </a:r>
          </a:p>
          <a:p>
            <a:pPr marL="0" indent="0">
              <a:buNone/>
            </a:pPr>
            <a:r>
              <a:rPr lang="en-US" altLang="zh-CN" sz="2600" dirty="0" smtClean="0">
                <a:hlinkClick r:id="rId3" invalidUrl="ftp://yealinkftp:yealinkftp@ftp.yealink.com/Training/Autop/Upgrade Firmware via Auto Provision.pdf"/>
              </a:rPr>
              <a:t>ftp</a:t>
            </a:r>
            <a:r>
              <a:rPr lang="en-US" altLang="zh-CN" sz="2600" dirty="0">
                <a:hlinkClick r:id="rId4" invalidUrl="ftp://yealinkftp:yealinkftp@ftp.yealink.com/Training/Autop/Upgrade Firmware via Auto Provision.pdf"/>
              </a:rPr>
              <a:t>://</a:t>
            </a:r>
            <a:r>
              <a:rPr lang="en-US" altLang="zh-CN" sz="2600" dirty="0" smtClean="0">
                <a:hlinkClick r:id="rId5" invalidUrl="ftp://yealinkftp:yealinkftp@ftp.yealink.com/Training/Autop/Upgrade Firmware via Auto Provision.pdf"/>
              </a:rPr>
              <a:t>yealinkftp:yealinkftp@ftp.yealink.com/Training/Autop/</a:t>
            </a:r>
            <a:r>
              <a:rPr lang="it-IT" altLang="zh-CN" sz="2600" dirty="0">
                <a:hlinkClick r:id="rId6" invalidUrl="ftp://yealinkftp:yealinkftp@ftp.yealink.com/Training/Autop/Upgrade Firmware via Auto Provision.pdf"/>
              </a:rPr>
              <a:t>Upgrade Firmware via Auto </a:t>
            </a:r>
            <a:r>
              <a:rPr lang="it-IT" altLang="zh-CN" sz="2600" dirty="0" smtClean="0">
                <a:hlinkClick r:id="rId7" invalidUrl="ftp://yealinkftp:yealinkftp@ftp.yealink.com/Training/Autop/Upgrade Firmware via Auto Provision.pdf"/>
              </a:rPr>
              <a:t>Provision.pdf</a:t>
            </a:r>
            <a:r>
              <a:rPr lang="it-IT" altLang="zh-CN" sz="2600" dirty="0" smtClean="0"/>
              <a:t> </a:t>
            </a:r>
          </a:p>
          <a:p>
            <a:pPr marL="0" indent="0">
              <a:buNone/>
            </a:pPr>
            <a:endParaRPr lang="it-IT" altLang="zh-CN" dirty="0" smtClean="0"/>
          </a:p>
          <a:p>
            <a:pPr marL="0" indent="0">
              <a:buNone/>
            </a:pPr>
            <a:r>
              <a:rPr lang="it-IT" altLang="zh-CN" dirty="0">
                <a:solidFill>
                  <a:srgbClr val="00B050"/>
                </a:solidFill>
              </a:rPr>
              <a:t>2. </a:t>
            </a:r>
            <a:r>
              <a:rPr lang="en-US" altLang="zh-CN" dirty="0">
                <a:solidFill>
                  <a:srgbClr val="00B050"/>
                </a:solidFill>
              </a:rPr>
              <a:t>Set </a:t>
            </a:r>
            <a:r>
              <a:rPr lang="en-US" altLang="zh-CN" dirty="0" smtClean="0">
                <a:solidFill>
                  <a:srgbClr val="00B050"/>
                </a:solidFill>
              </a:rPr>
              <a:t>VOIP account(V70)</a:t>
            </a:r>
          </a:p>
          <a:p>
            <a:pPr marL="0" indent="0">
              <a:buNone/>
            </a:pPr>
            <a:r>
              <a:rPr lang="en-US" altLang="zh-CN" sz="1400" dirty="0" smtClean="0"/>
              <a:t>#!</a:t>
            </a:r>
            <a:r>
              <a:rPr lang="en-US" altLang="zh-CN" sz="1400" dirty="0"/>
              <a:t>version:1.0.0.1</a:t>
            </a:r>
          </a:p>
          <a:p>
            <a:pPr marL="0" indent="0">
              <a:buNone/>
            </a:pPr>
            <a:endParaRPr lang="en-US" altLang="zh-CN" sz="1400" dirty="0"/>
          </a:p>
          <a:p>
            <a:pPr marL="0" indent="0">
              <a:buNone/>
            </a:pPr>
            <a:r>
              <a:rPr lang="en-US" altLang="zh-CN" sz="1400" dirty="0"/>
              <a:t>#Enable or disable the account1, 0-Disabled (default), 1-Enabled;</a:t>
            </a:r>
          </a:p>
          <a:p>
            <a:pPr marL="0" indent="0">
              <a:buNone/>
            </a:pPr>
            <a:r>
              <a:rPr lang="en-US" altLang="zh-CN" sz="1400" dirty="0"/>
              <a:t>account.1.enable = </a:t>
            </a:r>
            <a:r>
              <a:rPr lang="en-US" altLang="zh-CN" sz="1400" dirty="0">
                <a:solidFill>
                  <a:srgbClr val="FF0000"/>
                </a:solidFill>
              </a:rPr>
              <a:t>1</a:t>
            </a:r>
          </a:p>
          <a:p>
            <a:pPr marL="0" indent="0">
              <a:buNone/>
            </a:pPr>
            <a:endParaRPr lang="en-US" altLang="zh-CN" sz="1400" dirty="0"/>
          </a:p>
          <a:p>
            <a:pPr marL="0" indent="0">
              <a:buNone/>
            </a:pPr>
            <a:r>
              <a:rPr lang="en-US" altLang="zh-CN" sz="1400" dirty="0"/>
              <a:t>#Configure the label displayed on the LCD screen for account1.</a:t>
            </a:r>
          </a:p>
          <a:p>
            <a:pPr marL="0" indent="0">
              <a:buNone/>
            </a:pPr>
            <a:r>
              <a:rPr lang="en-US" altLang="zh-CN" sz="1400" dirty="0"/>
              <a:t>account.1.label = </a:t>
            </a:r>
            <a:r>
              <a:rPr lang="en-US" altLang="zh-CN" sz="1400" dirty="0">
                <a:solidFill>
                  <a:srgbClr val="FF0000"/>
                </a:solidFill>
              </a:rPr>
              <a:t>Cathy</a:t>
            </a:r>
          </a:p>
          <a:p>
            <a:pPr marL="0" indent="0">
              <a:buNone/>
            </a:pPr>
            <a:endParaRPr lang="en-US" altLang="zh-CN" sz="1400" dirty="0"/>
          </a:p>
          <a:p>
            <a:pPr marL="0" indent="0">
              <a:buNone/>
            </a:pPr>
            <a:r>
              <a:rPr lang="en-US" altLang="zh-CN" sz="1400" dirty="0"/>
              <a:t>#Configure the display name of account1.</a:t>
            </a:r>
          </a:p>
          <a:p>
            <a:pPr marL="0" indent="0">
              <a:buNone/>
            </a:pPr>
            <a:r>
              <a:rPr lang="en-US" altLang="zh-CN" sz="1400" dirty="0"/>
              <a:t>account.1.display_name </a:t>
            </a:r>
            <a:r>
              <a:rPr lang="en-US" altLang="zh-CN" sz="1400" dirty="0" smtClean="0"/>
              <a:t>= </a:t>
            </a:r>
            <a:r>
              <a:rPr lang="en-US" altLang="zh-CN" sz="1400" dirty="0" smtClean="0">
                <a:solidFill>
                  <a:srgbClr val="FF0000"/>
                </a:solidFill>
              </a:rPr>
              <a:t>Cathy</a:t>
            </a:r>
            <a:endParaRPr lang="en-US" altLang="zh-CN" sz="1400" dirty="0">
              <a:solidFill>
                <a:srgbClr val="FF0000"/>
              </a:solidFill>
            </a:endParaRPr>
          </a:p>
          <a:p>
            <a:pPr marL="0" indent="0">
              <a:buNone/>
            </a:pPr>
            <a:endParaRPr lang="en-US" altLang="zh-CN" sz="1400" dirty="0"/>
          </a:p>
          <a:p>
            <a:pPr marL="0" indent="0">
              <a:buNone/>
            </a:pPr>
            <a:r>
              <a:rPr lang="en-US" altLang="zh-CN" sz="1400" dirty="0"/>
              <a:t>#Configure the username and password for register authentication.</a:t>
            </a:r>
          </a:p>
          <a:p>
            <a:pPr marL="0" indent="0">
              <a:buNone/>
            </a:pPr>
            <a:r>
              <a:rPr lang="en-US" altLang="zh-CN" sz="1400" dirty="0"/>
              <a:t>account.1.auth_name = </a:t>
            </a:r>
            <a:r>
              <a:rPr lang="en-US" altLang="zh-CN" sz="1400" dirty="0" smtClean="0"/>
              <a:t> </a:t>
            </a:r>
            <a:r>
              <a:rPr lang="en-US" altLang="zh-CN" sz="1400" dirty="0" smtClean="0">
                <a:solidFill>
                  <a:srgbClr val="FF0000"/>
                </a:solidFill>
              </a:rPr>
              <a:t>8521</a:t>
            </a:r>
            <a:endParaRPr lang="en-US" altLang="zh-CN" sz="1400" dirty="0">
              <a:solidFill>
                <a:srgbClr val="FF0000"/>
              </a:solidFill>
            </a:endParaRPr>
          </a:p>
          <a:p>
            <a:pPr marL="0" indent="0">
              <a:buNone/>
            </a:pPr>
            <a:r>
              <a:rPr lang="en-US" altLang="zh-CN" sz="1400" dirty="0"/>
              <a:t>account.1.password =   </a:t>
            </a:r>
            <a:r>
              <a:rPr lang="en-US" altLang="zh-CN" sz="1400" dirty="0" smtClean="0">
                <a:solidFill>
                  <a:srgbClr val="FF0000"/>
                </a:solidFill>
              </a:rPr>
              <a:t>8521</a:t>
            </a:r>
            <a:endParaRPr lang="en-US" altLang="zh-CN" sz="1400" dirty="0">
              <a:solidFill>
                <a:srgbClr val="FF0000"/>
              </a:solidFill>
            </a:endParaRPr>
          </a:p>
          <a:p>
            <a:pPr marL="0" indent="0">
              <a:buNone/>
            </a:pPr>
            <a:endParaRPr lang="en-US" altLang="zh-CN" sz="1400" dirty="0"/>
          </a:p>
          <a:p>
            <a:pPr marL="0" indent="0">
              <a:buNone/>
            </a:pPr>
            <a:r>
              <a:rPr lang="en-US" altLang="zh-CN" sz="1400" dirty="0"/>
              <a:t>#Configure the register user name.</a:t>
            </a:r>
          </a:p>
          <a:p>
            <a:pPr marL="0" indent="0">
              <a:buNone/>
            </a:pPr>
            <a:r>
              <a:rPr lang="en-US" altLang="zh-CN" sz="1400" dirty="0"/>
              <a:t>account.1.user_name =  </a:t>
            </a:r>
            <a:r>
              <a:rPr lang="en-US" altLang="zh-CN" sz="1400" dirty="0" smtClean="0">
                <a:solidFill>
                  <a:srgbClr val="FF0000"/>
                </a:solidFill>
              </a:rPr>
              <a:t>8521</a:t>
            </a:r>
            <a:endParaRPr lang="en-US" altLang="zh-CN" sz="1400" dirty="0">
              <a:solidFill>
                <a:srgbClr val="FF0000"/>
              </a:solidFill>
            </a:endParaRPr>
          </a:p>
          <a:p>
            <a:pPr marL="0" indent="0">
              <a:buNone/>
            </a:pPr>
            <a:endParaRPr lang="en-US" altLang="zh-CN" sz="1400" dirty="0"/>
          </a:p>
          <a:p>
            <a:pPr marL="0" indent="0">
              <a:buNone/>
            </a:pPr>
            <a:r>
              <a:rPr lang="en-US" altLang="zh-CN" sz="1400" dirty="0"/>
              <a:t>#Configure the SIP server address.</a:t>
            </a:r>
          </a:p>
          <a:p>
            <a:pPr marL="0" indent="0">
              <a:buNone/>
            </a:pPr>
            <a:r>
              <a:rPr lang="en-US" altLang="zh-CN" sz="1400" dirty="0"/>
              <a:t>account.1.sip_server_host = </a:t>
            </a:r>
            <a:r>
              <a:rPr lang="en-US" altLang="zh-CN" sz="1400" dirty="0" smtClean="0">
                <a:solidFill>
                  <a:srgbClr val="FF0000"/>
                </a:solidFill>
              </a:rPr>
              <a:t>10.2.1.197</a:t>
            </a:r>
            <a:endParaRPr lang="en-US" altLang="zh-CN" sz="1400" dirty="0">
              <a:solidFill>
                <a:srgbClr val="FF0000"/>
              </a:solidFill>
            </a:endParaRPr>
          </a:p>
          <a:p>
            <a:pPr marL="0" indent="0">
              <a:buNone/>
            </a:pPr>
            <a:endParaRPr lang="zh-CN" altLang="en-US" dirty="0"/>
          </a:p>
        </p:txBody>
      </p:sp>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68</a:t>
            </a:fld>
            <a:endParaRPr lang="zh-CN" altLang="en-US"/>
          </a:p>
        </p:txBody>
      </p:sp>
    </p:spTree>
    <p:extLst>
      <p:ext uri="{BB962C8B-B14F-4D97-AF65-F5344CB8AC3E}">
        <p14:creationId xmlns:p14="http://schemas.microsoft.com/office/powerpoint/2010/main" val="33503474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4" name="内容占位符 3"/>
          <p:cNvSpPr>
            <a:spLocks noGrp="1"/>
          </p:cNvSpPr>
          <p:nvPr>
            <p:ph idx="1"/>
          </p:nvPr>
        </p:nvSpPr>
        <p:spPr>
          <a:xfrm>
            <a:off x="107504" y="-106943"/>
            <a:ext cx="2736304" cy="713272"/>
          </a:xfrm>
          <a:prstGeom prst="rect">
            <a:avLst/>
          </a:prstGeom>
        </p:spPr>
        <p:txBody>
          <a:bodyPr wrap="square">
            <a:spAutoFit/>
          </a:bodyPr>
          <a:lstStyle/>
          <a:p>
            <a:pPr marL="0" indent="0" eaLnBrk="0" hangingPunct="0">
              <a:lnSpc>
                <a:spcPct val="150000"/>
              </a:lnSpc>
              <a:spcBef>
                <a:spcPts val="2400"/>
              </a:spcBef>
              <a:buNone/>
              <a:defRPr/>
            </a:pPr>
            <a:r>
              <a:rPr lang="en-US" altLang="zh-CN" sz="3000" b="1" dirty="0">
                <a:solidFill>
                  <a:schemeClr val="bg1"/>
                </a:solidFill>
                <a:latin typeface="Calibri" pitchFamily="34" charset="0"/>
                <a:ea typeface="黑体" pitchFamily="2" charset="-122"/>
                <a:cs typeface="Calibri" pitchFamily="34" charset="0"/>
              </a:rPr>
              <a:t>M7</a:t>
            </a:r>
          </a:p>
        </p:txBody>
      </p:sp>
      <p:sp>
        <p:nvSpPr>
          <p:cNvPr id="6" name="内容占位符 1"/>
          <p:cNvSpPr txBox="1">
            <a:spLocks/>
          </p:cNvSpPr>
          <p:nvPr/>
        </p:nvSpPr>
        <p:spPr>
          <a:xfrm>
            <a:off x="395536" y="1124744"/>
            <a:ext cx="8424936" cy="5112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V70 Upgrading Manual</a:t>
            </a:r>
          </a:p>
          <a:p>
            <a:r>
              <a:rPr lang="en-US" altLang="zh-CN" dirty="0" smtClean="0"/>
              <a:t>Template</a:t>
            </a:r>
          </a:p>
          <a:p>
            <a:r>
              <a:rPr lang="en-US" altLang="zh-CN" dirty="0" smtClean="0"/>
              <a:t>CCT tool</a:t>
            </a:r>
          </a:p>
          <a:p>
            <a:endParaRPr lang="en-US" altLang="zh-CN" dirty="0" smtClean="0"/>
          </a:p>
          <a:p>
            <a:pPr marL="0" indent="0">
              <a:buNone/>
            </a:pPr>
            <a:r>
              <a:rPr lang="en-US" altLang="zh-CN" dirty="0" smtClean="0"/>
              <a:t>Download:</a:t>
            </a:r>
          </a:p>
          <a:p>
            <a:pPr marL="0" indent="0">
              <a:buNone/>
            </a:pPr>
            <a:r>
              <a:rPr lang="en-US" altLang="zh-CN" sz="2400" dirty="0">
                <a:hlinkClick r:id="rId3"/>
              </a:rPr>
              <a:t>http://</a:t>
            </a:r>
            <a:r>
              <a:rPr lang="en-US" altLang="zh-CN" sz="2400" dirty="0" smtClean="0">
                <a:hlinkClick r:id="rId3"/>
              </a:rPr>
              <a:t>www.yealink.com/Upload/document/YealinkT2XPT3XGVP530phonesAutoProvisioningUserGuide/YealinkT2XPT3XGVP530phonesAutoProvisioningUserGuideRev_700-02264277235.zip</a:t>
            </a:r>
            <a:r>
              <a:rPr lang="en-US" altLang="zh-CN" sz="2400" dirty="0" smtClean="0"/>
              <a:t> </a:t>
            </a: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69</a:t>
            </a:fld>
            <a:endParaRPr lang="zh-CN" altLang="en-US"/>
          </a:p>
        </p:txBody>
      </p:sp>
    </p:spTree>
    <p:extLst>
      <p:ext uri="{BB962C8B-B14F-4D97-AF65-F5344CB8AC3E}">
        <p14:creationId xmlns:p14="http://schemas.microsoft.com/office/powerpoint/2010/main" val="4020589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583980" y="4465961"/>
            <a:ext cx="1844004" cy="1249857"/>
            <a:chOff x="257942" y="332656"/>
            <a:chExt cx="8812541" cy="5688631"/>
          </a:xfrm>
        </p:grpSpPr>
        <p:pic>
          <p:nvPicPr>
            <p:cNvPr id="4098" name="Picture 2" descr="C:\Users\admin\Desktop\ppt\6_201006111518151J0I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809" y="332656"/>
              <a:ext cx="8569886" cy="5688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矩形 11"/>
            <p:cNvSpPr/>
            <p:nvPr/>
          </p:nvSpPr>
          <p:spPr>
            <a:xfrm>
              <a:off x="257942" y="4512175"/>
              <a:ext cx="8812541" cy="1260740"/>
            </a:xfrm>
            <a:prstGeom prst="rect">
              <a:avLst/>
            </a:prstGeom>
            <a:solidFill>
              <a:schemeClr val="bg1">
                <a:lumMod val="50000"/>
              </a:schemeClr>
            </a:solidFill>
          </p:spPr>
          <p:txBody>
            <a:bodyPr wrap="square">
              <a:spAutoFit/>
            </a:bodyPr>
            <a:lstStyle/>
            <a:p>
              <a:r>
                <a:rPr lang="en-US" altLang="zh-CN" sz="1200" b="1" dirty="0" smtClean="0">
                  <a:solidFill>
                    <a:schemeClr val="bg1"/>
                  </a:solidFill>
                  <a:latin typeface="Calibri" pitchFamily="34" charset="0"/>
                  <a:ea typeface="Tahoma" pitchFamily="34" charset="0"/>
                  <a:cs typeface="Calibri" pitchFamily="34" charset="0"/>
                </a:rPr>
                <a:t>South Africa Subway</a:t>
              </a:r>
              <a:endParaRPr lang="zh-CN" altLang="en-US" sz="1200" b="1" dirty="0">
                <a:solidFill>
                  <a:schemeClr val="bg1"/>
                </a:solidFill>
                <a:latin typeface="Calibri" pitchFamily="34" charset="0"/>
                <a:ea typeface="微软雅黑" pitchFamily="34" charset="-122"/>
                <a:cs typeface="Calibri" pitchFamily="34" charset="0"/>
              </a:endParaRPr>
            </a:p>
          </p:txBody>
        </p:sp>
      </p:grpSp>
      <p:grpSp>
        <p:nvGrpSpPr>
          <p:cNvPr id="9" name="组合 8"/>
          <p:cNvGrpSpPr/>
          <p:nvPr/>
        </p:nvGrpSpPr>
        <p:grpSpPr>
          <a:xfrm>
            <a:off x="2599909" y="1054274"/>
            <a:ext cx="1799871" cy="1296081"/>
            <a:chOff x="733341" y="332656"/>
            <a:chExt cx="7788942" cy="5367439"/>
          </a:xfrm>
        </p:grpSpPr>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7" r="3262" b="3603"/>
            <a:stretch/>
          </p:blipFill>
          <p:spPr bwMode="auto">
            <a:xfrm>
              <a:off x="733341" y="332656"/>
              <a:ext cx="7788942" cy="5367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矩形 15"/>
            <p:cNvSpPr/>
            <p:nvPr/>
          </p:nvSpPr>
          <p:spPr>
            <a:xfrm>
              <a:off x="2723658" y="4202959"/>
              <a:ext cx="5487006" cy="1274592"/>
            </a:xfrm>
            <a:prstGeom prst="rect">
              <a:avLst/>
            </a:prstGeom>
            <a:solidFill>
              <a:schemeClr val="bg1">
                <a:lumMod val="50000"/>
              </a:schemeClr>
            </a:solidFill>
          </p:spPr>
          <p:txBody>
            <a:bodyPr wrap="square">
              <a:spAutoFit/>
            </a:bodyPr>
            <a:lstStyle/>
            <a:p>
              <a:r>
                <a:rPr lang="en-US" altLang="zh-CN" sz="1400" b="1" dirty="0" smtClean="0">
                  <a:solidFill>
                    <a:schemeClr val="bg1"/>
                  </a:solidFill>
                  <a:latin typeface="Calibri" pitchFamily="34" charset="0"/>
                  <a:ea typeface="Tahoma" pitchFamily="34" charset="0"/>
                  <a:cs typeface="Calibri" pitchFamily="34" charset="0"/>
                </a:rPr>
                <a:t>HSBC Bank</a:t>
              </a:r>
              <a:endParaRPr lang="zh-CN" altLang="en-US" sz="1400" b="1" dirty="0">
                <a:solidFill>
                  <a:schemeClr val="bg1"/>
                </a:solidFill>
                <a:latin typeface="Calibri" pitchFamily="34" charset="0"/>
                <a:ea typeface="微软雅黑" pitchFamily="34" charset="-122"/>
                <a:cs typeface="Calibri" pitchFamily="34" charset="0"/>
              </a:endParaRPr>
            </a:p>
          </p:txBody>
        </p:sp>
      </p:grpSp>
      <p:pic>
        <p:nvPicPr>
          <p:cNvPr id="1026" name="Picture 2" descr="C:\Users\admin\Desktop\ppt\QR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407" y="4434075"/>
            <a:ext cx="2045783" cy="1309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3" name="组合 2"/>
          <p:cNvGrpSpPr/>
          <p:nvPr/>
        </p:nvGrpSpPr>
        <p:grpSpPr>
          <a:xfrm>
            <a:off x="309568" y="1078922"/>
            <a:ext cx="2012811" cy="1296953"/>
            <a:chOff x="74201" y="204798"/>
            <a:chExt cx="2322283" cy="1516102"/>
          </a:xfrm>
        </p:grpSpPr>
        <p:pic>
          <p:nvPicPr>
            <p:cNvPr id="7" name="Picture 3" descr="C:\Users\admin\Desktop\ppt\l联合国大厦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01" y="204798"/>
              <a:ext cx="2322283" cy="1516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矩形 7"/>
            <p:cNvSpPr/>
            <p:nvPr/>
          </p:nvSpPr>
          <p:spPr>
            <a:xfrm>
              <a:off x="505704" y="1352642"/>
              <a:ext cx="1693743" cy="359783"/>
            </a:xfrm>
            <a:prstGeom prst="rect">
              <a:avLst/>
            </a:prstGeom>
            <a:solidFill>
              <a:schemeClr val="bg1">
                <a:lumMod val="50000"/>
              </a:schemeClr>
            </a:solidFill>
          </p:spPr>
          <p:txBody>
            <a:bodyPr wrap="none">
              <a:spAutoFit/>
            </a:bodyPr>
            <a:lstStyle/>
            <a:p>
              <a:r>
                <a:rPr lang="en-US" altLang="zh-CN" sz="1400" b="1" dirty="0" smtClean="0">
                  <a:solidFill>
                    <a:schemeClr val="bg1"/>
                  </a:solidFill>
                  <a:latin typeface="Calibri" pitchFamily="34" charset="0"/>
                  <a:ea typeface="Tahoma" pitchFamily="34" charset="0"/>
                  <a:cs typeface="Calibri" pitchFamily="34" charset="0"/>
                </a:rPr>
                <a:t>UN Governments</a:t>
              </a:r>
            </a:p>
          </p:txBody>
        </p:sp>
      </p:grpSp>
      <p:grpSp>
        <p:nvGrpSpPr>
          <p:cNvPr id="4" name="组合 3"/>
          <p:cNvGrpSpPr/>
          <p:nvPr/>
        </p:nvGrpSpPr>
        <p:grpSpPr>
          <a:xfrm>
            <a:off x="240722" y="2699171"/>
            <a:ext cx="2090474" cy="1370033"/>
            <a:chOff x="99147" y="3694540"/>
            <a:chExt cx="2535933" cy="1926345"/>
          </a:xfrm>
        </p:grpSpPr>
        <p:pic>
          <p:nvPicPr>
            <p:cNvPr id="3074" name="Picture 2" descr="C:\Users\admin\Desktop\ppt\20090427160959655.jpg"/>
            <p:cNvPicPr>
              <a:picLocks noChangeAspect="1" noChangeArrowheads="1"/>
            </p:cNvPicPr>
            <p:nvPr/>
          </p:nvPicPr>
          <p:blipFill rotWithShape="1">
            <a:blip r:embed="rId7">
              <a:extLst>
                <a:ext uri="{28A0092B-C50C-407E-A947-70E740481C1C}">
                  <a14:useLocalDpi xmlns:a14="http://schemas.microsoft.com/office/drawing/2010/main" val="0"/>
                </a:ext>
              </a:extLst>
            </a:blip>
            <a:srcRect l="28477" t="9540" r="13369"/>
            <a:stretch/>
          </p:blipFill>
          <p:spPr bwMode="auto">
            <a:xfrm>
              <a:off x="99147" y="3694540"/>
              <a:ext cx="2535933" cy="1926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矩形 16"/>
            <p:cNvSpPr/>
            <p:nvPr/>
          </p:nvSpPr>
          <p:spPr>
            <a:xfrm>
              <a:off x="1422527" y="5125709"/>
              <a:ext cx="1198017" cy="432752"/>
            </a:xfrm>
            <a:prstGeom prst="rect">
              <a:avLst/>
            </a:prstGeom>
            <a:solidFill>
              <a:schemeClr val="bg1">
                <a:lumMod val="50000"/>
              </a:schemeClr>
            </a:solidFill>
          </p:spPr>
          <p:txBody>
            <a:bodyPr wrap="square">
              <a:spAutoFit/>
            </a:bodyPr>
            <a:lstStyle/>
            <a:p>
              <a:r>
                <a:rPr lang="en-US" altLang="zh-CN" sz="1400" b="1" dirty="0" smtClean="0">
                  <a:solidFill>
                    <a:schemeClr val="bg1"/>
                  </a:solidFill>
                  <a:latin typeface="Calibri" pitchFamily="34" charset="0"/>
                  <a:ea typeface="Tahoma" pitchFamily="34" charset="0"/>
                  <a:cs typeface="Calibri" pitchFamily="34" charset="0"/>
                </a:rPr>
                <a:t>T-Mobile</a:t>
              </a:r>
              <a:endParaRPr lang="zh-CN" altLang="en-US" sz="1400" b="1" dirty="0">
                <a:solidFill>
                  <a:schemeClr val="bg1"/>
                </a:solidFill>
                <a:latin typeface="Calibri" pitchFamily="34" charset="0"/>
                <a:ea typeface="微软雅黑" pitchFamily="34" charset="-122"/>
                <a:cs typeface="Calibri" pitchFamily="34" charset="0"/>
              </a:endParaRPr>
            </a:p>
          </p:txBody>
        </p:sp>
      </p:grpSp>
      <p:sp>
        <p:nvSpPr>
          <p:cNvPr id="22" name="矩形 21"/>
          <p:cNvSpPr/>
          <p:nvPr/>
        </p:nvSpPr>
        <p:spPr>
          <a:xfrm>
            <a:off x="7399061" y="4873533"/>
            <a:ext cx="1004023" cy="400110"/>
          </a:xfrm>
          <a:prstGeom prst="rect">
            <a:avLst/>
          </a:prstGeom>
        </p:spPr>
        <p:txBody>
          <a:bodyPr wrap="square">
            <a:spAutoFit/>
          </a:bodyPr>
          <a:lstStyle/>
          <a:p>
            <a:pPr algn="ctr"/>
            <a:r>
              <a:rPr lang="en-US" altLang="zh-CN" sz="2000" b="1" dirty="0" smtClean="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23" name="矩形 22"/>
          <p:cNvSpPr/>
          <p:nvPr/>
        </p:nvSpPr>
        <p:spPr>
          <a:xfrm>
            <a:off x="107504" y="44624"/>
            <a:ext cx="1138453" cy="584775"/>
          </a:xfrm>
          <a:prstGeom prst="rect">
            <a:avLst/>
          </a:prstGeom>
        </p:spPr>
        <p:txBody>
          <a:bodyPr wrap="none">
            <a:spAutoFit/>
          </a:bodyPr>
          <a:lstStyle/>
          <a:p>
            <a:r>
              <a:rPr lang="en-US" altLang="zh-CN" sz="3200" b="1" dirty="0" smtClean="0">
                <a:solidFill>
                  <a:schemeClr val="bg1"/>
                </a:solidFill>
                <a:latin typeface="Calibri" pitchFamily="34" charset="0"/>
                <a:ea typeface="微软雅黑" pitchFamily="34" charset="-122"/>
                <a:cs typeface="Calibri" pitchFamily="34" charset="0"/>
              </a:rPr>
              <a:t>Cases</a:t>
            </a:r>
            <a:endParaRPr lang="zh-CN" altLang="en-US" sz="3200" b="1" dirty="0">
              <a:solidFill>
                <a:schemeClr val="bg1"/>
              </a:solidFill>
              <a:latin typeface="Calibri" pitchFamily="34" charset="0"/>
              <a:ea typeface="微软雅黑" pitchFamily="34" charset="-122"/>
              <a:cs typeface="Calibri" pitchFamily="34" charset="0"/>
            </a:endParaRPr>
          </a:p>
        </p:txBody>
      </p:sp>
      <p:grpSp>
        <p:nvGrpSpPr>
          <p:cNvPr id="18" name="组合 17"/>
          <p:cNvGrpSpPr/>
          <p:nvPr/>
        </p:nvGrpSpPr>
        <p:grpSpPr>
          <a:xfrm>
            <a:off x="4812713" y="2658807"/>
            <a:ext cx="1893784" cy="1450030"/>
            <a:chOff x="5190887" y="993159"/>
            <a:chExt cx="1967667" cy="1617092"/>
          </a:xfrm>
        </p:grpSpPr>
        <p:pic>
          <p:nvPicPr>
            <p:cNvPr id="11" name="Picture 2" descr="C:\Documents and Settings\yl0075\桌面\PPT\2010082609131758.jpg"/>
            <p:cNvPicPr>
              <a:picLocks noChangeAspect="1" noChangeArrowheads="1"/>
            </p:cNvPicPr>
            <p:nvPr/>
          </p:nvPicPr>
          <p:blipFill rotWithShape="1">
            <a:blip r:embed="rId8">
              <a:extLst>
                <a:ext uri="{28A0092B-C50C-407E-A947-70E740481C1C}">
                  <a14:useLocalDpi xmlns:a14="http://schemas.microsoft.com/office/drawing/2010/main" val="0"/>
                </a:ext>
              </a:extLst>
            </a:blip>
            <a:srcRect r="8739"/>
            <a:stretch/>
          </p:blipFill>
          <p:spPr bwMode="auto">
            <a:xfrm>
              <a:off x="5190887" y="993159"/>
              <a:ext cx="1967667" cy="1617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矩形 13"/>
            <p:cNvSpPr/>
            <p:nvPr/>
          </p:nvSpPr>
          <p:spPr>
            <a:xfrm>
              <a:off x="6076066" y="2253610"/>
              <a:ext cx="962216" cy="343237"/>
            </a:xfrm>
            <a:prstGeom prst="rect">
              <a:avLst/>
            </a:prstGeom>
            <a:solidFill>
              <a:schemeClr val="bg1">
                <a:lumMod val="50000"/>
              </a:schemeClr>
            </a:solidFill>
          </p:spPr>
          <p:txBody>
            <a:bodyPr wrap="none">
              <a:spAutoFit/>
            </a:bodyPr>
            <a:lstStyle/>
            <a:p>
              <a:pPr algn="ctr"/>
              <a:r>
                <a:rPr lang="en-US" altLang="zh-CN" sz="1400" b="1" dirty="0" smtClean="0">
                  <a:solidFill>
                    <a:schemeClr val="bg1"/>
                  </a:solidFill>
                  <a:latin typeface="Calibri" pitchFamily="34" charset="0"/>
                  <a:ea typeface="Tahoma" pitchFamily="34" charset="0"/>
                  <a:cs typeface="Calibri" pitchFamily="34" charset="0"/>
                </a:rPr>
                <a:t>State Grid</a:t>
              </a:r>
              <a:endParaRPr lang="en-US" altLang="zh-CN" sz="1400" b="1" dirty="0">
                <a:solidFill>
                  <a:schemeClr val="bg1"/>
                </a:solidFill>
                <a:latin typeface="Calibri" pitchFamily="34" charset="0"/>
                <a:ea typeface="Tahoma" pitchFamily="34" charset="0"/>
                <a:cs typeface="Calibri" pitchFamily="34" charset="0"/>
              </a:endParaRPr>
            </a:p>
          </p:txBody>
        </p:sp>
      </p:grpSp>
      <p:grpSp>
        <p:nvGrpSpPr>
          <p:cNvPr id="25" name="组合 24"/>
          <p:cNvGrpSpPr/>
          <p:nvPr/>
        </p:nvGrpSpPr>
        <p:grpSpPr>
          <a:xfrm>
            <a:off x="7032497" y="1003116"/>
            <a:ext cx="1737152" cy="1365554"/>
            <a:chOff x="5311654" y="2823812"/>
            <a:chExt cx="1855692" cy="1630397"/>
          </a:xfrm>
        </p:grpSpPr>
        <p:pic>
          <p:nvPicPr>
            <p:cNvPr id="3076" name="Picture 4" descr="C:\Documents and Settings\yl0075\桌面\PPT\2009921953235692688.jpg"/>
            <p:cNvPicPr>
              <a:picLocks noChangeAspect="1" noChangeArrowheads="1"/>
            </p:cNvPicPr>
            <p:nvPr/>
          </p:nvPicPr>
          <p:blipFill rotWithShape="1">
            <a:blip r:embed="rId9">
              <a:extLst>
                <a:ext uri="{28A0092B-C50C-407E-A947-70E740481C1C}">
                  <a14:useLocalDpi xmlns:a14="http://schemas.microsoft.com/office/drawing/2010/main" val="0"/>
                </a:ext>
              </a:extLst>
            </a:blip>
            <a:srcRect l="1713" r="10574"/>
            <a:stretch/>
          </p:blipFill>
          <p:spPr bwMode="auto">
            <a:xfrm>
              <a:off x="5311654" y="2823812"/>
              <a:ext cx="1855692" cy="1630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4" name="矩形 23"/>
            <p:cNvSpPr/>
            <p:nvPr/>
          </p:nvSpPr>
          <p:spPr>
            <a:xfrm>
              <a:off x="5701856" y="4086688"/>
              <a:ext cx="1342239" cy="367469"/>
            </a:xfrm>
            <a:prstGeom prst="rect">
              <a:avLst/>
            </a:prstGeom>
            <a:solidFill>
              <a:schemeClr val="bg1">
                <a:lumMod val="50000"/>
              </a:schemeClr>
            </a:solidFill>
          </p:spPr>
          <p:txBody>
            <a:bodyPr wrap="none">
              <a:spAutoFit/>
            </a:bodyPr>
            <a:lstStyle/>
            <a:p>
              <a:pPr algn="ctr"/>
              <a:r>
                <a:rPr lang="en-US" altLang="zh-CN" sz="1400" b="1" dirty="0" smtClean="0">
                  <a:solidFill>
                    <a:schemeClr val="bg1"/>
                  </a:solidFill>
                  <a:latin typeface="Calibri" pitchFamily="34" charset="0"/>
                  <a:ea typeface="Tahoma" pitchFamily="34" charset="0"/>
                  <a:cs typeface="Calibri" pitchFamily="34" charset="0"/>
                </a:rPr>
                <a:t>Ping An Group</a:t>
              </a:r>
              <a:endParaRPr lang="en-US" altLang="zh-CN" sz="1400" b="1" dirty="0">
                <a:solidFill>
                  <a:schemeClr val="bg1"/>
                </a:solidFill>
                <a:latin typeface="Calibri" pitchFamily="34" charset="0"/>
                <a:ea typeface="Tahoma" pitchFamily="34" charset="0"/>
                <a:cs typeface="Calibri" pitchFamily="34" charset="0"/>
              </a:endParaRPr>
            </a:p>
          </p:txBody>
        </p:sp>
      </p:grpSp>
      <p:pic>
        <p:nvPicPr>
          <p:cNvPr id="3077" name="Picture 5" descr="C:\Documents and Settings\yl0075\桌面\PPT\Mypsd_13832_201101191730140021B.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275" t="20100" r="18300" b="6214"/>
          <a:stretch/>
        </p:blipFill>
        <p:spPr bwMode="auto">
          <a:xfrm>
            <a:off x="2592074" y="2680090"/>
            <a:ext cx="1807706" cy="1394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30" name="组合 29"/>
          <p:cNvGrpSpPr/>
          <p:nvPr/>
        </p:nvGrpSpPr>
        <p:grpSpPr>
          <a:xfrm>
            <a:off x="4812714" y="1041193"/>
            <a:ext cx="1838622" cy="1331362"/>
            <a:chOff x="7778099" y="3262779"/>
            <a:chExt cx="2057650" cy="1543237"/>
          </a:xfrm>
        </p:grpSpPr>
        <p:pic>
          <p:nvPicPr>
            <p:cNvPr id="3078" name="Picture 6" descr="C:\Documents and Settings\yl0075\桌面\PPT\xjpdhyh2-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8099" y="3262779"/>
              <a:ext cx="2057650" cy="1543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9" name="矩形 28"/>
            <p:cNvSpPr/>
            <p:nvPr/>
          </p:nvSpPr>
          <p:spPr>
            <a:xfrm>
              <a:off x="8639748" y="4444702"/>
              <a:ext cx="1048033" cy="356757"/>
            </a:xfrm>
            <a:prstGeom prst="rect">
              <a:avLst/>
            </a:prstGeom>
            <a:solidFill>
              <a:schemeClr val="bg1">
                <a:lumMod val="50000"/>
              </a:schemeClr>
            </a:solidFill>
          </p:spPr>
          <p:txBody>
            <a:bodyPr wrap="none">
              <a:spAutoFit/>
            </a:bodyPr>
            <a:lstStyle/>
            <a:p>
              <a:pPr algn="ctr"/>
              <a:r>
                <a:rPr lang="en-US" altLang="zh-CN" sz="1400" b="1" dirty="0" smtClean="0">
                  <a:solidFill>
                    <a:schemeClr val="bg1"/>
                  </a:solidFill>
                  <a:latin typeface="Calibri" pitchFamily="34" charset="0"/>
                  <a:ea typeface="Tahoma" pitchFamily="34" charset="0"/>
                  <a:cs typeface="Calibri" pitchFamily="34" charset="0"/>
                </a:rPr>
                <a:t>UOB Bank</a:t>
              </a:r>
              <a:endParaRPr lang="en-US" altLang="zh-CN" sz="1400" b="1" dirty="0">
                <a:solidFill>
                  <a:schemeClr val="bg1"/>
                </a:solidFill>
                <a:latin typeface="Calibri" pitchFamily="34" charset="0"/>
                <a:ea typeface="Tahoma" pitchFamily="34" charset="0"/>
                <a:cs typeface="Calibri" pitchFamily="34" charset="0"/>
              </a:endParaRPr>
            </a:p>
          </p:txBody>
        </p:sp>
      </p:grpSp>
      <p:pic>
        <p:nvPicPr>
          <p:cNvPr id="4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812716" y="4434075"/>
            <a:ext cx="1914985" cy="1318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7" name="矩形 36"/>
          <p:cNvSpPr/>
          <p:nvPr/>
        </p:nvSpPr>
        <p:spPr>
          <a:xfrm>
            <a:off x="3016028" y="3769295"/>
            <a:ext cx="1339948" cy="307777"/>
          </a:xfrm>
          <a:prstGeom prst="rect">
            <a:avLst/>
          </a:prstGeom>
          <a:solidFill>
            <a:schemeClr val="bg1">
              <a:lumMod val="50000"/>
            </a:schemeClr>
          </a:solidFill>
        </p:spPr>
        <p:txBody>
          <a:bodyPr wrap="square">
            <a:spAutoFit/>
          </a:bodyPr>
          <a:lstStyle/>
          <a:p>
            <a:r>
              <a:rPr lang="en-US" altLang="zh-CN" sz="1400" b="1" dirty="0" smtClean="0">
                <a:solidFill>
                  <a:schemeClr val="bg1"/>
                </a:solidFill>
                <a:latin typeface="Calibri" pitchFamily="34" charset="0"/>
                <a:ea typeface="Tahoma" pitchFamily="34" charset="0"/>
                <a:cs typeface="Calibri" pitchFamily="34" charset="0"/>
              </a:rPr>
              <a:t>China Mobile</a:t>
            </a:r>
            <a:endParaRPr lang="zh-CN" altLang="en-US" sz="1400" b="1" dirty="0">
              <a:solidFill>
                <a:schemeClr val="bg1"/>
              </a:solidFill>
              <a:latin typeface="Calibri" pitchFamily="34" charset="0"/>
              <a:ea typeface="微软雅黑" pitchFamily="34" charset="-122"/>
              <a:cs typeface="Calibri" pitchFamily="34" charset="0"/>
            </a:endParaRPr>
          </a:p>
        </p:txBody>
      </p:sp>
      <p:sp>
        <p:nvSpPr>
          <p:cNvPr id="38" name="矩形 37"/>
          <p:cNvSpPr/>
          <p:nvPr/>
        </p:nvSpPr>
        <p:spPr>
          <a:xfrm>
            <a:off x="944153" y="5373216"/>
            <a:ext cx="1323591" cy="307777"/>
          </a:xfrm>
          <a:prstGeom prst="rect">
            <a:avLst/>
          </a:prstGeom>
          <a:solidFill>
            <a:schemeClr val="bg1">
              <a:lumMod val="50000"/>
            </a:schemeClr>
          </a:solidFill>
        </p:spPr>
        <p:txBody>
          <a:bodyPr wrap="square">
            <a:spAutoFit/>
          </a:bodyPr>
          <a:lstStyle/>
          <a:p>
            <a:r>
              <a:rPr lang="en-US" altLang="zh-CN" sz="1400" b="1" dirty="0" smtClean="0">
                <a:solidFill>
                  <a:schemeClr val="bg1"/>
                </a:solidFill>
                <a:latin typeface="Calibri" pitchFamily="34" charset="0"/>
                <a:ea typeface="Tahoma" pitchFamily="34" charset="0"/>
                <a:cs typeface="Calibri" pitchFamily="34" charset="0"/>
              </a:rPr>
              <a:t>Qatar Airline</a:t>
            </a:r>
            <a:endParaRPr lang="zh-CN" altLang="en-US" sz="1400" b="1" dirty="0">
              <a:solidFill>
                <a:schemeClr val="bg1"/>
              </a:solidFill>
              <a:latin typeface="Calibri" pitchFamily="34" charset="0"/>
              <a:ea typeface="微软雅黑" pitchFamily="34" charset="-122"/>
              <a:cs typeface="Calibri" pitchFamily="34" charset="0"/>
            </a:endParaRPr>
          </a:p>
        </p:txBody>
      </p:sp>
      <p:sp>
        <p:nvSpPr>
          <p:cNvPr id="42" name="矩形 41"/>
          <p:cNvSpPr/>
          <p:nvPr/>
        </p:nvSpPr>
        <p:spPr>
          <a:xfrm>
            <a:off x="4860032" y="5425479"/>
            <a:ext cx="1872208" cy="307777"/>
          </a:xfrm>
          <a:prstGeom prst="rect">
            <a:avLst/>
          </a:prstGeom>
          <a:solidFill>
            <a:schemeClr val="bg1">
              <a:lumMod val="50000"/>
            </a:schemeClr>
          </a:solidFill>
        </p:spPr>
        <p:txBody>
          <a:bodyPr wrap="square">
            <a:spAutoFit/>
          </a:bodyPr>
          <a:lstStyle/>
          <a:p>
            <a:r>
              <a:rPr lang="en-US" altLang="zh-CN" sz="1400" b="1" dirty="0" smtClean="0">
                <a:solidFill>
                  <a:schemeClr val="bg1"/>
                </a:solidFill>
                <a:latin typeface="Calibri" pitchFamily="34" charset="0"/>
                <a:ea typeface="Tahoma" pitchFamily="34" charset="0"/>
                <a:cs typeface="Calibri" pitchFamily="34" charset="0"/>
              </a:rPr>
              <a:t>Dubai 5-star Hotel</a:t>
            </a:r>
            <a:endParaRPr lang="zh-CN" altLang="en-US" sz="1400" b="1" dirty="0">
              <a:solidFill>
                <a:schemeClr val="bg1"/>
              </a:solidFill>
              <a:latin typeface="Calibri" pitchFamily="34" charset="0"/>
              <a:ea typeface="微软雅黑" pitchFamily="34" charset="-122"/>
              <a:cs typeface="Calibri" pitchFamily="34" charset="0"/>
            </a:endParaRPr>
          </a:p>
        </p:txBody>
      </p:sp>
      <p:pic>
        <p:nvPicPr>
          <p:cNvPr id="2" name="Picture 2" descr="C:\Users\yl0073\47403\2005-03-01_22-06-54.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06738" y="2620154"/>
            <a:ext cx="1885742" cy="15289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6" name="矩形 35"/>
          <p:cNvSpPr/>
          <p:nvPr/>
        </p:nvSpPr>
        <p:spPr>
          <a:xfrm>
            <a:off x="7906684" y="3790790"/>
            <a:ext cx="868443" cy="307777"/>
          </a:xfrm>
          <a:prstGeom prst="rect">
            <a:avLst/>
          </a:prstGeom>
          <a:solidFill>
            <a:schemeClr val="bg1">
              <a:lumMod val="50000"/>
            </a:schemeClr>
          </a:solidFill>
        </p:spPr>
        <p:txBody>
          <a:bodyPr wrap="none">
            <a:spAutoFit/>
          </a:bodyPr>
          <a:lstStyle/>
          <a:p>
            <a:pPr algn="ctr"/>
            <a:r>
              <a:rPr lang="en-US" altLang="zh-CN" sz="1400" b="1" dirty="0" smtClean="0">
                <a:solidFill>
                  <a:schemeClr val="bg1"/>
                </a:solidFill>
                <a:latin typeface="Calibri" pitchFamily="34" charset="0"/>
                <a:ea typeface="Tahoma" pitchFamily="34" charset="0"/>
                <a:cs typeface="Calibri" pitchFamily="34" charset="0"/>
              </a:rPr>
              <a:t>Pizza Hut</a:t>
            </a:r>
            <a:endParaRPr lang="en-US" altLang="zh-CN" sz="1400" b="1" dirty="0">
              <a:solidFill>
                <a:schemeClr val="bg1"/>
              </a:solidFill>
              <a:latin typeface="Calibri" pitchFamily="34" charset="0"/>
              <a:ea typeface="Tahoma" pitchFamily="34" charset="0"/>
              <a:cs typeface="Calibri" pitchFamily="34" charset="0"/>
            </a:endParaRPr>
          </a:p>
        </p:txBody>
      </p:sp>
      <p:sp>
        <p:nvSpPr>
          <p:cNvPr id="5" name="灯片编号占位符 4"/>
          <p:cNvSpPr>
            <a:spLocks noGrp="1"/>
          </p:cNvSpPr>
          <p:nvPr>
            <p:ph type="sldNum" sz="quarter" idx="12"/>
          </p:nvPr>
        </p:nvSpPr>
        <p:spPr/>
        <p:txBody>
          <a:bodyPr/>
          <a:lstStyle/>
          <a:p>
            <a:pPr>
              <a:defRPr/>
            </a:pPr>
            <a:fld id="{D5D4FDEC-AA91-4597-9177-15074E1FE496}" type="slidenum">
              <a:rPr lang="zh-CN" altLang="en-US" smtClean="0"/>
              <a:pPr>
                <a:defRPr/>
              </a:pPr>
              <a:t>7</a:t>
            </a:fld>
            <a:endParaRPr lang="zh-CN" altLang="en-US"/>
          </a:p>
        </p:txBody>
      </p:sp>
    </p:spTree>
    <p:extLst>
      <p:ext uri="{BB962C8B-B14F-4D97-AF65-F5344CB8AC3E}">
        <p14:creationId xmlns:p14="http://schemas.microsoft.com/office/powerpoint/2010/main" val="78215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rPr>
              <a:t>M7</a:t>
            </a:r>
            <a:r>
              <a:rPr kumimoji="0" lang="en-US" altLang="zh-CN" sz="3000" b="1" i="0" u="none" strike="noStrike" kern="1200" cap="none" spc="0" normalizeH="0" noProof="0" dirty="0" smtClean="0">
                <a:ln>
                  <a:noFill/>
                </a:ln>
                <a:solidFill>
                  <a:schemeClr val="bg1"/>
                </a:solidFill>
                <a:effectLst/>
                <a:uLnTx/>
                <a:uFillTx/>
                <a:latin typeface="Calibri" pitchFamily="34" charset="0"/>
                <a:ea typeface="黑体" pitchFamily="2" charset="-122"/>
                <a:cs typeface="Calibri" pitchFamily="34" charset="0"/>
              </a:rPr>
              <a:t> Template</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内容占位符 1"/>
          <p:cNvSpPr>
            <a:spLocks noGrp="1"/>
          </p:cNvSpPr>
          <p:nvPr>
            <p:ph idx="1"/>
          </p:nvPr>
        </p:nvSpPr>
        <p:spPr>
          <a:xfrm>
            <a:off x="395536" y="1124744"/>
            <a:ext cx="8424936" cy="5112568"/>
          </a:xfrm>
        </p:spPr>
        <p:txBody>
          <a:bodyPr>
            <a:normAutofit/>
          </a:bodyPr>
          <a:lstStyle/>
          <a:p>
            <a:r>
              <a:rPr lang="en-US" altLang="zh-CN" b="1" dirty="0">
                <a:solidFill>
                  <a:srgbClr val="FF0000"/>
                </a:solidFill>
              </a:rPr>
              <a:t>M7</a:t>
            </a:r>
            <a:r>
              <a:rPr lang="en-US" altLang="zh-CN" dirty="0">
                <a:solidFill>
                  <a:srgbClr val="FF0000"/>
                </a:solidFill>
              </a:rPr>
              <a:t> </a:t>
            </a:r>
            <a:r>
              <a:rPr lang="en-US" altLang="zh-CN" dirty="0" smtClean="0">
                <a:solidFill>
                  <a:srgbClr val="FF0000"/>
                </a:solidFill>
              </a:rPr>
              <a:t>-Unified V70 template </a:t>
            </a:r>
            <a:r>
              <a:rPr lang="en-US" altLang="zh-CN" dirty="0">
                <a:solidFill>
                  <a:srgbClr val="FF0000"/>
                </a:solidFill>
              </a:rPr>
              <a:t>of  </a:t>
            </a:r>
            <a:r>
              <a:rPr lang="en-US" altLang="zh-CN" dirty="0" smtClean="0">
                <a:solidFill>
                  <a:srgbClr val="FF0000"/>
                </a:solidFill>
              </a:rPr>
              <a:t>T2x/T3x/VP530</a:t>
            </a:r>
          </a:p>
          <a:p>
            <a:r>
              <a:rPr lang="en-US" altLang="zh-CN" dirty="0" smtClean="0"/>
              <a:t>M1/ M2--- T2x/ T3x old template</a:t>
            </a:r>
          </a:p>
          <a:p>
            <a:endParaRPr lang="en-US" altLang="zh-CN" dirty="0" smtClean="0"/>
          </a:p>
          <a:p>
            <a:r>
              <a:rPr lang="en-US" altLang="zh-CN" dirty="0" smtClean="0"/>
              <a:t>                              </a:t>
            </a:r>
            <a:r>
              <a:rPr lang="en-US" altLang="zh-CN" dirty="0" smtClean="0">
                <a:solidFill>
                  <a:srgbClr val="92D050"/>
                </a:solidFill>
              </a:rPr>
              <a:t>M7</a:t>
            </a:r>
          </a:p>
          <a:p>
            <a:pPr marL="0" indent="0">
              <a:buNone/>
            </a:pPr>
            <a:r>
              <a:rPr lang="en-US" altLang="zh-CN" dirty="0" smtClean="0"/>
              <a:t>                </a:t>
            </a:r>
            <a:r>
              <a:rPr lang="en-US" altLang="zh-CN" dirty="0" smtClean="0">
                <a:solidFill>
                  <a:srgbClr val="92D050"/>
                </a:solidFill>
              </a:rPr>
              <a:t>M1</a:t>
            </a:r>
            <a:endParaRPr lang="zh-CN" altLang="en-US" dirty="0">
              <a:solidFill>
                <a:srgbClr val="92D05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54" y="4032947"/>
            <a:ext cx="31432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419609"/>
            <a:ext cx="4630486" cy="398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70</a:t>
            </a:fld>
            <a:endParaRPr lang="zh-CN" altLang="en-US"/>
          </a:p>
        </p:txBody>
      </p:sp>
    </p:spTree>
    <p:extLst>
      <p:ext uri="{BB962C8B-B14F-4D97-AF65-F5344CB8AC3E}">
        <p14:creationId xmlns:p14="http://schemas.microsoft.com/office/powerpoint/2010/main" val="14037826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rPr>
              <a:t>CCT</a:t>
            </a:r>
            <a:r>
              <a:rPr kumimoji="0" lang="en-US" altLang="zh-CN" sz="3000" b="1" i="0" u="none" strike="noStrike" kern="1200" cap="none" spc="0" normalizeH="0" noProof="0" dirty="0" smtClean="0">
                <a:ln>
                  <a:noFill/>
                </a:ln>
                <a:solidFill>
                  <a:schemeClr val="bg1"/>
                </a:solidFill>
                <a:effectLst/>
                <a:uLnTx/>
                <a:uFillTx/>
                <a:latin typeface="Calibri" pitchFamily="34" charset="0"/>
                <a:ea typeface="黑体" pitchFamily="2" charset="-122"/>
                <a:cs typeface="Calibri" pitchFamily="34" charset="0"/>
              </a:rPr>
              <a:t> Tool</a:t>
            </a:r>
            <a:endParaRPr kumimoji="0" lang="en-US" altLang="zh-CN" sz="3000" b="1" i="0" u="none" strike="noStrike" kern="1200" cap="none" spc="0" normalizeH="0" baseline="0" noProof="0" dirty="0" smtClean="0">
              <a:ln>
                <a:noFill/>
              </a:ln>
              <a:solidFill>
                <a:schemeClr val="bg1"/>
              </a:solidFill>
              <a:effectLst/>
              <a:uLnTx/>
              <a:uFillTx/>
              <a:latin typeface="Calibri" pitchFamily="34" charset="0"/>
              <a:ea typeface="黑体" pitchFamily="2" charset="-122"/>
              <a:cs typeface="Calibri" pitchFamily="34" charset="0"/>
            </a:endParaRPr>
          </a:p>
        </p:txBody>
      </p:sp>
      <p:sp>
        <p:nvSpPr>
          <p:cNvPr id="2" name="内容占位符 1"/>
          <p:cNvSpPr>
            <a:spLocks noGrp="1"/>
          </p:cNvSpPr>
          <p:nvPr>
            <p:ph idx="1"/>
          </p:nvPr>
        </p:nvSpPr>
        <p:spPr>
          <a:xfrm>
            <a:off x="395536" y="1124744"/>
            <a:ext cx="8424936" cy="5112568"/>
          </a:xfrm>
        </p:spPr>
        <p:txBody>
          <a:bodyPr>
            <a:normAutofit/>
          </a:bodyPr>
          <a:lstStyle/>
          <a:p>
            <a:r>
              <a:rPr lang="en-US" altLang="zh-CN" dirty="0"/>
              <a:t>Yealink Configuration Conversion Tool——”CCT”</a:t>
            </a:r>
            <a:endParaRPr lang="zh-CN" altLang="en-US" dirty="0"/>
          </a:p>
          <a:p>
            <a:endParaRPr lang="en-US" altLang="zh-CN" dirty="0" smtClean="0"/>
          </a:p>
          <a:p>
            <a:pPr marL="0" indent="0">
              <a:buNone/>
            </a:pPr>
            <a:r>
              <a:rPr lang="en-US" altLang="zh-CN" dirty="0" smtClean="0">
                <a:solidFill>
                  <a:srgbClr val="FF0000"/>
                </a:solidFill>
              </a:rPr>
              <a:t>①Convert M1/M2 to M7</a:t>
            </a:r>
          </a:p>
          <a:p>
            <a:pPr marL="0" indent="0">
              <a:buNone/>
            </a:pPr>
            <a:endParaRPr lang="en-US" altLang="zh-CN" dirty="0" smtClean="0">
              <a:solidFill>
                <a:srgbClr val="FF0000"/>
              </a:solidFill>
            </a:endParaRPr>
          </a:p>
          <a:p>
            <a:pPr marL="0" indent="0">
              <a:buNone/>
            </a:pPr>
            <a:r>
              <a:rPr lang="en-US" altLang="zh-CN" dirty="0" smtClean="0">
                <a:solidFill>
                  <a:srgbClr val="FF0000"/>
                </a:solidFill>
              </a:rPr>
              <a:t>②Generate </a:t>
            </a:r>
            <a:r>
              <a:rPr lang="en-US" altLang="zh-CN" dirty="0" err="1" smtClean="0">
                <a:solidFill>
                  <a:srgbClr val="FF0000"/>
                </a:solidFill>
              </a:rPr>
              <a:t>Mac.cfg</a:t>
            </a:r>
            <a:r>
              <a:rPr lang="en-US" altLang="zh-CN" dirty="0" smtClean="0">
                <a:solidFill>
                  <a:srgbClr val="FF0000"/>
                </a:solidFill>
              </a:rPr>
              <a:t> files </a:t>
            </a:r>
          </a:p>
          <a:p>
            <a:pPr marL="0" indent="0">
              <a:buNone/>
            </a:pPr>
            <a:r>
              <a:rPr lang="en-US" altLang="zh-CN" dirty="0" smtClean="0">
                <a:solidFill>
                  <a:srgbClr val="FF0000"/>
                </a:solidFill>
              </a:rPr>
              <a:t>     in batch automatically</a:t>
            </a:r>
            <a:endParaRPr lang="en-US" altLang="zh-CN" dirty="0">
              <a:solidFill>
                <a:srgbClr val="FF0000"/>
              </a:solidFill>
            </a:endParaRP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smtClean="0"/>
          </a:p>
          <a:p>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514" y="1844824"/>
            <a:ext cx="3600400" cy="4335010"/>
          </a:xfrm>
          <a:prstGeom prst="rect">
            <a:avLst/>
          </a:prstGeom>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71</a:t>
            </a:fld>
            <a:endParaRPr lang="zh-CN" altLang="en-US"/>
          </a:p>
        </p:txBody>
      </p:sp>
    </p:spTree>
    <p:extLst>
      <p:ext uri="{BB962C8B-B14F-4D97-AF65-F5344CB8AC3E}">
        <p14:creationId xmlns:p14="http://schemas.microsoft.com/office/powerpoint/2010/main" val="11317787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5780" name="矩形 2"/>
          <p:cNvSpPr>
            <a:spLocks noChangeArrowheads="1"/>
          </p:cNvSpPr>
          <p:nvPr/>
        </p:nvSpPr>
        <p:spPr bwMode="auto">
          <a:xfrm>
            <a:off x="3131048" y="2420888"/>
            <a:ext cx="3034613" cy="1569660"/>
          </a:xfrm>
          <a:prstGeom prst="rect">
            <a:avLst/>
          </a:prstGeom>
          <a:noFill/>
          <a:ln w="9525">
            <a:noFill/>
            <a:miter lim="800000"/>
            <a:headEnd/>
            <a:tailEnd/>
          </a:ln>
        </p:spPr>
        <p:txBody>
          <a:bodyPr wrap="none">
            <a:spAutoFit/>
          </a:bodyPr>
          <a:lstStyle/>
          <a:p>
            <a:pPr algn="ctr">
              <a:defRPr/>
            </a:pPr>
            <a:r>
              <a:rPr lang="en-US" altLang="zh-CN" sz="4800" b="1" dirty="0" smtClean="0">
                <a:solidFill>
                  <a:schemeClr val="bg1"/>
                </a:solidFill>
                <a:latin typeface="Calibri" pitchFamily="34" charset="0"/>
                <a:ea typeface="Tahoma" pitchFamily="34" charset="0"/>
                <a:cs typeface="Calibri" pitchFamily="34" charset="0"/>
              </a:rPr>
              <a:t>Q&amp;A</a:t>
            </a:r>
          </a:p>
          <a:p>
            <a:pPr>
              <a:defRPr/>
            </a:pPr>
            <a:r>
              <a:rPr lang="en-US" altLang="zh-CN" sz="4800" b="1" dirty="0" smtClean="0">
                <a:solidFill>
                  <a:schemeClr val="bg1"/>
                </a:solidFill>
                <a:latin typeface="Calibri" pitchFamily="34" charset="0"/>
                <a:ea typeface="Tahoma" pitchFamily="34" charset="0"/>
                <a:cs typeface="Calibri" pitchFamily="34" charset="0"/>
              </a:rPr>
              <a:t>Thank </a:t>
            </a:r>
            <a:r>
              <a:rPr lang="en-US" altLang="zh-CN" sz="4800" b="1" dirty="0">
                <a:solidFill>
                  <a:schemeClr val="bg1"/>
                </a:solidFill>
                <a:latin typeface="Calibri" pitchFamily="34" charset="0"/>
                <a:ea typeface="Tahoma" pitchFamily="34" charset="0"/>
                <a:cs typeface="Calibri" pitchFamily="34" charset="0"/>
              </a:rPr>
              <a:t>you!</a:t>
            </a:r>
            <a:endParaRPr lang="zh-CN" altLang="en-US" sz="4800" b="1" dirty="0">
              <a:solidFill>
                <a:schemeClr val="bg1"/>
              </a:solidFill>
              <a:latin typeface="Calibri" pitchFamily="34" charset="0"/>
              <a:cs typeface="Calibri" pitchFamily="34" charset="0"/>
            </a:endParaRP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72</a:t>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1406" y="-24"/>
            <a:ext cx="5286412" cy="584775"/>
          </a:xfrm>
          <a:prstGeom prst="rect">
            <a:avLst/>
          </a:prstGeom>
        </p:spPr>
        <p:txBody>
          <a:bodyPr wrap="square">
            <a:spAutoFit/>
          </a:bodyPr>
          <a:lstStyle/>
          <a:p>
            <a:pPr marL="342900" indent="-342900" eaLnBrk="0" hangingPunct="0">
              <a:spcBef>
                <a:spcPct val="20000"/>
              </a:spcBef>
              <a:defRPr/>
            </a:pPr>
            <a:r>
              <a:rPr lang="en-US" altLang="zh-CN" sz="3200" b="1" dirty="0" smtClean="0">
                <a:solidFill>
                  <a:schemeClr val="bg1"/>
                </a:solidFill>
                <a:latin typeface="Calibri" pitchFamily="34" charset="0"/>
                <a:ea typeface="宋体" charset="-122"/>
                <a:cs typeface="Calibri" pitchFamily="34" charset="0"/>
              </a:rPr>
              <a:t>Headset Interoperability </a:t>
            </a:r>
            <a:endParaRPr lang="en-US" altLang="zh-CN" sz="3200" b="1" dirty="0">
              <a:solidFill>
                <a:schemeClr val="bg1"/>
              </a:solidFill>
              <a:latin typeface="Calibri" pitchFamily="34" charset="0"/>
              <a:ea typeface="宋体" charset="-122"/>
              <a:cs typeface="Calibri" pitchFamily="34" charset="0"/>
            </a:endParaRPr>
          </a:p>
        </p:txBody>
      </p:sp>
      <p:sp>
        <p:nvSpPr>
          <p:cNvPr id="3" name="副标题 2"/>
          <p:cNvSpPr>
            <a:spLocks noGrp="1"/>
          </p:cNvSpPr>
          <p:nvPr>
            <p:ph type="subTitle" idx="1"/>
          </p:nvPr>
        </p:nvSpPr>
        <p:spPr>
          <a:xfrm>
            <a:off x="102395" y="1123107"/>
            <a:ext cx="8280920" cy="4752528"/>
          </a:xfrm>
        </p:spPr>
        <p:txBody>
          <a:bodyPr>
            <a:normAutofit/>
          </a:bodyPr>
          <a:lstStyle/>
          <a:p>
            <a:pPr algn="l"/>
            <a:r>
              <a:rPr lang="en-US" altLang="zh-CN" sz="2400" b="1" dirty="0" smtClean="0">
                <a:solidFill>
                  <a:srgbClr val="FF0000"/>
                </a:solidFill>
              </a:rPr>
              <a:t>Wire Headset:</a:t>
            </a:r>
          </a:p>
          <a:p>
            <a:pPr algn="l"/>
            <a:r>
              <a:rPr lang="en-US" altLang="zh-CN" sz="2400" b="1" dirty="0" smtClean="0">
                <a:solidFill>
                  <a:schemeClr val="tx1"/>
                </a:solidFill>
              </a:rPr>
              <a:t>T2X/ T3X---</a:t>
            </a:r>
            <a:r>
              <a:rPr lang="en-US" altLang="zh-CN" sz="2400" b="1" dirty="0" smtClean="0">
                <a:solidFill>
                  <a:srgbClr val="00B050"/>
                </a:solidFill>
              </a:rPr>
              <a:t>RJ-9(YHS32)</a:t>
            </a:r>
            <a:endParaRPr lang="en-US" altLang="zh-CN" sz="2400" b="1" dirty="0">
              <a:solidFill>
                <a:srgbClr val="00B050"/>
              </a:solidFill>
            </a:endParaRPr>
          </a:p>
          <a:p>
            <a:pPr algn="l"/>
            <a:r>
              <a:rPr lang="en-US" altLang="zh-CN" sz="2400" b="1" dirty="0" smtClean="0">
                <a:solidFill>
                  <a:schemeClr val="tx1"/>
                </a:solidFill>
              </a:rPr>
              <a:t>VP530---</a:t>
            </a:r>
            <a:r>
              <a:rPr lang="en-US" altLang="zh-CN" sz="2400" b="1" dirty="0" smtClean="0">
                <a:solidFill>
                  <a:srgbClr val="00B050"/>
                </a:solidFill>
              </a:rPr>
              <a:t>2.5mm</a:t>
            </a:r>
          </a:p>
          <a:p>
            <a:pPr algn="l"/>
            <a:endParaRPr lang="en-US" altLang="zh-CN" sz="2400" b="1" dirty="0" smtClean="0">
              <a:solidFill>
                <a:schemeClr val="tx1"/>
              </a:solidFill>
            </a:endParaRPr>
          </a:p>
          <a:p>
            <a:pPr algn="l"/>
            <a:endParaRPr lang="en-US" altLang="zh-CN" sz="2400" b="1" dirty="0">
              <a:solidFill>
                <a:schemeClr val="tx1"/>
              </a:solidFill>
            </a:endParaRPr>
          </a:p>
          <a:p>
            <a:pPr algn="l"/>
            <a:endParaRPr lang="en-US" altLang="zh-CN" sz="2400" b="1" dirty="0">
              <a:solidFill>
                <a:schemeClr val="tx1"/>
              </a:solidFill>
            </a:endParaRPr>
          </a:p>
          <a:p>
            <a:pPr algn="l"/>
            <a:r>
              <a:rPr lang="en-US" altLang="zh-CN" sz="2400" b="1" dirty="0" smtClean="0">
                <a:solidFill>
                  <a:srgbClr val="FF0000"/>
                </a:solidFill>
              </a:rPr>
              <a:t>Wireless Headset Adapter</a:t>
            </a:r>
            <a:r>
              <a:rPr lang="zh-CN" altLang="en-US" sz="2400" b="1" dirty="0" smtClean="0">
                <a:solidFill>
                  <a:srgbClr val="FF0000"/>
                </a:solidFill>
              </a:rPr>
              <a:t>：</a:t>
            </a:r>
            <a:endParaRPr lang="en-US" altLang="zh-CN" sz="2400" b="1" dirty="0" smtClean="0">
              <a:solidFill>
                <a:srgbClr val="FF0000"/>
              </a:solidFill>
            </a:endParaRPr>
          </a:p>
          <a:p>
            <a:pPr algn="l"/>
            <a:r>
              <a:rPr lang="en-US" altLang="zh-CN" sz="2400" b="1" dirty="0" smtClean="0">
                <a:solidFill>
                  <a:schemeClr val="tx1"/>
                </a:solidFill>
              </a:rPr>
              <a:t>T28/T26/T38---</a:t>
            </a:r>
            <a:r>
              <a:rPr lang="en-US" altLang="zh-CN" sz="2400" b="1" dirty="0" smtClean="0">
                <a:solidFill>
                  <a:srgbClr val="00B050"/>
                </a:solidFill>
              </a:rPr>
              <a:t>EHS36</a:t>
            </a:r>
          </a:p>
          <a:p>
            <a:pPr algn="l"/>
            <a:endParaRPr lang="en-US" altLang="zh-CN" sz="2400" b="1" dirty="0" smtClean="0">
              <a:solidFill>
                <a:schemeClr val="tx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833438"/>
            <a:ext cx="5517748" cy="533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灯片编号占位符 4"/>
          <p:cNvSpPr>
            <a:spLocks noGrp="1"/>
          </p:cNvSpPr>
          <p:nvPr>
            <p:ph type="sldNum" sz="quarter" idx="12"/>
          </p:nvPr>
        </p:nvSpPr>
        <p:spPr/>
        <p:txBody>
          <a:bodyPr/>
          <a:lstStyle/>
          <a:p>
            <a:pPr>
              <a:defRPr/>
            </a:pPr>
            <a:fld id="{697FED9D-2B1C-4C7D-8258-53708B199F59}" type="slidenum">
              <a:rPr lang="zh-CN" altLang="en-US" smtClean="0"/>
              <a:pPr>
                <a:defRPr/>
              </a:pPr>
              <a:t>8</a:t>
            </a:fld>
            <a:endParaRPr lang="zh-CN" altLang="en-US"/>
          </a:p>
        </p:txBody>
      </p:sp>
    </p:spTree>
    <p:extLst>
      <p:ext uri="{BB962C8B-B14F-4D97-AF65-F5344CB8AC3E}">
        <p14:creationId xmlns:p14="http://schemas.microsoft.com/office/powerpoint/2010/main" val="3667050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7664" y="2996952"/>
            <a:ext cx="6645256" cy="707886"/>
          </a:xfrm>
          <a:prstGeom prst="rect">
            <a:avLst/>
          </a:prstGeom>
        </p:spPr>
        <p:txBody>
          <a:bodyPr wrap="square">
            <a:spAutoFit/>
          </a:bodyPr>
          <a:lstStyle/>
          <a:p>
            <a:pPr marL="342900" indent="-342900" eaLnBrk="0" hangingPunct="0">
              <a:defRPr/>
            </a:pPr>
            <a:r>
              <a:rPr lang="en-US" altLang="zh-CN" sz="4000" b="1" dirty="0">
                <a:solidFill>
                  <a:schemeClr val="tx1">
                    <a:lumMod val="75000"/>
                    <a:lumOff val="25000"/>
                  </a:schemeClr>
                </a:solidFill>
                <a:latin typeface="Calibri" pitchFamily="34" charset="0"/>
                <a:ea typeface="Tahoma" pitchFamily="34" charset="0"/>
                <a:cs typeface="Calibri" pitchFamily="34" charset="0"/>
              </a:rPr>
              <a:t>Compare To Competitors</a:t>
            </a:r>
          </a:p>
        </p:txBody>
      </p:sp>
      <p:sp>
        <p:nvSpPr>
          <p:cNvPr id="4" name="灯片编号占位符 3"/>
          <p:cNvSpPr>
            <a:spLocks noGrp="1"/>
          </p:cNvSpPr>
          <p:nvPr>
            <p:ph type="sldNum" sz="quarter" idx="12"/>
          </p:nvPr>
        </p:nvSpPr>
        <p:spPr/>
        <p:txBody>
          <a:bodyPr/>
          <a:lstStyle/>
          <a:p>
            <a:pPr>
              <a:defRPr/>
            </a:pPr>
            <a:fld id="{697FED9D-2B1C-4C7D-8258-53708B199F59}" type="slidenum">
              <a:rPr lang="zh-CN" altLang="en-US" smtClean="0"/>
              <a:pPr>
                <a:defRPr/>
              </a:pPr>
              <a:t>9</a:t>
            </a:fld>
            <a:endParaRPr lang="zh-CN" altLang="en-US"/>
          </a:p>
        </p:txBody>
      </p:sp>
    </p:spTree>
    <p:extLst>
      <p:ext uri="{BB962C8B-B14F-4D97-AF65-F5344CB8AC3E}">
        <p14:creationId xmlns:p14="http://schemas.microsoft.com/office/powerpoint/2010/main" val="207183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23927</TotalTime>
  <Words>4341</Words>
  <Application>Microsoft Office PowerPoint</Application>
  <PresentationFormat>全屏显示(4:3)</PresentationFormat>
  <Paragraphs>860</Paragraphs>
  <Slides>72</Slides>
  <Notes>72</Notes>
  <HiddenSlides>0</HiddenSlides>
  <MMClips>0</MMClips>
  <ScaleCrop>false</ScaleCrop>
  <HeadingPairs>
    <vt:vector size="4" baseType="variant">
      <vt:variant>
        <vt:lpstr>主题</vt:lpstr>
      </vt:variant>
      <vt:variant>
        <vt:i4>3</vt:i4>
      </vt:variant>
      <vt:variant>
        <vt:lpstr>幻灯片标题</vt:lpstr>
      </vt:variant>
      <vt:variant>
        <vt:i4>72</vt:i4>
      </vt:variant>
    </vt:vector>
  </HeadingPairs>
  <TitlesOfParts>
    <vt:vector size="75" baseType="lpstr">
      <vt:lpstr>Office 主题</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Basic Features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Advanced Features</vt:lpstr>
      <vt:lpstr>PowerPoint 演示文稿</vt:lpstr>
      <vt:lpstr>Remote(XML) Phonebook</vt:lpstr>
      <vt:lpstr>Remote(XML) Phonebook</vt:lpstr>
      <vt:lpstr>Remote(XML) Phonebook</vt:lpstr>
      <vt:lpstr>Remote(XML) Phonebook</vt:lpstr>
      <vt:lpstr>Remote(XML) Phonebook</vt:lpstr>
      <vt:lpstr>PowerPoint 演示文稿</vt:lpstr>
      <vt:lpstr>LDAP</vt:lpstr>
      <vt:lpstr>PowerPoint 演示文稿</vt:lpstr>
      <vt:lpstr>Advantages</vt:lpstr>
      <vt:lpstr>Phone Setting</vt:lpstr>
      <vt:lpstr>Phone Setting</vt:lpstr>
      <vt:lpstr>Phone Setting</vt:lpstr>
      <vt:lpstr>PowerPoint 演示文稿</vt:lpstr>
      <vt:lpstr>PowerPoint 演示文稿</vt:lpstr>
      <vt:lpstr>PowerPoint 演示文稿</vt:lpstr>
      <vt:lpstr>PowerPoint 演示文稿</vt:lpstr>
      <vt:lpstr>PowerPoint 演示文稿</vt:lpstr>
      <vt:lpstr>Application Scenarios</vt:lpstr>
      <vt:lpstr>XML Object</vt:lpstr>
      <vt:lpstr>PowerPoint 演示文稿</vt:lpstr>
      <vt:lpstr>PowerPoint 演示文稿</vt:lpstr>
      <vt:lpstr>Action URL</vt:lpstr>
      <vt:lpstr>Action URI</vt:lpstr>
      <vt:lpstr>PowerPoint 演示文稿</vt:lpstr>
      <vt:lpstr>Hot Desking</vt:lpstr>
      <vt:lpstr>Open VPN</vt:lpstr>
      <vt:lpstr>What’s VPN</vt:lpstr>
      <vt:lpstr>Two Types of VPN</vt:lpstr>
      <vt:lpstr>Open VPN</vt:lpstr>
      <vt:lpstr>Phone Setting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Cathy</cp:lastModifiedBy>
  <cp:revision>2180</cp:revision>
  <dcterms:created xsi:type="dcterms:W3CDTF">2009-09-16T07:37:35Z</dcterms:created>
  <dcterms:modified xsi:type="dcterms:W3CDTF">2012-12-18T06:56:20Z</dcterms:modified>
</cp:coreProperties>
</file>