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13">
  <p:sldMasterIdLst>
    <p:sldMasterId id="2147483672" r:id="rId1"/>
    <p:sldMasterId id="2147483696" r:id="rId2"/>
    <p:sldMasterId id="2147483780" r:id="rId3"/>
    <p:sldMasterId id="2147483744" r:id="rId4"/>
    <p:sldMasterId id="2147483756" r:id="rId5"/>
    <p:sldMasterId id="2147483804" r:id="rId6"/>
    <p:sldMasterId id="2147483816" r:id="rId7"/>
    <p:sldMasterId id="2147483792" r:id="rId8"/>
    <p:sldMasterId id="2147483768" r:id="rId9"/>
  </p:sldMasterIdLst>
  <p:notesMasterIdLst>
    <p:notesMasterId r:id="rId72"/>
  </p:notesMasterIdLst>
  <p:sldIdLst>
    <p:sldId id="579" r:id="rId10"/>
    <p:sldId id="580" r:id="rId11"/>
    <p:sldId id="582" r:id="rId12"/>
    <p:sldId id="532" r:id="rId13"/>
    <p:sldId id="591" r:id="rId14"/>
    <p:sldId id="585" r:id="rId15"/>
    <p:sldId id="589" r:id="rId16"/>
    <p:sldId id="592" r:id="rId17"/>
    <p:sldId id="608" r:id="rId18"/>
    <p:sldId id="647" r:id="rId19"/>
    <p:sldId id="661" r:id="rId20"/>
    <p:sldId id="616" r:id="rId21"/>
    <p:sldId id="617" r:id="rId22"/>
    <p:sldId id="618" r:id="rId23"/>
    <p:sldId id="619" r:id="rId24"/>
    <p:sldId id="620" r:id="rId25"/>
    <p:sldId id="651" r:id="rId26"/>
    <p:sldId id="652" r:id="rId27"/>
    <p:sldId id="653" r:id="rId28"/>
    <p:sldId id="654" r:id="rId29"/>
    <p:sldId id="655" r:id="rId30"/>
    <p:sldId id="656" r:id="rId31"/>
    <p:sldId id="657" r:id="rId32"/>
    <p:sldId id="658" r:id="rId33"/>
    <p:sldId id="659" r:id="rId34"/>
    <p:sldId id="599" r:id="rId35"/>
    <p:sldId id="559" r:id="rId36"/>
    <p:sldId id="648" r:id="rId37"/>
    <p:sldId id="560" r:id="rId38"/>
    <p:sldId id="562" r:id="rId39"/>
    <p:sldId id="563" r:id="rId40"/>
    <p:sldId id="564" r:id="rId41"/>
    <p:sldId id="565" r:id="rId42"/>
    <p:sldId id="566" r:id="rId43"/>
    <p:sldId id="662" r:id="rId44"/>
    <p:sldId id="663" r:id="rId45"/>
    <p:sldId id="613" r:id="rId46"/>
    <p:sldId id="614" r:id="rId47"/>
    <p:sldId id="615" r:id="rId48"/>
    <p:sldId id="601" r:id="rId49"/>
    <p:sldId id="574" r:id="rId50"/>
    <p:sldId id="570" r:id="rId51"/>
    <p:sldId id="575" r:id="rId52"/>
    <p:sldId id="650" r:id="rId53"/>
    <p:sldId id="576" r:id="rId54"/>
    <p:sldId id="664" r:id="rId55"/>
    <p:sldId id="634" r:id="rId56"/>
    <p:sldId id="635" r:id="rId57"/>
    <p:sldId id="636" r:id="rId58"/>
    <p:sldId id="637" r:id="rId59"/>
    <p:sldId id="638" r:id="rId60"/>
    <p:sldId id="639" r:id="rId61"/>
    <p:sldId id="640" r:id="rId62"/>
    <p:sldId id="641" r:id="rId63"/>
    <p:sldId id="642" r:id="rId64"/>
    <p:sldId id="643" r:id="rId65"/>
    <p:sldId id="644" r:id="rId66"/>
    <p:sldId id="645" r:id="rId67"/>
    <p:sldId id="632" r:id="rId68"/>
    <p:sldId id="665" r:id="rId69"/>
    <p:sldId id="666" r:id="rId70"/>
    <p:sldId id="631" r:id="rId71"/>
  </p:sldIdLst>
  <p:sldSz cx="9144000" cy="6858000" type="screen4x3"/>
  <p:notesSz cx="6858000" cy="9144000"/>
  <p:defaultTextStyle>
    <a:defPPr>
      <a:defRPr lang="zh-CN"/>
    </a:defPPr>
    <a:lvl1pPr algn="l" rtl="0" fontAlgn="base">
      <a:spcBef>
        <a:spcPct val="0"/>
      </a:spcBef>
      <a:spcAft>
        <a:spcPct val="0"/>
      </a:spcAft>
      <a:defRPr sz="1600" kern="1200">
        <a:solidFill>
          <a:schemeClr val="tx1"/>
        </a:solidFill>
        <a:latin typeface="Arial" charset="0"/>
        <a:ea typeface="宋体" charset="-122"/>
        <a:cs typeface="+mn-cs"/>
      </a:defRPr>
    </a:lvl1pPr>
    <a:lvl2pPr marL="457200" algn="l" rtl="0" fontAlgn="base">
      <a:spcBef>
        <a:spcPct val="0"/>
      </a:spcBef>
      <a:spcAft>
        <a:spcPct val="0"/>
      </a:spcAft>
      <a:defRPr sz="1600" kern="1200">
        <a:solidFill>
          <a:schemeClr val="tx1"/>
        </a:solidFill>
        <a:latin typeface="Arial" charset="0"/>
        <a:ea typeface="宋体" charset="-122"/>
        <a:cs typeface="+mn-cs"/>
      </a:defRPr>
    </a:lvl2pPr>
    <a:lvl3pPr marL="914400" algn="l" rtl="0" fontAlgn="base">
      <a:spcBef>
        <a:spcPct val="0"/>
      </a:spcBef>
      <a:spcAft>
        <a:spcPct val="0"/>
      </a:spcAft>
      <a:defRPr sz="1600" kern="1200">
        <a:solidFill>
          <a:schemeClr val="tx1"/>
        </a:solidFill>
        <a:latin typeface="Arial" charset="0"/>
        <a:ea typeface="宋体" charset="-122"/>
        <a:cs typeface="+mn-cs"/>
      </a:defRPr>
    </a:lvl3pPr>
    <a:lvl4pPr marL="1371600" algn="l" rtl="0" fontAlgn="base">
      <a:spcBef>
        <a:spcPct val="0"/>
      </a:spcBef>
      <a:spcAft>
        <a:spcPct val="0"/>
      </a:spcAft>
      <a:defRPr sz="1600" kern="1200">
        <a:solidFill>
          <a:schemeClr val="tx1"/>
        </a:solidFill>
        <a:latin typeface="Arial" charset="0"/>
        <a:ea typeface="宋体" charset="-122"/>
        <a:cs typeface="+mn-cs"/>
      </a:defRPr>
    </a:lvl4pPr>
    <a:lvl5pPr marL="1828800" algn="l" rtl="0" fontAlgn="base">
      <a:spcBef>
        <a:spcPct val="0"/>
      </a:spcBef>
      <a:spcAft>
        <a:spcPct val="0"/>
      </a:spcAft>
      <a:defRPr sz="1600" kern="1200">
        <a:solidFill>
          <a:schemeClr val="tx1"/>
        </a:solidFill>
        <a:latin typeface="Arial" charset="0"/>
        <a:ea typeface="宋体" charset="-122"/>
        <a:cs typeface="+mn-cs"/>
      </a:defRPr>
    </a:lvl5pPr>
    <a:lvl6pPr marL="2286000" algn="l" defTabSz="914400" rtl="0" eaLnBrk="1" latinLnBrk="0" hangingPunct="1">
      <a:defRPr sz="1600" kern="1200">
        <a:solidFill>
          <a:schemeClr val="tx1"/>
        </a:solidFill>
        <a:latin typeface="Arial" charset="0"/>
        <a:ea typeface="宋体" charset="-122"/>
        <a:cs typeface="+mn-cs"/>
      </a:defRPr>
    </a:lvl6pPr>
    <a:lvl7pPr marL="2743200" algn="l" defTabSz="914400" rtl="0" eaLnBrk="1" latinLnBrk="0" hangingPunct="1">
      <a:defRPr sz="1600" kern="1200">
        <a:solidFill>
          <a:schemeClr val="tx1"/>
        </a:solidFill>
        <a:latin typeface="Arial" charset="0"/>
        <a:ea typeface="宋体" charset="-122"/>
        <a:cs typeface="+mn-cs"/>
      </a:defRPr>
    </a:lvl7pPr>
    <a:lvl8pPr marL="3200400" algn="l" defTabSz="914400" rtl="0" eaLnBrk="1" latinLnBrk="0" hangingPunct="1">
      <a:defRPr sz="1600" kern="1200">
        <a:solidFill>
          <a:schemeClr val="tx1"/>
        </a:solidFill>
        <a:latin typeface="Arial" charset="0"/>
        <a:ea typeface="宋体" charset="-122"/>
        <a:cs typeface="+mn-cs"/>
      </a:defRPr>
    </a:lvl8pPr>
    <a:lvl9pPr marL="3657600" algn="l" defTabSz="914400" rtl="0" eaLnBrk="1" latinLnBrk="0" hangingPunct="1">
      <a:defRPr sz="1600" kern="1200">
        <a:solidFill>
          <a:schemeClr val="tx1"/>
        </a:solidFill>
        <a:latin typeface="Arial" charset="0"/>
        <a:ea typeface="宋体" charset="-122"/>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armyWang" initials="karmy"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A3C"/>
    <a:srgbClr val="F9E02B"/>
    <a:srgbClr val="79FBEF"/>
    <a:srgbClr val="FFC905"/>
    <a:srgbClr val="FFBE00"/>
    <a:srgbClr val="A0BE7D"/>
    <a:srgbClr val="64934A"/>
    <a:srgbClr val="40703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559" autoAdjust="0"/>
    <p:restoredTop sz="58252" autoAdjust="0"/>
  </p:normalViewPr>
  <p:slideViewPr>
    <p:cSldViewPr>
      <p:cViewPr>
        <p:scale>
          <a:sx n="75" d="100"/>
          <a:sy n="75" d="100"/>
        </p:scale>
        <p:origin x="-432" y="222"/>
      </p:cViewPr>
      <p:guideLst>
        <p:guide orient="horz" pos="2160"/>
        <p:guide pos="2880"/>
      </p:guideLst>
    </p:cSldViewPr>
  </p:slideViewPr>
  <p:outlineViewPr>
    <p:cViewPr>
      <p:scale>
        <a:sx n="33" d="100"/>
        <a:sy n="33" d="100"/>
      </p:scale>
      <p:origin x="0" y="6996"/>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slide" Target="slides/slide38.xml"/><Relationship Id="rId50" Type="http://schemas.openxmlformats.org/officeDocument/2006/relationships/slide" Target="slides/slide41.xml"/><Relationship Id="rId55" Type="http://schemas.openxmlformats.org/officeDocument/2006/relationships/slide" Target="slides/slide46.xml"/><Relationship Id="rId63" Type="http://schemas.openxmlformats.org/officeDocument/2006/relationships/slide" Target="slides/slide54.xml"/><Relationship Id="rId68" Type="http://schemas.openxmlformats.org/officeDocument/2006/relationships/slide" Target="slides/slide59.xml"/><Relationship Id="rId76" Type="http://schemas.openxmlformats.org/officeDocument/2006/relationships/theme" Target="theme/theme1.xml"/><Relationship Id="rId7" Type="http://schemas.openxmlformats.org/officeDocument/2006/relationships/slideMaster" Target="slideMasters/slideMaster7.xml"/><Relationship Id="rId71" Type="http://schemas.openxmlformats.org/officeDocument/2006/relationships/slide" Target="slides/slide62.xml"/><Relationship Id="rId2" Type="http://schemas.openxmlformats.org/officeDocument/2006/relationships/slideMaster" Target="slideMasters/slideMaster2.xml"/><Relationship Id="rId16" Type="http://schemas.openxmlformats.org/officeDocument/2006/relationships/slide" Target="slides/slide7.xml"/><Relationship Id="rId29" Type="http://schemas.openxmlformats.org/officeDocument/2006/relationships/slide" Target="slides/slide20.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openxmlformats.org/officeDocument/2006/relationships/slide" Target="slides/slide44.xml"/><Relationship Id="rId58" Type="http://schemas.openxmlformats.org/officeDocument/2006/relationships/slide" Target="slides/slide49.xml"/><Relationship Id="rId66" Type="http://schemas.openxmlformats.org/officeDocument/2006/relationships/slide" Target="slides/slide57.xml"/><Relationship Id="rId74"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57" Type="http://schemas.openxmlformats.org/officeDocument/2006/relationships/slide" Target="slides/slide48.xml"/><Relationship Id="rId61" Type="http://schemas.openxmlformats.org/officeDocument/2006/relationships/slide" Target="slides/slide52.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slide" Target="slides/slide43.xml"/><Relationship Id="rId60" Type="http://schemas.openxmlformats.org/officeDocument/2006/relationships/slide" Target="slides/slide51.xml"/><Relationship Id="rId65" Type="http://schemas.openxmlformats.org/officeDocument/2006/relationships/slide" Target="slides/slide56.xml"/><Relationship Id="rId73" Type="http://schemas.openxmlformats.org/officeDocument/2006/relationships/commentAuthors" Target="commentAuthor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56" Type="http://schemas.openxmlformats.org/officeDocument/2006/relationships/slide" Target="slides/slide47.xml"/><Relationship Id="rId64" Type="http://schemas.openxmlformats.org/officeDocument/2006/relationships/slide" Target="slides/slide55.xml"/><Relationship Id="rId69" Type="http://schemas.openxmlformats.org/officeDocument/2006/relationships/slide" Target="slides/slide60.xml"/><Relationship Id="rId77" Type="http://schemas.openxmlformats.org/officeDocument/2006/relationships/tableStyles" Target="tableStyles.xml"/><Relationship Id="rId8" Type="http://schemas.openxmlformats.org/officeDocument/2006/relationships/slideMaster" Target="slideMasters/slideMaster8.xml"/><Relationship Id="rId51" Type="http://schemas.openxmlformats.org/officeDocument/2006/relationships/slide" Target="slides/slide42.xml"/><Relationship Id="rId72" Type="http://schemas.openxmlformats.org/officeDocument/2006/relationships/notesMaster" Target="notesMasters/notesMaster1.xml"/><Relationship Id="rId3" Type="http://schemas.openxmlformats.org/officeDocument/2006/relationships/slideMaster" Target="slideMasters/slideMaster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59" Type="http://schemas.openxmlformats.org/officeDocument/2006/relationships/slide" Target="slides/slide50.xml"/><Relationship Id="rId67" Type="http://schemas.openxmlformats.org/officeDocument/2006/relationships/slide" Target="slides/slide58.xml"/><Relationship Id="rId20" Type="http://schemas.openxmlformats.org/officeDocument/2006/relationships/slide" Target="slides/slide11.xml"/><Relationship Id="rId41" Type="http://schemas.openxmlformats.org/officeDocument/2006/relationships/slide" Target="slides/slide32.xml"/><Relationship Id="rId54" Type="http://schemas.openxmlformats.org/officeDocument/2006/relationships/slide" Target="slides/slide45.xml"/><Relationship Id="rId62" Type="http://schemas.openxmlformats.org/officeDocument/2006/relationships/slide" Target="slides/slide53.xml"/><Relationship Id="rId70" Type="http://schemas.openxmlformats.org/officeDocument/2006/relationships/slide" Target="slides/slide61.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ea typeface="+mn-ea"/>
              </a:defRPr>
            </a:lvl1pPr>
          </a:lstStyle>
          <a:p>
            <a:pPr>
              <a:defRPr/>
            </a:pPr>
            <a:fld id="{85773FBE-3B55-4B96-87E2-4BF8EE6FDBC0}" type="datetimeFigureOut">
              <a:rPr lang="zh-CN" altLang="en-US"/>
              <a:pPr>
                <a:defRPr/>
              </a:pPr>
              <a:t>2012/12/18</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endParaRPr lang="zh-CN" altLang="en-US" noProof="0"/>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ea typeface="+mn-ea"/>
              </a:defRPr>
            </a:lvl1pPr>
          </a:lstStyle>
          <a:p>
            <a:pPr>
              <a:defRPr/>
            </a:pPr>
            <a:fld id="{0E39CEB8-CF29-4BE2-83B3-7ECEFC761E11}" type="slidenum">
              <a:rPr lang="zh-CN" altLang="en-US"/>
              <a:pPr>
                <a:defRPr/>
              </a:pPr>
              <a:t>‹#›</a:t>
            </a:fld>
            <a:endParaRPr lang="zh-CN" altLang="en-US"/>
          </a:p>
        </p:txBody>
      </p:sp>
    </p:spTree>
    <p:extLst>
      <p:ext uri="{BB962C8B-B14F-4D97-AF65-F5344CB8AC3E}">
        <p14:creationId xmlns:p14="http://schemas.microsoft.com/office/powerpoint/2010/main" val="395970890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3" Type="http://schemas.openxmlformats.org/officeDocument/2006/relationships/hyperlink" Target="http://199.19.193.15/Group/DeviceInventory/" TargetMode="External"/><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3" Type="http://schemas.openxmlformats.org/officeDocument/2006/relationships/hyperlink" Target="http://199.19.193.15/Group/DefaultConfig/" TargetMode="External"/><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Rot="1" noChangeAspect="1" noTextEdit="1"/>
          </p:cNvSpPr>
          <p:nvPr>
            <p:ph type="sldImg"/>
          </p:nvPr>
        </p:nvSpPr>
        <p:spPr bwMode="auto">
          <a:noFill/>
          <a:ln>
            <a:solidFill>
              <a:srgbClr val="000000"/>
            </a:solidFill>
            <a:miter lim="800000"/>
            <a:headEnd/>
            <a:tailEnd/>
          </a:ln>
        </p:spPr>
      </p:sp>
      <p:sp>
        <p:nvSpPr>
          <p:cNvPr id="15362" name="Rectangle 3"/>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zh-CN" dirty="0" smtClean="0"/>
              <a:t>Hello everybody ,this is </a:t>
            </a:r>
            <a:r>
              <a:rPr lang="zh-CN" altLang="en-US" dirty="0" smtClean="0"/>
              <a:t>****</a:t>
            </a:r>
            <a:r>
              <a:rPr lang="en-US" altLang="zh-CN" dirty="0" smtClean="0"/>
              <a:t> from </a:t>
            </a:r>
            <a:r>
              <a:rPr lang="en-US" altLang="zh-CN" dirty="0" err="1" smtClean="0"/>
              <a:t>Yealink</a:t>
            </a:r>
            <a:r>
              <a:rPr lang="en-US" altLang="zh-CN" dirty="0" smtClean="0"/>
              <a:t> technical support team .It’s my pleasure to</a:t>
            </a:r>
            <a:r>
              <a:rPr lang="en-US" altLang="zh-CN" baseline="0" dirty="0" smtClean="0"/>
              <a:t> host today’s training .</a:t>
            </a:r>
            <a:r>
              <a:rPr lang="en-US" altLang="zh-CN" dirty="0" smtClean="0"/>
              <a:t>Here is our topic for reference. let’s start the training now.</a:t>
            </a:r>
            <a:endParaRPr lang="zh-CN" altLang="en-US" dirty="0" smtClean="0"/>
          </a:p>
          <a:p>
            <a:endParaRPr lang="zh-CN" alt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zh-CN" baseline="0" dirty="0" smtClean="0"/>
              <a:t>We could almost support most of Features on </a:t>
            </a:r>
            <a:r>
              <a:rPr lang="en-US" altLang="zh-CN" baseline="0" dirty="0" err="1" smtClean="0"/>
              <a:t>Broadsoft</a:t>
            </a:r>
            <a:r>
              <a:rPr lang="en-US" altLang="zh-CN" baseline="0" dirty="0" smtClean="0"/>
              <a:t>, contain </a:t>
            </a:r>
            <a:r>
              <a:rPr lang="en-US" altLang="zh-CN" dirty="0" smtClean="0"/>
              <a:t>Busy Lamp Field  List,</a:t>
            </a:r>
            <a:r>
              <a:rPr lang="en-US" altLang="zh-CN" sz="1200" dirty="0" smtClean="0"/>
              <a:t> Automatic Call Distribution, Feature Key Synchronization, Shared Call Appearance ,Phonebook  and Call Log . </a:t>
            </a:r>
            <a:r>
              <a:rPr lang="en-US" altLang="zh-CN" sz="1200" baseline="0" dirty="0" smtClean="0"/>
              <a:t>ACD didn’t be supported on VP530 .</a:t>
            </a:r>
            <a:endParaRPr lang="en-US" altLang="zh-CN"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zh-CN" dirty="0" smtClean="0"/>
              <a:t>According</a:t>
            </a:r>
            <a:r>
              <a:rPr lang="en-US" altLang="zh-CN" baseline="0" dirty="0" smtClean="0"/>
              <a:t> to the preliminary plan ,Version 71 of VP530 will support it ,and it will be released at the end of this year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altLang="zh-CN"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en-US" altLang="zh-CN"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zh-CN" altLang="en-US" dirty="0"/>
          </a:p>
        </p:txBody>
      </p:sp>
      <p:sp>
        <p:nvSpPr>
          <p:cNvPr id="4" name="灯片编号占位符 3"/>
          <p:cNvSpPr>
            <a:spLocks noGrp="1"/>
          </p:cNvSpPr>
          <p:nvPr>
            <p:ph type="sldNum" sz="quarter" idx="10"/>
          </p:nvPr>
        </p:nvSpPr>
        <p:spPr/>
        <p:txBody>
          <a:bodyPr/>
          <a:lstStyle/>
          <a:p>
            <a:fld id="{FD840D28-2397-41F5-BEB2-F42A8642713E}" type="slidenum">
              <a:rPr lang="zh-CN" altLang="en-US" smtClean="0">
                <a:solidFill>
                  <a:prstClr val="black"/>
                </a:solidFill>
              </a:rPr>
              <a:pPr/>
              <a:t>10</a:t>
            </a:fld>
            <a:endParaRPr lang="zh-CN" altLang="en-US">
              <a:solidFill>
                <a:prstClr val="black"/>
              </a:solidFill>
            </a:endParaRPr>
          </a:p>
        </p:txBody>
      </p:sp>
    </p:spTree>
    <p:extLst>
      <p:ext uri="{BB962C8B-B14F-4D97-AF65-F5344CB8AC3E}">
        <p14:creationId xmlns:p14="http://schemas.microsoft.com/office/powerpoint/2010/main" val="21990832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zh-CN" baseline="0" dirty="0" smtClean="0"/>
              <a:t>We could almost support most of Features on </a:t>
            </a:r>
            <a:r>
              <a:rPr lang="en-US" altLang="zh-CN" baseline="0" dirty="0" err="1" smtClean="0"/>
              <a:t>Broadsoft</a:t>
            </a:r>
            <a:r>
              <a:rPr lang="en-US" altLang="zh-CN" baseline="0" dirty="0" smtClean="0"/>
              <a:t>, contain </a:t>
            </a:r>
            <a:r>
              <a:rPr lang="en-US" altLang="zh-CN" dirty="0" smtClean="0"/>
              <a:t>Busy Lamp Field  List,</a:t>
            </a:r>
            <a:r>
              <a:rPr lang="en-US" altLang="zh-CN" sz="1200" dirty="0" smtClean="0"/>
              <a:t> Automatic Call Distribution, Feature Key Synchronization, Shared Call Appearance ,Phonebook  and Call Log . </a:t>
            </a:r>
            <a:r>
              <a:rPr lang="en-US" altLang="zh-CN" sz="1200" baseline="0" dirty="0" smtClean="0"/>
              <a:t>ACD didn’t be supported on VP530 .</a:t>
            </a:r>
            <a:endParaRPr lang="en-US" altLang="zh-CN"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zh-CN" dirty="0" smtClean="0"/>
              <a:t>According</a:t>
            </a:r>
            <a:r>
              <a:rPr lang="en-US" altLang="zh-CN" baseline="0" dirty="0" smtClean="0"/>
              <a:t> to the preliminary plan ,Version 71 of VP530 will support it ,and it will be released at the end of this year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altLang="zh-CN"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en-US" altLang="zh-CN"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zh-CN" altLang="en-US" dirty="0"/>
          </a:p>
        </p:txBody>
      </p:sp>
      <p:sp>
        <p:nvSpPr>
          <p:cNvPr id="4" name="灯片编号占位符 3"/>
          <p:cNvSpPr>
            <a:spLocks noGrp="1"/>
          </p:cNvSpPr>
          <p:nvPr>
            <p:ph type="sldNum" sz="quarter" idx="10"/>
          </p:nvPr>
        </p:nvSpPr>
        <p:spPr/>
        <p:txBody>
          <a:bodyPr/>
          <a:lstStyle/>
          <a:p>
            <a:fld id="{FD840D28-2397-41F5-BEB2-F42A8642713E}" type="slidenum">
              <a:rPr lang="zh-CN" altLang="en-US" smtClean="0">
                <a:solidFill>
                  <a:prstClr val="black"/>
                </a:solidFill>
              </a:rPr>
              <a:pPr/>
              <a:t>11</a:t>
            </a:fld>
            <a:endParaRPr lang="zh-CN" altLang="en-US">
              <a:solidFill>
                <a:prstClr val="black"/>
              </a:solidFill>
            </a:endParaRPr>
          </a:p>
        </p:txBody>
      </p:sp>
    </p:spTree>
    <p:extLst>
      <p:ext uri="{BB962C8B-B14F-4D97-AF65-F5344CB8AC3E}">
        <p14:creationId xmlns:p14="http://schemas.microsoft.com/office/powerpoint/2010/main" val="21990832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First one is BLF LIST —BLF LIST stands for Busy Lamp Field List.</a:t>
            </a:r>
          </a:p>
          <a:p>
            <a:r>
              <a:rPr lang="en-US" altLang="zh-CN" dirty="0" smtClean="0"/>
              <a:t>It’s the BLF feature on </a:t>
            </a:r>
            <a:r>
              <a:rPr lang="en-US" altLang="zh-CN" dirty="0" err="1" smtClean="0"/>
              <a:t>Broadworks</a:t>
            </a:r>
            <a:r>
              <a:rPr lang="en-US" altLang="zh-CN" dirty="0" smtClean="0"/>
              <a:t>.</a:t>
            </a:r>
            <a:endParaRPr lang="zh-CN" altLang="en-US" dirty="0" smtClean="0"/>
          </a:p>
        </p:txBody>
      </p:sp>
      <p:sp>
        <p:nvSpPr>
          <p:cNvPr id="4" name="灯片编号占位符 3"/>
          <p:cNvSpPr>
            <a:spLocks noGrp="1"/>
          </p:cNvSpPr>
          <p:nvPr>
            <p:ph type="sldNum" sz="quarter" idx="10"/>
          </p:nvPr>
        </p:nvSpPr>
        <p:spPr/>
        <p:txBody>
          <a:bodyPr/>
          <a:lstStyle/>
          <a:p>
            <a:fld id="{FD840D28-2397-41F5-BEB2-F42A8642713E}" type="slidenum">
              <a:rPr lang="zh-CN" altLang="en-US" smtClean="0">
                <a:solidFill>
                  <a:prstClr val="black"/>
                </a:solidFill>
              </a:rPr>
              <a:pPr/>
              <a:t>12</a:t>
            </a:fld>
            <a:endParaRPr lang="zh-CN" altLang="en-US">
              <a:solidFill>
                <a:prstClr val="black"/>
              </a:solidFill>
            </a:endParaRPr>
          </a:p>
        </p:txBody>
      </p:sp>
    </p:spTree>
    <p:extLst>
      <p:ext uri="{BB962C8B-B14F-4D97-AF65-F5344CB8AC3E}">
        <p14:creationId xmlns:p14="http://schemas.microsoft.com/office/powerpoint/2010/main" val="21990832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The Busy Lamp Field (BLF) List feature on the IP phone allows a list of specific extensions to be monitored for status changes. </a:t>
            </a:r>
          </a:p>
          <a:p>
            <a:r>
              <a:rPr lang="en-US" altLang="zh-CN" dirty="0" smtClean="0"/>
              <a:t>You can use BLF List feature to monitor a list of users defined on </a:t>
            </a:r>
            <a:r>
              <a:rPr lang="en-US" altLang="zh-CN" dirty="0" err="1" smtClean="0"/>
              <a:t>BroadWorks</a:t>
            </a:r>
            <a:r>
              <a:rPr lang="en-US" altLang="zh-CN" dirty="0" smtClean="0"/>
              <a:t>. For example, you can create a BLF List URI to monitor a list of users on the </a:t>
            </a:r>
            <a:r>
              <a:rPr lang="en-US" altLang="zh-CN" dirty="0" err="1" smtClean="0"/>
              <a:t>BroadWorks</a:t>
            </a:r>
            <a:r>
              <a:rPr lang="en-US" altLang="zh-CN" dirty="0" smtClean="0"/>
              <a:t> server. The monitored users include a list of user1, user2 and user3. The BLF List keys on the IP phone can present the status of user1, user2 and user3. The LEDs key illuminate either flashing or solid depending on the status of those users. </a:t>
            </a:r>
          </a:p>
          <a:p>
            <a:r>
              <a:rPr lang="en-US" altLang="zh-CN" dirty="0" smtClean="0"/>
              <a:t>This feature enables the monitoring phone to subscribe to a list of users, and receive notifications of the state of the monitored users. Different indicators on the monitoring phone show different status of the monitored users. When the monitored user places a call, a busy indicator on the monitoring phone shows that the user’s phone is in use and busy.</a:t>
            </a:r>
            <a:endParaRPr lang="zh-CN" altLang="en-US" dirty="0" smtClean="0"/>
          </a:p>
        </p:txBody>
      </p:sp>
      <p:sp>
        <p:nvSpPr>
          <p:cNvPr id="4" name="灯片编号占位符 3"/>
          <p:cNvSpPr>
            <a:spLocks noGrp="1"/>
          </p:cNvSpPr>
          <p:nvPr>
            <p:ph type="sldNum" sz="quarter" idx="10"/>
          </p:nvPr>
        </p:nvSpPr>
        <p:spPr/>
        <p:txBody>
          <a:bodyPr/>
          <a:lstStyle/>
          <a:p>
            <a:pPr>
              <a:defRPr/>
            </a:pPr>
            <a:fld id="{0E39CEB8-CF29-4BE2-83B3-7ECEFC761E11}" type="slidenum">
              <a:rPr lang="zh-CN" altLang="en-US" smtClean="0"/>
              <a:pPr>
                <a:defRPr/>
              </a:pPr>
              <a:t>13</a:t>
            </a:fld>
            <a:endParaRPr lang="zh-CN" altLang="en-US"/>
          </a:p>
        </p:txBody>
      </p:sp>
    </p:spTree>
    <p:extLst>
      <p:ext uri="{BB962C8B-B14F-4D97-AF65-F5344CB8AC3E}">
        <p14:creationId xmlns:p14="http://schemas.microsoft.com/office/powerpoint/2010/main" val="5032183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For using BLF list feature ,you need to predefine the BLF list group firstly on </a:t>
            </a:r>
            <a:r>
              <a:rPr lang="en-US" altLang="zh-CN" dirty="0" err="1" smtClean="0"/>
              <a:t>BroadWorks</a:t>
            </a:r>
            <a:r>
              <a:rPr lang="en-US" altLang="zh-CN" dirty="0" smtClean="0"/>
              <a:t> . After login as group administrator,  you can click</a:t>
            </a:r>
            <a:r>
              <a:rPr lang="en-US" altLang="zh-CN" b="1" dirty="0" smtClean="0"/>
              <a:t> Profile</a:t>
            </a:r>
            <a:r>
              <a:rPr lang="en-US" altLang="zh-CN" dirty="0" smtClean="0"/>
              <a:t>-&gt;</a:t>
            </a:r>
            <a:r>
              <a:rPr lang="en-US" altLang="zh-CN" b="1" dirty="0" smtClean="0"/>
              <a:t>Users</a:t>
            </a:r>
            <a:r>
              <a:rPr lang="en-US" altLang="zh-CN" dirty="0" smtClean="0"/>
              <a:t>-&gt;</a:t>
            </a:r>
            <a:r>
              <a:rPr lang="en-US" altLang="zh-CN" b="1" dirty="0" smtClean="0"/>
              <a:t>Search</a:t>
            </a:r>
            <a:r>
              <a:rPr lang="en-US" altLang="zh-CN" dirty="0" smtClean="0"/>
              <a:t> to display all the existing users . Select one of the users (e.g. 2413333607) to configure the BLF List feature. Then click on </a:t>
            </a:r>
            <a:r>
              <a:rPr lang="en-US" altLang="zh-CN" b="1" dirty="0" smtClean="0"/>
              <a:t>Client Applications</a:t>
            </a:r>
            <a:r>
              <a:rPr lang="en-US" altLang="zh-CN" dirty="0" smtClean="0"/>
              <a:t>-&gt;</a:t>
            </a:r>
            <a:r>
              <a:rPr lang="en-US" altLang="zh-CN" b="1" dirty="0" smtClean="0"/>
              <a:t>Busy Lamp Field, </a:t>
            </a:r>
            <a:r>
              <a:rPr lang="en-US" altLang="zh-CN" dirty="0" smtClean="0"/>
              <a:t>which</a:t>
            </a:r>
            <a:r>
              <a:rPr lang="en-US" altLang="zh-CN" b="1" dirty="0" smtClean="0"/>
              <a:t> </a:t>
            </a:r>
            <a:r>
              <a:rPr lang="en-US" altLang="zh-CN" dirty="0" smtClean="0"/>
              <a:t>as picture show . Enter the BLF List URI (e.g. 3607_blf) in the </a:t>
            </a:r>
            <a:r>
              <a:rPr lang="en-US" altLang="zh-CN" b="1" dirty="0" smtClean="0"/>
              <a:t>List URI</a:t>
            </a:r>
            <a:r>
              <a:rPr lang="en-US" altLang="zh-CN" dirty="0" smtClean="0"/>
              <a:t> field. Select the domain name (e.g. as.iop1.broadworks.net) from the pull-down list followed by </a:t>
            </a:r>
            <a:r>
              <a:rPr lang="en-US" altLang="zh-CN" b="1" dirty="0" smtClean="0"/>
              <a:t>@ sign</a:t>
            </a:r>
            <a:r>
              <a:rPr lang="en-US" altLang="zh-CN" dirty="0" smtClean="0"/>
              <a:t>. If you want to use the Call notification function ,you can Click the </a:t>
            </a:r>
            <a:r>
              <a:rPr lang="en-US" altLang="zh-CN" b="1" dirty="0" smtClean="0"/>
              <a:t>Enable Call Park notification </a:t>
            </a:r>
            <a:r>
              <a:rPr lang="en-US" altLang="zh-CN" dirty="0" smtClean="0"/>
              <a:t>checkbox. Click </a:t>
            </a:r>
            <a:r>
              <a:rPr lang="en-US" altLang="zh-CN" b="1" dirty="0" smtClean="0"/>
              <a:t>Search</a:t>
            </a:r>
            <a:r>
              <a:rPr lang="en-US" altLang="zh-CN" dirty="0" smtClean="0"/>
              <a:t> to display all available users. Select the desired users from the </a:t>
            </a:r>
            <a:r>
              <a:rPr lang="en-US" altLang="zh-CN" b="1" dirty="0" smtClean="0"/>
              <a:t>Available Users</a:t>
            </a:r>
            <a:r>
              <a:rPr lang="en-US" altLang="zh-CN" dirty="0" smtClean="0"/>
              <a:t> list, and click the </a:t>
            </a:r>
            <a:r>
              <a:rPr lang="en-US" altLang="zh-CN" b="1" dirty="0" smtClean="0"/>
              <a:t>Add&gt;</a:t>
            </a:r>
            <a:r>
              <a:rPr lang="en-US" altLang="zh-CN" dirty="0" smtClean="0"/>
              <a:t> button to add them to the </a:t>
            </a:r>
            <a:r>
              <a:rPr lang="en-US" altLang="zh-CN" b="1" dirty="0" smtClean="0"/>
              <a:t>Monitored Users</a:t>
            </a:r>
            <a:r>
              <a:rPr lang="en-US" altLang="zh-CN" dirty="0" smtClean="0"/>
              <a:t> list. </a:t>
            </a:r>
            <a:r>
              <a:rPr lang="en-US" altLang="zh-CN" dirty="0" smtClean="0">
                <a:solidFill>
                  <a:srgbClr val="FF0000"/>
                </a:solidFill>
              </a:rPr>
              <a:t>you can repeat the above steps to add more users to the </a:t>
            </a:r>
            <a:r>
              <a:rPr lang="en-US" altLang="zh-CN" b="1" dirty="0" smtClean="0">
                <a:solidFill>
                  <a:srgbClr val="FF0000"/>
                </a:solidFill>
              </a:rPr>
              <a:t>Monitored Users</a:t>
            </a:r>
            <a:r>
              <a:rPr lang="en-US" altLang="zh-CN" dirty="0" smtClean="0">
                <a:solidFill>
                  <a:srgbClr val="FF0000"/>
                </a:solidFill>
              </a:rPr>
              <a:t> list.</a:t>
            </a:r>
            <a:endParaRPr lang="zh-CN" altLang="en-US" dirty="0" smtClean="0">
              <a:solidFill>
                <a:srgbClr val="FF0000"/>
              </a:solidFill>
            </a:endParaRPr>
          </a:p>
        </p:txBody>
      </p:sp>
      <p:sp>
        <p:nvSpPr>
          <p:cNvPr id="4" name="灯片编号占位符 3"/>
          <p:cNvSpPr>
            <a:spLocks noGrp="1"/>
          </p:cNvSpPr>
          <p:nvPr>
            <p:ph type="sldNum" sz="quarter" idx="10"/>
          </p:nvPr>
        </p:nvSpPr>
        <p:spPr/>
        <p:txBody>
          <a:bodyPr/>
          <a:lstStyle/>
          <a:p>
            <a:pPr>
              <a:defRPr/>
            </a:pPr>
            <a:fld id="{0E39CEB8-CF29-4BE2-83B3-7ECEFC761E11}" type="slidenum">
              <a:rPr lang="zh-CN" altLang="en-US" smtClean="0"/>
              <a:pPr>
                <a:defRPr/>
              </a:pPr>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After defining the BLF list group, you need to configure the necessary configuration in phone. For the following steps:</a:t>
            </a:r>
          </a:p>
          <a:p>
            <a:r>
              <a:rPr lang="en-US" altLang="zh-CN" dirty="0" smtClean="0"/>
              <a:t>1.Enter into web setting page of phone ,and click on </a:t>
            </a:r>
            <a:r>
              <a:rPr lang="en-US" altLang="zh-CN" b="1" dirty="0" smtClean="0"/>
              <a:t>Account </a:t>
            </a:r>
            <a:r>
              <a:rPr lang="en-US" altLang="zh-CN" dirty="0" smtClean="0"/>
              <a:t>page. </a:t>
            </a:r>
          </a:p>
          <a:p>
            <a:r>
              <a:rPr lang="en-US" altLang="zh-CN" dirty="0" smtClean="0"/>
              <a:t>2. Select the account  from the pull-down list of </a:t>
            </a:r>
            <a:r>
              <a:rPr lang="en-US" altLang="zh-CN" b="1" dirty="0" smtClean="0"/>
              <a:t>Account</a:t>
            </a:r>
            <a:r>
              <a:rPr lang="en-US" altLang="zh-CN" dirty="0" smtClean="0"/>
              <a:t>, which has been configured the BLF List feature on the </a:t>
            </a:r>
            <a:r>
              <a:rPr lang="en-US" altLang="zh-CN" dirty="0" err="1" smtClean="0"/>
              <a:t>BroadWorks</a:t>
            </a:r>
            <a:r>
              <a:rPr lang="en-US" altLang="zh-CN" dirty="0" smtClean="0"/>
              <a:t> server. </a:t>
            </a:r>
          </a:p>
          <a:p>
            <a:r>
              <a:rPr lang="en-US" altLang="zh-CN" dirty="0" smtClean="0"/>
              <a:t>3.Click on </a:t>
            </a:r>
            <a:r>
              <a:rPr lang="en-US" altLang="zh-CN" b="1" dirty="0" smtClean="0"/>
              <a:t>Advanced </a:t>
            </a:r>
            <a:r>
              <a:rPr lang="en-US" altLang="zh-CN" dirty="0" smtClean="0"/>
              <a:t>page. Enter the BLF List URI in the </a:t>
            </a:r>
            <a:r>
              <a:rPr lang="en-US" altLang="zh-CN" b="1" dirty="0" smtClean="0"/>
              <a:t>BLF List URI </a:t>
            </a:r>
            <a:r>
              <a:rPr lang="en-US" altLang="zh-CN" dirty="0" smtClean="0"/>
              <a:t>field,  Enter the pickup code in the </a:t>
            </a:r>
            <a:r>
              <a:rPr lang="en-US" altLang="zh-CN" b="1" dirty="0" smtClean="0"/>
              <a:t>BLF List Code </a:t>
            </a:r>
            <a:r>
              <a:rPr lang="en-US" altLang="zh-CN" dirty="0" smtClean="0"/>
              <a:t>field. (This option is Optional. It is used for pick up the incoming call on monitor phone), Enter the barge-in code in the </a:t>
            </a:r>
            <a:r>
              <a:rPr lang="en-US" altLang="zh-CN" b="1" dirty="0" smtClean="0"/>
              <a:t>BLF List Barge In Code </a:t>
            </a:r>
            <a:r>
              <a:rPr lang="en-US" altLang="zh-CN" dirty="0" smtClean="0"/>
              <a:t>field. (This option is Optional too. it used for join in the active call on monitor phone to set up an conference)</a:t>
            </a:r>
            <a:endParaRPr lang="zh-CN" altLang="en-US" dirty="0" smtClean="0"/>
          </a:p>
          <a:p>
            <a:endParaRPr lang="zh-CN" altLang="en-US" dirty="0" smtClean="0"/>
          </a:p>
        </p:txBody>
      </p:sp>
      <p:sp>
        <p:nvSpPr>
          <p:cNvPr id="4" name="灯片编号占位符 3"/>
          <p:cNvSpPr>
            <a:spLocks noGrp="1"/>
          </p:cNvSpPr>
          <p:nvPr>
            <p:ph type="sldNum" sz="quarter" idx="10"/>
          </p:nvPr>
        </p:nvSpPr>
        <p:spPr/>
        <p:txBody>
          <a:bodyPr/>
          <a:lstStyle/>
          <a:p>
            <a:pPr>
              <a:defRPr/>
            </a:pPr>
            <a:fld id="{0E39CEB8-CF29-4BE2-83B3-7ECEFC761E11}" type="slidenum">
              <a:rPr lang="zh-CN" altLang="en-US" smtClean="0"/>
              <a:pPr>
                <a:defRPr/>
              </a:pPr>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Also you need to configure BLF list option on DSS key or line key . For the following steps:</a:t>
            </a:r>
          </a:p>
          <a:p>
            <a:r>
              <a:rPr lang="en-US" altLang="zh-CN" dirty="0" smtClean="0"/>
              <a:t>1. Click on </a:t>
            </a:r>
            <a:r>
              <a:rPr lang="en-US" altLang="zh-CN" b="1" dirty="0" smtClean="0"/>
              <a:t>Phone</a:t>
            </a:r>
            <a:r>
              <a:rPr lang="en-US" altLang="zh-CN" dirty="0" smtClean="0"/>
              <a:t>-&gt;</a:t>
            </a:r>
            <a:r>
              <a:rPr lang="en-US" altLang="zh-CN" b="1" dirty="0" smtClean="0"/>
              <a:t>DSS Keys</a:t>
            </a:r>
            <a:r>
              <a:rPr lang="en-US" altLang="zh-CN" dirty="0" smtClean="0"/>
              <a:t>-&gt;</a:t>
            </a:r>
            <a:r>
              <a:rPr lang="en-US" altLang="zh-CN" b="1" dirty="0" smtClean="0"/>
              <a:t>Memory Keys&gt;&gt; </a:t>
            </a:r>
            <a:r>
              <a:rPr lang="en-US" altLang="zh-CN" dirty="0" smtClean="0"/>
              <a:t>(</a:t>
            </a:r>
            <a:r>
              <a:rPr lang="en-US" altLang="zh-CN" b="1" dirty="0" smtClean="0"/>
              <a:t>Line Keys&gt;&gt;</a:t>
            </a:r>
            <a:r>
              <a:rPr lang="en-US" altLang="zh-CN" dirty="0" smtClean="0"/>
              <a:t>). </a:t>
            </a:r>
          </a:p>
          <a:p>
            <a:r>
              <a:rPr lang="en-US" altLang="zh-CN" dirty="0" smtClean="0"/>
              <a:t>2. Select the desired DSS key </a:t>
            </a:r>
          </a:p>
          <a:p>
            <a:r>
              <a:rPr lang="en-US" altLang="zh-CN" dirty="0" smtClean="0"/>
              <a:t>3. Choose </a:t>
            </a:r>
            <a:r>
              <a:rPr lang="en-US" altLang="zh-CN" b="1" dirty="0" smtClean="0"/>
              <a:t>BLF List</a:t>
            </a:r>
            <a:r>
              <a:rPr lang="en-US" altLang="zh-CN" dirty="0" smtClean="0"/>
              <a:t> from the pull-down list of </a:t>
            </a:r>
            <a:r>
              <a:rPr lang="en-US" altLang="zh-CN" b="1" dirty="0" smtClean="0"/>
              <a:t>Type </a:t>
            </a:r>
            <a:r>
              <a:rPr lang="en-US" altLang="zh-CN" dirty="0" smtClean="0"/>
              <a:t>. </a:t>
            </a:r>
          </a:p>
          <a:p>
            <a:r>
              <a:rPr lang="en-US" altLang="zh-CN" dirty="0" smtClean="0"/>
              <a:t>4. Select the desired line from the pull-down list of </a:t>
            </a:r>
            <a:r>
              <a:rPr lang="en-US" altLang="zh-CN" b="1" dirty="0" smtClean="0"/>
              <a:t>Line</a:t>
            </a:r>
            <a:r>
              <a:rPr lang="en-US" altLang="zh-CN" dirty="0" smtClean="0"/>
              <a:t>.</a:t>
            </a:r>
            <a:endParaRPr lang="zh-CN" altLang="en-US" dirty="0" smtClean="0"/>
          </a:p>
          <a:p>
            <a:r>
              <a:rPr lang="en-US" altLang="zh-CN" dirty="0" smtClean="0"/>
              <a:t>5. Click </a:t>
            </a:r>
            <a:r>
              <a:rPr lang="en-US" altLang="zh-CN" b="1" dirty="0" smtClean="0"/>
              <a:t>Confirm</a:t>
            </a:r>
            <a:r>
              <a:rPr lang="en-US" altLang="zh-CN" dirty="0" smtClean="0"/>
              <a:t> to save the change.</a:t>
            </a:r>
          </a:p>
          <a:p>
            <a:endParaRPr lang="en-US" altLang="zh-CN" dirty="0" smtClean="0"/>
          </a:p>
          <a:p>
            <a:r>
              <a:rPr lang="en-US" altLang="zh-CN" dirty="0" smtClean="0"/>
              <a:t>You can repeat steps 2 to 5 to configure more BLF List keys. After setting the above configurations, according to the response message from the </a:t>
            </a:r>
            <a:r>
              <a:rPr lang="en-US" altLang="zh-CN" dirty="0" err="1" smtClean="0"/>
              <a:t>BroadWorks</a:t>
            </a:r>
            <a:r>
              <a:rPr lang="en-US" altLang="zh-CN" dirty="0" smtClean="0"/>
              <a:t> server, the IP phone will automatically assign the phone number of the BLF List users to the BLF List keys. Then the BLF setting is finished .</a:t>
            </a:r>
            <a:endParaRPr lang="zh-CN" altLang="en-US" dirty="0" smtClean="0"/>
          </a:p>
        </p:txBody>
      </p:sp>
      <p:sp>
        <p:nvSpPr>
          <p:cNvPr id="4" name="灯片编号占位符 3"/>
          <p:cNvSpPr>
            <a:spLocks noGrp="1"/>
          </p:cNvSpPr>
          <p:nvPr>
            <p:ph type="sldNum" sz="quarter" idx="10"/>
          </p:nvPr>
        </p:nvSpPr>
        <p:spPr/>
        <p:txBody>
          <a:bodyPr/>
          <a:lstStyle/>
          <a:p>
            <a:pPr>
              <a:defRPr/>
            </a:pPr>
            <a:fld id="{0E39CEB8-CF29-4BE2-83B3-7ECEFC761E11}" type="slidenum">
              <a:rPr lang="zh-CN" altLang="en-US" smtClean="0"/>
              <a:pPr>
                <a:defRPr/>
              </a:pPr>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Now</a:t>
            </a:r>
            <a:r>
              <a:rPr lang="en-US" altLang="zh-CN" baseline="0" dirty="0" smtClean="0"/>
              <a:t> let me </a:t>
            </a:r>
            <a:r>
              <a:rPr lang="en-US" altLang="zh-CN" baseline="0" dirty="0" err="1" smtClean="0"/>
              <a:t>instroduce</a:t>
            </a:r>
            <a:r>
              <a:rPr lang="en-US" altLang="zh-CN" baseline="0" dirty="0" smtClean="0"/>
              <a:t> the feature of the shared call </a:t>
            </a:r>
            <a:r>
              <a:rPr lang="en-US" altLang="zh-CN" baseline="0" dirty="0" err="1" smtClean="0"/>
              <a:t>apperance</a:t>
            </a:r>
            <a:r>
              <a:rPr lang="en-US" altLang="zh-CN" baseline="0" dirty="0" smtClean="0"/>
              <a:t> .</a:t>
            </a:r>
            <a:endParaRPr lang="en-US" altLang="zh-CN" dirty="0" smtClean="0"/>
          </a:p>
        </p:txBody>
      </p:sp>
      <p:sp>
        <p:nvSpPr>
          <p:cNvPr id="4" name="灯片编号占位符 3"/>
          <p:cNvSpPr>
            <a:spLocks noGrp="1"/>
          </p:cNvSpPr>
          <p:nvPr>
            <p:ph type="sldNum" sz="quarter" idx="10"/>
          </p:nvPr>
        </p:nvSpPr>
        <p:spPr/>
        <p:txBody>
          <a:bodyPr/>
          <a:lstStyle/>
          <a:p>
            <a:fld id="{FD840D28-2397-41F5-BEB2-F42A8642713E}" type="slidenum">
              <a:rPr lang="zh-CN" altLang="en-US" smtClean="0">
                <a:solidFill>
                  <a:prstClr val="black"/>
                </a:solidFill>
              </a:rPr>
              <a:pPr/>
              <a:t>17</a:t>
            </a:fld>
            <a:endParaRPr lang="zh-CN" altLang="en-US">
              <a:solidFill>
                <a:prstClr val="black"/>
              </a:solidFill>
            </a:endParaRPr>
          </a:p>
        </p:txBody>
      </p:sp>
    </p:spTree>
    <p:extLst>
      <p:ext uri="{BB962C8B-B14F-4D97-AF65-F5344CB8AC3E}">
        <p14:creationId xmlns:p14="http://schemas.microsoft.com/office/powerpoint/2010/main" val="21990832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b="0" dirty="0" smtClean="0"/>
              <a:t>The Shared Call Appearance (SCA) feature allows the administrator to assign an extension to multiple phones. Any of the phones can be used to make or receive calls. </a:t>
            </a:r>
          </a:p>
          <a:p>
            <a:r>
              <a:rPr lang="en-US" b="0" dirty="0" smtClean="0">
                <a:solidFill>
                  <a:srgbClr val="FF0000"/>
                </a:solidFill>
              </a:rPr>
              <a:t>A call that is active on one phone will be presented visually to phones that share the call appearance, It means if</a:t>
            </a:r>
            <a:r>
              <a:rPr lang="en-US" b="0" baseline="0" dirty="0" smtClean="0">
                <a:solidFill>
                  <a:srgbClr val="FF0000"/>
                </a:solidFill>
              </a:rPr>
              <a:t> </a:t>
            </a:r>
            <a:r>
              <a:rPr lang="en-US" b="0" dirty="0" smtClean="0">
                <a:solidFill>
                  <a:srgbClr val="FF0000"/>
                </a:solidFill>
              </a:rPr>
              <a:t>one member in SCA group change the call state ,other members</a:t>
            </a:r>
            <a:r>
              <a:rPr lang="en-US" b="0" baseline="0" dirty="0" smtClean="0">
                <a:solidFill>
                  <a:srgbClr val="FF0000"/>
                </a:solidFill>
              </a:rPr>
              <a:t> in the same group can see </a:t>
            </a:r>
            <a:r>
              <a:rPr lang="en-US" altLang="zh-CN" b="0" baseline="0" dirty="0" smtClean="0">
                <a:solidFill>
                  <a:srgbClr val="FF0000"/>
                </a:solidFill>
              </a:rPr>
              <a:t>the instant state change .</a:t>
            </a:r>
          </a:p>
          <a:p>
            <a:endParaRPr lang="en-US" altLang="zh-CN" b="1" baseline="0" dirty="0" smtClean="0">
              <a:solidFill>
                <a:srgbClr val="FF0000"/>
              </a:solidFill>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zh-CN" sz="1200" dirty="0" smtClean="0">
                <a:solidFill>
                  <a:srgbClr val="FF0000"/>
                </a:solidFill>
              </a:rPr>
              <a:t>A  SCA group contains one primary account and multi-alternative accounts(they have same features but some difference</a:t>
            </a:r>
            <a:r>
              <a:rPr lang="en-US" altLang="zh-CN" sz="1200" baseline="0" dirty="0" smtClean="0">
                <a:solidFill>
                  <a:srgbClr val="FF0000"/>
                </a:solidFill>
              </a:rPr>
              <a:t> </a:t>
            </a:r>
            <a:r>
              <a:rPr lang="en-US" altLang="zh-CN" sz="1200" dirty="0" smtClean="0">
                <a:solidFill>
                  <a:srgbClr val="FF0000"/>
                </a:solidFill>
              </a:rPr>
              <a:t> in configuration on phone ) .</a:t>
            </a:r>
            <a:endParaRPr lang="zh-CN" altLang="en-US" sz="1200" dirty="0" smtClean="0">
              <a:solidFill>
                <a:srgbClr val="FF0000"/>
              </a:solidFill>
            </a:endParaRPr>
          </a:p>
          <a:p>
            <a:endParaRPr lang="zh-CN" altLang="en-US" b="1" dirty="0" smtClean="0">
              <a:solidFill>
                <a:srgbClr val="FF0000"/>
              </a:solidFill>
            </a:endParaRPr>
          </a:p>
          <a:p>
            <a:endParaRPr lang="en-US" altLang="zh-CN" dirty="0" smtClean="0"/>
          </a:p>
          <a:p>
            <a:endParaRPr lang="zh-CN" altLang="en-US" dirty="0"/>
          </a:p>
        </p:txBody>
      </p:sp>
      <p:sp>
        <p:nvSpPr>
          <p:cNvPr id="4" name="灯片编号占位符 3"/>
          <p:cNvSpPr>
            <a:spLocks noGrp="1"/>
          </p:cNvSpPr>
          <p:nvPr>
            <p:ph type="sldNum" sz="quarter" idx="10"/>
          </p:nvPr>
        </p:nvSpPr>
        <p:spPr/>
        <p:txBody>
          <a:bodyPr/>
          <a:lstStyle/>
          <a:p>
            <a:pPr>
              <a:defRPr/>
            </a:pPr>
            <a:fld id="{0E39CEB8-CF29-4BE2-83B3-7ECEFC761E11}" type="slidenum">
              <a:rPr lang="zh-CN" altLang="en-US" smtClean="0"/>
              <a:pPr>
                <a:defRPr/>
              </a:pPr>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1" dirty="0" smtClean="0"/>
              <a:t>This feature is very useful in the similar scenario like boss and secretary </a:t>
            </a:r>
            <a:r>
              <a:rPr lang="en-US" altLang="zh-CN" b="1" dirty="0" smtClean="0"/>
              <a:t>,</a:t>
            </a:r>
            <a:r>
              <a:rPr lang="en-US" altLang="zh-CN" b="1" baseline="0" dirty="0" smtClean="0">
                <a:solidFill>
                  <a:srgbClr val="FF0000"/>
                </a:solidFill>
              </a:rPr>
              <a:t>If the secretary and boss are in the same SCA group .</a:t>
            </a:r>
            <a:r>
              <a:rPr lang="en-US" dirty="0" smtClean="0"/>
              <a:t> When there is an incoming call from Party C to the extension of the boss,</a:t>
            </a:r>
            <a:r>
              <a:rPr lang="en-US" baseline="0" dirty="0" smtClean="0"/>
              <a:t> party A</a:t>
            </a:r>
            <a:r>
              <a:rPr lang="en-US" dirty="0" smtClean="0"/>
              <a:t>, both the phones of the boss and the secretary will ring simultaneously. Either the boss or the secretary can answer the call.</a:t>
            </a:r>
            <a:r>
              <a:rPr lang="en-US" baseline="0" dirty="0" smtClean="0"/>
              <a:t> For example </a:t>
            </a:r>
            <a:r>
              <a:rPr lang="en-US" altLang="zh-CN" baseline="0" dirty="0" smtClean="0"/>
              <a:t>,secretary answer the call .</a:t>
            </a:r>
            <a:r>
              <a:rPr lang="en-US" baseline="0" dirty="0" smtClean="0"/>
              <a:t>This call state can be shared on boss </a:t>
            </a:r>
            <a:r>
              <a:rPr lang="en-US" altLang="zh-CN" baseline="0" dirty="0" smtClean="0"/>
              <a:t>.</a:t>
            </a:r>
            <a:r>
              <a:rPr lang="en-US" baseline="0" dirty="0" smtClean="0"/>
              <a:t>and boss can make some special operations according the state </a:t>
            </a:r>
            <a:r>
              <a:rPr lang="en-US" altLang="zh-CN" baseline="0" dirty="0" smtClean="0"/>
              <a:t>,such as public hold ,private hold, barge in .You can refer to the document which we will send you later for details .Now we are aim at introducing the configuration on </a:t>
            </a:r>
            <a:r>
              <a:rPr lang="en-US" altLang="zh-CN" baseline="0" dirty="0" err="1" smtClean="0"/>
              <a:t>BroadWorks</a:t>
            </a:r>
            <a:r>
              <a:rPr lang="en-US" altLang="zh-CN" baseline="0" dirty="0" smtClean="0"/>
              <a:t> and phone .</a:t>
            </a:r>
            <a:endParaRPr lang="en-US" altLang="zh-CN" b="1" baseline="0" dirty="0" smtClean="0">
              <a:solidFill>
                <a:srgbClr val="FF0000"/>
              </a:solidFill>
            </a:endParaRPr>
          </a:p>
          <a:p>
            <a:endParaRPr lang="zh-CN" altLang="en-US" dirty="0" smtClean="0"/>
          </a:p>
          <a:p>
            <a:endParaRPr lang="zh-CN" altLang="en-US" dirty="0"/>
          </a:p>
        </p:txBody>
      </p:sp>
      <p:sp>
        <p:nvSpPr>
          <p:cNvPr id="4" name="灯片编号占位符 3"/>
          <p:cNvSpPr>
            <a:spLocks noGrp="1"/>
          </p:cNvSpPr>
          <p:nvPr>
            <p:ph type="sldNum" sz="quarter" idx="10"/>
          </p:nvPr>
        </p:nvSpPr>
        <p:spPr/>
        <p:txBody>
          <a:bodyPr/>
          <a:lstStyle/>
          <a:p>
            <a:pPr>
              <a:defRPr/>
            </a:pPr>
            <a:fld id="{0E39CEB8-CF29-4BE2-83B3-7ECEFC761E11}" type="slidenum">
              <a:rPr lang="zh-CN" altLang="en-US" smtClean="0"/>
              <a:pPr>
                <a:defRPr/>
              </a:pPr>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幻灯片图像占位符 1"/>
          <p:cNvSpPr>
            <a:spLocks noGrp="1" noRot="1" noChangeAspect="1"/>
          </p:cNvSpPr>
          <p:nvPr>
            <p:ph type="sldImg"/>
          </p:nvPr>
        </p:nvSpPr>
        <p:spPr bwMode="auto">
          <a:noFill/>
          <a:ln>
            <a:solidFill>
              <a:srgbClr val="000000"/>
            </a:solidFill>
            <a:miter lim="800000"/>
            <a:headEnd/>
            <a:tailEnd/>
          </a:ln>
        </p:spPr>
      </p:sp>
      <p:sp>
        <p:nvSpPr>
          <p:cNvPr id="17410" name="备注占位符 2"/>
          <p:cNvSpPr>
            <a:spLocks noGrp="1"/>
          </p:cNvSpPr>
          <p:nvPr>
            <p:ph type="body" idx="1"/>
          </p:nvPr>
        </p:nvSpPr>
        <p:spPr bwMode="auto">
          <a:noFill/>
        </p:spPr>
        <p:txBody>
          <a:bodyPr wrap="square" numCol="1" anchor="t" anchorCtr="0" compatLnSpc="1">
            <a:prstTxWarp prst="textNoShape">
              <a:avLst/>
            </a:prstTxWarp>
          </a:bodyPr>
          <a:lstStyle/>
          <a:p>
            <a:pPr marL="228600" indent="-228600">
              <a:buNone/>
            </a:pPr>
            <a:endParaRPr lang="zh-CN" altLang="en-US" dirty="0" smtClean="0">
              <a:solidFill>
                <a:srgbClr val="FF0000"/>
              </a:solidFill>
            </a:endParaRPr>
          </a:p>
        </p:txBody>
      </p:sp>
      <p:sp>
        <p:nvSpPr>
          <p:cNvPr id="4" name="灯片编号占位符 3"/>
          <p:cNvSpPr>
            <a:spLocks noGrp="1"/>
          </p:cNvSpPr>
          <p:nvPr>
            <p:ph type="sldNum" sz="quarter" idx="5"/>
          </p:nvPr>
        </p:nvSpPr>
        <p:spPr/>
        <p:txBody>
          <a:bodyPr/>
          <a:lstStyle/>
          <a:p>
            <a:pPr>
              <a:defRPr/>
            </a:pPr>
            <a:fld id="{6E828335-D9D1-457B-AB4F-CA7294F72ECA}" type="slidenum">
              <a:rPr lang="zh-CN" altLang="en-US" smtClean="0">
                <a:solidFill>
                  <a:prstClr val="black"/>
                </a:solidFill>
              </a:rPr>
              <a:pPr>
                <a:defRPr/>
              </a:pPr>
              <a:t>2</a:t>
            </a:fld>
            <a:endParaRPr lang="zh-CN" altLang="en-US">
              <a:solidFill>
                <a:prstClr val="black"/>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lvl="0"/>
            <a:r>
              <a:rPr lang="en-US" sz="1200" kern="1200" dirty="0" smtClean="0">
                <a:solidFill>
                  <a:schemeClr val="tx1"/>
                </a:solidFill>
                <a:latin typeface="+mn-lt"/>
                <a:ea typeface="+mn-ea"/>
                <a:cs typeface="+mn-cs"/>
              </a:rPr>
              <a:t>You can follow the steps to configure</a:t>
            </a:r>
            <a:r>
              <a:rPr lang="en-US" sz="1200" kern="1200" baseline="0" dirty="0" smtClean="0">
                <a:solidFill>
                  <a:schemeClr val="tx1"/>
                </a:solidFill>
                <a:latin typeface="+mn-lt"/>
                <a:ea typeface="+mn-ea"/>
                <a:cs typeface="+mn-cs"/>
              </a:rPr>
              <a:t> the</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BroadWorks</a:t>
            </a:r>
            <a:r>
              <a:rPr lang="en-US" sz="1200" kern="1200" dirty="0" smtClean="0">
                <a:solidFill>
                  <a:schemeClr val="tx1"/>
                </a:solidFill>
                <a:latin typeface="+mn-lt"/>
                <a:ea typeface="+mn-ea"/>
                <a:cs typeface="+mn-cs"/>
              </a:rPr>
              <a:t> Server. First</a:t>
            </a:r>
            <a:r>
              <a:rPr lang="en-US" sz="1200" kern="1200" baseline="0" dirty="0" smtClean="0">
                <a:solidFill>
                  <a:schemeClr val="tx1"/>
                </a:solidFill>
                <a:latin typeface="+mn-lt"/>
                <a:ea typeface="+mn-ea"/>
                <a:cs typeface="+mn-cs"/>
              </a:rPr>
              <a:t>ly, l</a:t>
            </a:r>
            <a:r>
              <a:rPr lang="en-US" sz="1200" kern="1200" dirty="0" smtClean="0">
                <a:solidFill>
                  <a:schemeClr val="tx1"/>
                </a:solidFill>
                <a:latin typeface="+mn-lt"/>
                <a:ea typeface="+mn-ea"/>
                <a:cs typeface="+mn-cs"/>
              </a:rPr>
              <a:t>og in as the group admin. Go</a:t>
            </a:r>
            <a:r>
              <a:rPr lang="en-US" sz="1200" kern="1200" baseline="0" dirty="0" smtClean="0">
                <a:solidFill>
                  <a:schemeClr val="tx1"/>
                </a:solidFill>
                <a:latin typeface="+mn-lt"/>
                <a:ea typeface="+mn-ea"/>
                <a:cs typeface="+mn-cs"/>
              </a:rPr>
              <a:t> to </a:t>
            </a:r>
            <a:r>
              <a:rPr lang="en-US" sz="1200" b="1" kern="1200" dirty="0" smtClean="0">
                <a:solidFill>
                  <a:schemeClr val="tx1"/>
                </a:solidFill>
                <a:latin typeface="+mn-lt"/>
                <a:ea typeface="+mn-ea"/>
                <a:cs typeface="+mn-cs"/>
              </a:rPr>
              <a:t>Profile</a:t>
            </a:r>
            <a:r>
              <a:rPr lang="en-US" sz="1200" kern="1200" dirty="0" smtClean="0">
                <a:solidFill>
                  <a:schemeClr val="tx1"/>
                </a:solidFill>
                <a:latin typeface="+mn-lt"/>
                <a:ea typeface="+mn-ea"/>
                <a:cs typeface="+mn-cs"/>
              </a:rPr>
              <a:t>-&gt;</a:t>
            </a:r>
            <a:r>
              <a:rPr lang="en-US" sz="1200" b="1" kern="1200" dirty="0" smtClean="0">
                <a:solidFill>
                  <a:schemeClr val="tx1"/>
                </a:solidFill>
                <a:latin typeface="+mn-lt"/>
                <a:ea typeface="+mn-ea"/>
                <a:cs typeface="+mn-cs"/>
              </a:rPr>
              <a:t>Users</a:t>
            </a:r>
            <a:r>
              <a:rPr lang="en-US" altLang="zh-CN" sz="1200" b="1" kern="1200" dirty="0" smtClean="0">
                <a:solidFill>
                  <a:schemeClr val="tx1"/>
                </a:solidFill>
                <a:latin typeface="+mn-lt"/>
                <a:ea typeface="+mn-ea"/>
                <a:cs typeface="+mn-cs"/>
              </a:rPr>
              <a:t>, and press </a:t>
            </a:r>
            <a:r>
              <a:rPr lang="en-US" sz="1200" b="1" kern="1200" dirty="0" smtClean="0">
                <a:solidFill>
                  <a:schemeClr val="tx1"/>
                </a:solidFill>
                <a:latin typeface="+mn-lt"/>
                <a:ea typeface="+mn-ea"/>
                <a:cs typeface="+mn-cs"/>
              </a:rPr>
              <a:t>Search</a:t>
            </a:r>
            <a:r>
              <a:rPr lang="en-US" sz="1200" kern="1200" dirty="0" smtClean="0">
                <a:solidFill>
                  <a:schemeClr val="tx1"/>
                </a:solidFill>
                <a:latin typeface="+mn-lt"/>
                <a:ea typeface="+mn-ea"/>
                <a:cs typeface="+mn-cs"/>
              </a:rPr>
              <a:t> to display all the existing users . You can Select the user 2413333607.Then</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Click on </a:t>
            </a:r>
            <a:r>
              <a:rPr lang="en-US" sz="1200" b="1" kern="1200" dirty="0" smtClean="0">
                <a:solidFill>
                  <a:schemeClr val="tx1"/>
                </a:solidFill>
                <a:latin typeface="+mn-lt"/>
                <a:ea typeface="+mn-ea"/>
                <a:cs typeface="+mn-cs"/>
              </a:rPr>
              <a:t>Call Control</a:t>
            </a:r>
            <a:r>
              <a:rPr lang="en-US" sz="1200" kern="1200" dirty="0" smtClean="0">
                <a:solidFill>
                  <a:schemeClr val="tx1"/>
                </a:solidFill>
                <a:latin typeface="+mn-lt"/>
                <a:ea typeface="+mn-ea"/>
                <a:cs typeface="+mn-cs"/>
              </a:rPr>
              <a:t>-&gt;</a:t>
            </a:r>
            <a:r>
              <a:rPr lang="en-US" sz="1200" b="1" kern="1200" dirty="0" smtClean="0">
                <a:solidFill>
                  <a:schemeClr val="tx1"/>
                </a:solidFill>
                <a:latin typeface="+mn-lt"/>
                <a:ea typeface="+mn-ea"/>
                <a:cs typeface="+mn-cs"/>
              </a:rPr>
              <a:t>Shared Call Appearance</a:t>
            </a:r>
            <a:r>
              <a:rPr lang="en-US" sz="1200" kern="1200" dirty="0" smtClean="0">
                <a:solidFill>
                  <a:schemeClr val="tx1"/>
                </a:solidFill>
                <a:latin typeface="+mn-lt"/>
                <a:ea typeface="+mn-ea"/>
                <a:cs typeface="+mn-cs"/>
              </a:rPr>
              <a:t>. </a:t>
            </a:r>
            <a:r>
              <a:rPr lang="en-US" dirty="0" smtClean="0"/>
              <a:t>Set the SCA parameters as  follow , </a:t>
            </a:r>
            <a:r>
              <a:rPr lang="en-US" altLang="zh-CN" baseline="0" dirty="0" smtClean="0"/>
              <a:t>these parameters are for configuring the specific authorities of this SCA account .</a:t>
            </a:r>
            <a:r>
              <a:rPr lang="en-US" dirty="0" smtClean="0"/>
              <a:t>then you can Click on </a:t>
            </a:r>
            <a:r>
              <a:rPr lang="en-US" b="1" dirty="0" smtClean="0"/>
              <a:t>Add </a:t>
            </a:r>
            <a:r>
              <a:rPr lang="en-US" dirty="0" smtClean="0"/>
              <a:t>to add alternative accounts to this user. </a:t>
            </a:r>
            <a:endParaRPr lang="zh-CN" altLang="en-US" dirty="0"/>
          </a:p>
        </p:txBody>
      </p:sp>
      <p:sp>
        <p:nvSpPr>
          <p:cNvPr id="4" name="灯片编号占位符 3"/>
          <p:cNvSpPr>
            <a:spLocks noGrp="1"/>
          </p:cNvSpPr>
          <p:nvPr>
            <p:ph type="sldNum" sz="quarter" idx="10"/>
          </p:nvPr>
        </p:nvSpPr>
        <p:spPr/>
        <p:txBody>
          <a:bodyPr/>
          <a:lstStyle/>
          <a:p>
            <a:pPr>
              <a:defRPr/>
            </a:pPr>
            <a:fld id="{0E39CEB8-CF29-4BE2-83B3-7ECEFC761E11}" type="slidenum">
              <a:rPr lang="zh-CN" altLang="en-US" smtClean="0"/>
              <a:pPr>
                <a:defRPr/>
              </a:pPr>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zh-CN" dirty="0" smtClean="0"/>
              <a:t>After you click</a:t>
            </a:r>
            <a:r>
              <a:rPr lang="en-US" altLang="zh-CN" baseline="0" dirty="0" smtClean="0"/>
              <a:t> on Add button ,you can enter into the </a:t>
            </a:r>
            <a:r>
              <a:rPr lang="en-US" altLang="zh-CN" dirty="0" smtClean="0"/>
              <a:t>setting page</a:t>
            </a:r>
            <a:r>
              <a:rPr lang="en-US" altLang="zh-CN" baseline="0" dirty="0" smtClean="0"/>
              <a:t> of </a:t>
            </a:r>
            <a:r>
              <a:rPr lang="en-US" dirty="0" smtClean="0"/>
              <a:t>alternative account</a:t>
            </a:r>
            <a:r>
              <a:rPr lang="en-US" altLang="zh-CN" baseline="0" dirty="0" smtClean="0"/>
              <a:t>,</a:t>
            </a:r>
            <a:r>
              <a:rPr lang="en-US" dirty="0" smtClean="0"/>
              <a:t> you can Select the desired device profile name (e.g. yealinkT28_1) from the pull-down list of </a:t>
            </a:r>
            <a:r>
              <a:rPr lang="en-US" b="1" dirty="0" smtClean="0"/>
              <a:t>Identity/Device Profile Name</a:t>
            </a:r>
            <a:r>
              <a:rPr lang="en-US" dirty="0" smtClean="0"/>
              <a:t>. Then Enter the alternative extension (e.g. 2413333607_1) in the </a:t>
            </a:r>
            <a:r>
              <a:rPr lang="en-US" b="1" dirty="0" smtClean="0"/>
              <a:t>*Line/Port </a:t>
            </a:r>
            <a:r>
              <a:rPr lang="en-US" dirty="0" smtClean="0"/>
              <a:t>field. And</a:t>
            </a:r>
            <a:r>
              <a:rPr lang="en-US" baseline="0" dirty="0" smtClean="0"/>
              <a:t> press OK to finish one </a:t>
            </a:r>
            <a:r>
              <a:rPr lang="en-US" dirty="0" smtClean="0"/>
              <a:t>alternative</a:t>
            </a:r>
            <a:r>
              <a:rPr lang="en-US" baseline="0" dirty="0" smtClean="0"/>
              <a:t> </a:t>
            </a:r>
            <a:r>
              <a:rPr lang="en-US" dirty="0" smtClean="0"/>
              <a:t>account adding</a:t>
            </a:r>
            <a:r>
              <a:rPr lang="en-US" baseline="0" dirty="0" smtClean="0"/>
              <a:t> </a:t>
            </a:r>
            <a:r>
              <a:rPr lang="en-US" altLang="zh-CN" baseline="0" dirty="0" smtClean="0"/>
              <a:t>.</a:t>
            </a:r>
            <a:r>
              <a:rPr lang="en-US" altLang="zh-CN" dirty="0" smtClean="0"/>
              <a:t>You can follow the adding steps</a:t>
            </a:r>
            <a:r>
              <a:rPr lang="en-US" altLang="zh-CN" baseline="0" dirty="0" smtClean="0"/>
              <a:t> to </a:t>
            </a:r>
            <a:r>
              <a:rPr lang="en-US" altLang="zh-CN" dirty="0" smtClean="0"/>
              <a:t>add multi-</a:t>
            </a:r>
            <a:r>
              <a:rPr lang="en-US" sz="1200" dirty="0" smtClean="0"/>
              <a:t>alternative accounts to this user</a:t>
            </a:r>
            <a:r>
              <a:rPr lang="en-US" sz="1200" baseline="0" dirty="0" smtClean="0"/>
              <a:t> .</a:t>
            </a:r>
            <a:endParaRPr lang="en-US" altLang="zh-CN" sz="1200" baseline="0"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zh-CN" sz="1200" baseline="0" dirty="0" smtClean="0"/>
              <a:t>Now the server configuration has been finished .</a:t>
            </a:r>
            <a:endParaRPr lang="zh-CN" altLang="en-US" dirty="0"/>
          </a:p>
        </p:txBody>
      </p:sp>
      <p:sp>
        <p:nvSpPr>
          <p:cNvPr id="4" name="灯片编号占位符 3"/>
          <p:cNvSpPr>
            <a:spLocks noGrp="1"/>
          </p:cNvSpPr>
          <p:nvPr>
            <p:ph type="sldNum" sz="quarter" idx="10"/>
          </p:nvPr>
        </p:nvSpPr>
        <p:spPr/>
        <p:txBody>
          <a:bodyPr/>
          <a:lstStyle/>
          <a:p>
            <a:pPr>
              <a:defRPr/>
            </a:pPr>
            <a:fld id="{0E39CEB8-CF29-4BE2-83B3-7ECEFC761E11}" type="slidenum">
              <a:rPr lang="zh-CN" altLang="en-US" smtClean="0"/>
              <a:pPr>
                <a:defRPr/>
              </a:pPr>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zh-CN" dirty="0" smtClean="0"/>
              <a:t>And</a:t>
            </a:r>
            <a:r>
              <a:rPr lang="en-US" altLang="zh-CN" baseline="0" dirty="0" smtClean="0"/>
              <a:t> in phone side ,in order to configure Phone A with primary account ,you can enter the corresponding account information in account Basic page .And set the value of Shared line as </a:t>
            </a:r>
            <a:r>
              <a:rPr lang="en-US" altLang="zh-CN" baseline="0" dirty="0" err="1" smtClean="0"/>
              <a:t>Broadsoft</a:t>
            </a:r>
            <a:r>
              <a:rPr lang="en-US" altLang="zh-CN" baseline="0" dirty="0" smtClean="0"/>
              <a:t> SCA in Advanced page .</a:t>
            </a:r>
            <a:endParaRPr lang="zh-CN" altLang="en-US" dirty="0"/>
          </a:p>
        </p:txBody>
      </p:sp>
      <p:sp>
        <p:nvSpPr>
          <p:cNvPr id="4" name="灯片编号占位符 3"/>
          <p:cNvSpPr>
            <a:spLocks noGrp="1"/>
          </p:cNvSpPr>
          <p:nvPr>
            <p:ph type="sldNum" sz="quarter" idx="10"/>
          </p:nvPr>
        </p:nvSpPr>
        <p:spPr/>
        <p:txBody>
          <a:bodyPr/>
          <a:lstStyle/>
          <a:p>
            <a:pPr>
              <a:defRPr/>
            </a:pPr>
            <a:fld id="{0E39CEB8-CF29-4BE2-83B3-7ECEFC761E11}" type="slidenum">
              <a:rPr lang="zh-CN" altLang="en-US" smtClean="0"/>
              <a:pPr>
                <a:defRPr/>
              </a:pPr>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Then go to Phone DSS key</a:t>
            </a:r>
            <a:r>
              <a:rPr lang="en-US" altLang="zh-CN" baseline="0" dirty="0" smtClean="0"/>
              <a:t> page ,</a:t>
            </a:r>
            <a:r>
              <a:rPr lang="en-US" dirty="0" smtClean="0">
                <a:sym typeface="Wingdings" pitchFamily="2" charset="2"/>
              </a:rPr>
              <a:t> and configure </a:t>
            </a:r>
            <a:r>
              <a:rPr lang="en-US" dirty="0" smtClean="0"/>
              <a:t> Share Line/Public Hold/Private Hold either in Memory Key or Line Key. Please </a:t>
            </a:r>
            <a:r>
              <a:rPr lang="en-US" altLang="zh-CN" dirty="0" smtClean="0"/>
              <a:t>note</a:t>
            </a:r>
            <a:r>
              <a:rPr lang="en-US" altLang="zh-CN" baseline="0" dirty="0" smtClean="0"/>
              <a:t> that</a:t>
            </a:r>
            <a:r>
              <a:rPr lang="en-US" dirty="0" smtClean="0"/>
              <a:t> the value of the key is the Primary account number and also choose the correct</a:t>
            </a:r>
            <a:r>
              <a:rPr lang="en-US" baseline="0" dirty="0" smtClean="0"/>
              <a:t> line </a:t>
            </a:r>
            <a:r>
              <a:rPr lang="en-US" altLang="zh-CN" baseline="0" dirty="0" smtClean="0"/>
              <a:t>.Then primary account setting in phone side has been finished .</a:t>
            </a:r>
            <a:endParaRPr lang="zh-CN" altLang="en-US" dirty="0"/>
          </a:p>
        </p:txBody>
      </p:sp>
      <p:sp>
        <p:nvSpPr>
          <p:cNvPr id="4" name="灯片编号占位符 3"/>
          <p:cNvSpPr>
            <a:spLocks noGrp="1"/>
          </p:cNvSpPr>
          <p:nvPr>
            <p:ph type="sldNum" sz="quarter" idx="10"/>
          </p:nvPr>
        </p:nvSpPr>
        <p:spPr/>
        <p:txBody>
          <a:bodyPr/>
          <a:lstStyle/>
          <a:p>
            <a:pPr>
              <a:defRPr/>
            </a:pPr>
            <a:fld id="{0E39CEB8-CF29-4BE2-83B3-7ECEFC761E11}" type="slidenum">
              <a:rPr lang="zh-CN" altLang="en-US" smtClean="0"/>
              <a:pPr>
                <a:defRPr/>
              </a:pPr>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baseline="0" dirty="0" smtClean="0"/>
              <a:t>As to configure Phone V with alternative account ,it is familiar with primary account configuration .</a:t>
            </a:r>
            <a:r>
              <a:rPr lang="en-US" altLang="zh-CN" dirty="0" smtClean="0"/>
              <a:t> One thing to note here is that </a:t>
            </a:r>
            <a:r>
              <a:rPr lang="en-US" altLang="zh-CN" baseline="0" dirty="0" smtClean="0"/>
              <a:t>you should </a:t>
            </a:r>
            <a:r>
              <a:rPr lang="en-US" dirty="0" smtClean="0">
                <a:solidFill>
                  <a:srgbClr val="FF0000"/>
                </a:solidFill>
              </a:rPr>
              <a:t>fill the same primary account  2413333607 in the </a:t>
            </a:r>
            <a:r>
              <a:rPr lang="en-US" b="1" dirty="0" smtClean="0">
                <a:solidFill>
                  <a:srgbClr val="FF0000"/>
                </a:solidFill>
              </a:rPr>
              <a:t>Register Name</a:t>
            </a:r>
            <a:r>
              <a:rPr lang="en-US" dirty="0" smtClean="0">
                <a:solidFill>
                  <a:srgbClr val="FF0000"/>
                </a:solidFill>
              </a:rPr>
              <a:t> field .</a:t>
            </a:r>
          </a:p>
          <a:p>
            <a:endParaRPr lang="zh-CN" altLang="en-US" dirty="0" smtClean="0">
              <a:solidFill>
                <a:srgbClr val="FF0000"/>
              </a:solidFill>
            </a:endParaRPr>
          </a:p>
          <a:p>
            <a:endParaRPr lang="zh-CN" altLang="en-US" dirty="0"/>
          </a:p>
        </p:txBody>
      </p:sp>
      <p:sp>
        <p:nvSpPr>
          <p:cNvPr id="4" name="灯片编号占位符 3"/>
          <p:cNvSpPr>
            <a:spLocks noGrp="1"/>
          </p:cNvSpPr>
          <p:nvPr>
            <p:ph type="sldNum" sz="quarter" idx="10"/>
          </p:nvPr>
        </p:nvSpPr>
        <p:spPr/>
        <p:txBody>
          <a:bodyPr/>
          <a:lstStyle/>
          <a:p>
            <a:pPr>
              <a:defRPr/>
            </a:pPr>
            <a:fld id="{0E39CEB8-CF29-4BE2-83B3-7ECEFC761E11}" type="slidenum">
              <a:rPr lang="zh-CN" altLang="en-US" smtClean="0"/>
              <a:pPr>
                <a:defRPr/>
              </a:pPr>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Then go to Phone DSS key</a:t>
            </a:r>
            <a:r>
              <a:rPr lang="en-US" altLang="zh-CN" baseline="0" dirty="0" smtClean="0"/>
              <a:t> page ,</a:t>
            </a:r>
            <a:r>
              <a:rPr lang="en-US" dirty="0" smtClean="0">
                <a:sym typeface="Wingdings" pitchFamily="2" charset="2"/>
              </a:rPr>
              <a:t> and configure </a:t>
            </a:r>
            <a:r>
              <a:rPr lang="en-US" dirty="0" smtClean="0"/>
              <a:t> Share Line/Public Hold/Private Hold either in Memory Key or Line Key. Please </a:t>
            </a:r>
            <a:r>
              <a:rPr lang="en-US" altLang="zh-CN" dirty="0" smtClean="0"/>
              <a:t>note</a:t>
            </a:r>
            <a:r>
              <a:rPr lang="en-US" altLang="zh-CN" baseline="0" dirty="0" smtClean="0"/>
              <a:t> that</a:t>
            </a:r>
            <a:r>
              <a:rPr lang="en-US" dirty="0" smtClean="0"/>
              <a:t> the value of the key is the Primary account number and also choose the correct</a:t>
            </a:r>
            <a:r>
              <a:rPr lang="en-US" baseline="0" dirty="0" smtClean="0"/>
              <a:t> line </a:t>
            </a:r>
            <a:r>
              <a:rPr lang="en-US" altLang="zh-CN" baseline="0" dirty="0" smtClean="0"/>
              <a:t>.Then primary account setting in phone side has been finished .</a:t>
            </a:r>
            <a:endParaRPr lang="zh-CN" altLang="en-US" dirty="0"/>
          </a:p>
        </p:txBody>
      </p:sp>
      <p:sp>
        <p:nvSpPr>
          <p:cNvPr id="4" name="灯片编号占位符 3"/>
          <p:cNvSpPr>
            <a:spLocks noGrp="1"/>
          </p:cNvSpPr>
          <p:nvPr>
            <p:ph type="sldNum" sz="quarter" idx="10"/>
          </p:nvPr>
        </p:nvSpPr>
        <p:spPr/>
        <p:txBody>
          <a:bodyPr/>
          <a:lstStyle/>
          <a:p>
            <a:pPr>
              <a:defRPr/>
            </a:pPr>
            <a:fld id="{0E39CEB8-CF29-4BE2-83B3-7ECEFC761E11}" type="slidenum">
              <a:rPr lang="zh-CN" altLang="en-US" smtClean="0"/>
              <a:pPr>
                <a:defRPr/>
              </a:pPr>
              <a:t>25</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smtClean="0"/>
          </a:p>
        </p:txBody>
      </p:sp>
      <p:sp>
        <p:nvSpPr>
          <p:cNvPr id="4" name="灯片编号占位符 3"/>
          <p:cNvSpPr>
            <a:spLocks noGrp="1"/>
          </p:cNvSpPr>
          <p:nvPr>
            <p:ph type="sldNum" sz="quarter" idx="10"/>
          </p:nvPr>
        </p:nvSpPr>
        <p:spPr/>
        <p:txBody>
          <a:bodyPr/>
          <a:lstStyle/>
          <a:p>
            <a:fld id="{FD840D28-2397-41F5-BEB2-F42A8642713E}" type="slidenum">
              <a:rPr lang="zh-CN" altLang="en-US" smtClean="0">
                <a:solidFill>
                  <a:prstClr val="black"/>
                </a:solidFill>
              </a:rPr>
              <a:pPr/>
              <a:t>26</a:t>
            </a:fld>
            <a:endParaRPr lang="zh-CN" altLang="en-US">
              <a:solidFill>
                <a:prstClr val="black"/>
              </a:solidFill>
            </a:endParaRPr>
          </a:p>
        </p:txBody>
      </p:sp>
    </p:spTree>
    <p:extLst>
      <p:ext uri="{BB962C8B-B14F-4D97-AF65-F5344CB8AC3E}">
        <p14:creationId xmlns:p14="http://schemas.microsoft.com/office/powerpoint/2010/main" val="219908328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Automatic Call Distribution (ACD) feature is often used in offices for customer service, such as call center. </a:t>
            </a:r>
          </a:p>
          <a:p>
            <a:r>
              <a:rPr lang="en-US" altLang="zh-CN" dirty="0" smtClean="0"/>
              <a:t>The ACD system handles incoming calls by automatically queuing and directs calls to available agents. The ACD feature on the IP phone allows the ACD system to distributing calls from large volumes of incoming calls to the registered users. </a:t>
            </a:r>
            <a:endParaRPr lang="zh-CN" altLang="en-US" dirty="0" smtClean="0"/>
          </a:p>
          <a:p>
            <a:endParaRPr lang="zh-CN" altLang="en-US" dirty="0"/>
          </a:p>
        </p:txBody>
      </p:sp>
      <p:sp>
        <p:nvSpPr>
          <p:cNvPr id="4" name="灯片编号占位符 3"/>
          <p:cNvSpPr>
            <a:spLocks noGrp="1"/>
          </p:cNvSpPr>
          <p:nvPr>
            <p:ph type="sldNum" sz="quarter" idx="10"/>
          </p:nvPr>
        </p:nvSpPr>
        <p:spPr/>
        <p:txBody>
          <a:bodyPr/>
          <a:lstStyle/>
          <a:p>
            <a:pPr>
              <a:defRPr/>
            </a:pPr>
            <a:fld id="{0E39CEB8-CF29-4BE2-83B3-7ECEFC761E11}" type="slidenum">
              <a:rPr lang="zh-CN" altLang="en-US" smtClean="0"/>
              <a:pPr>
                <a:defRPr/>
              </a:pPr>
              <a:t>27</a:t>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Automatic Call Distribution (ACD) feature is often used in offices for customer service, such as call center. </a:t>
            </a:r>
          </a:p>
          <a:p>
            <a:r>
              <a:rPr lang="en-US" altLang="zh-CN" dirty="0" smtClean="0"/>
              <a:t>The ACD system handles incoming calls by automatically queuing and directs calls to available agents. The ACD feature on the IP phone allows the ACD system to distributing calls from large volumes of incoming calls to the registered users. </a:t>
            </a:r>
            <a:endParaRPr lang="zh-CN" altLang="en-US" dirty="0" smtClean="0"/>
          </a:p>
          <a:p>
            <a:endParaRPr lang="zh-CN" altLang="en-US" dirty="0"/>
          </a:p>
        </p:txBody>
      </p:sp>
      <p:sp>
        <p:nvSpPr>
          <p:cNvPr id="4" name="灯片编号占位符 3"/>
          <p:cNvSpPr>
            <a:spLocks noGrp="1"/>
          </p:cNvSpPr>
          <p:nvPr>
            <p:ph type="sldNum" sz="quarter" idx="10"/>
          </p:nvPr>
        </p:nvSpPr>
        <p:spPr/>
        <p:txBody>
          <a:bodyPr/>
          <a:lstStyle/>
          <a:p>
            <a:pPr>
              <a:defRPr/>
            </a:pPr>
            <a:fld id="{0E39CEB8-CF29-4BE2-83B3-7ECEFC761E11}" type="slidenum">
              <a:rPr lang="zh-CN" altLang="en-US" smtClean="0"/>
              <a:pPr>
                <a:defRPr/>
              </a:pPr>
              <a:t>28</a:t>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b="1" dirty="0" smtClean="0"/>
              <a:t>For using ACD feature ,you need to  create a call center on the </a:t>
            </a:r>
            <a:r>
              <a:rPr lang="en-US" altLang="zh-CN" b="1" dirty="0" err="1" smtClean="0"/>
              <a:t>BroadWorks</a:t>
            </a:r>
            <a:r>
              <a:rPr lang="en-US" altLang="zh-CN" b="1" dirty="0" smtClean="0"/>
              <a:t> server and </a:t>
            </a:r>
            <a:r>
              <a:rPr lang="en-US" altLang="zh-CN" b="1" dirty="0" smtClean="0">
                <a:solidFill>
                  <a:schemeClr val="bg1"/>
                </a:solidFill>
                <a:latin typeface="Calibri" pitchFamily="34" charset="0"/>
                <a:cs typeface="Tahoma" pitchFamily="34" charset="0"/>
              </a:rPr>
              <a:t>Assign agents to the specific call center </a:t>
            </a:r>
            <a:r>
              <a:rPr lang="en-US" altLang="zh-CN" b="1" dirty="0" smtClean="0"/>
              <a:t>.</a:t>
            </a:r>
          </a:p>
          <a:p>
            <a:r>
              <a:rPr lang="en-US" altLang="zh-CN" b="1" dirty="0" smtClean="0"/>
              <a:t>.</a:t>
            </a:r>
            <a:r>
              <a:rPr lang="en-US" altLang="zh-CN" b="0" dirty="0" smtClean="0"/>
              <a:t>For creating a call center ,you need to </a:t>
            </a:r>
            <a:r>
              <a:rPr lang="en-US" altLang="zh-CN" dirty="0" smtClean="0"/>
              <a:t>Log in as the group admin firstly ,then Click </a:t>
            </a:r>
            <a:r>
              <a:rPr lang="en-US" altLang="zh-CN" b="1" dirty="0" smtClean="0"/>
              <a:t>Call Center</a:t>
            </a:r>
            <a:r>
              <a:rPr lang="en-US" altLang="zh-CN" dirty="0" smtClean="0"/>
              <a:t>-&gt;</a:t>
            </a:r>
            <a:r>
              <a:rPr lang="en-US" altLang="zh-CN" b="1" dirty="0" smtClean="0"/>
              <a:t>Call Centers </a:t>
            </a:r>
            <a:r>
              <a:rPr lang="en-US" altLang="zh-CN" b="0" dirty="0" smtClean="0"/>
              <a:t>to enter call centers adding page</a:t>
            </a:r>
            <a:r>
              <a:rPr lang="en-US" altLang="zh-CN" b="1" dirty="0" smtClean="0"/>
              <a:t> ,</a:t>
            </a:r>
            <a:r>
              <a:rPr lang="en-US" altLang="zh-CN" b="0" dirty="0" smtClean="0"/>
              <a:t>click</a:t>
            </a:r>
            <a:r>
              <a:rPr lang="en-US" altLang="zh-CN" b="1" dirty="0" smtClean="0"/>
              <a:t> Add Standard</a:t>
            </a:r>
            <a:r>
              <a:rPr lang="en-US" altLang="zh-CN" dirty="0" smtClean="0"/>
              <a:t> to add a Standard call center.</a:t>
            </a:r>
            <a:endParaRPr lang="zh-CN" altLang="en-US" dirty="0" smtClean="0"/>
          </a:p>
          <a:p>
            <a:r>
              <a:rPr lang="en-US" altLang="zh-CN" dirty="0" smtClean="0"/>
              <a:t>After creating the call center, go back to </a:t>
            </a:r>
            <a:r>
              <a:rPr lang="en-US" altLang="zh-CN" b="1" dirty="0" smtClean="0"/>
              <a:t>Call Center</a:t>
            </a:r>
            <a:r>
              <a:rPr lang="en-US" altLang="zh-CN" dirty="0" smtClean="0"/>
              <a:t>-&gt;</a:t>
            </a:r>
            <a:r>
              <a:rPr lang="en-US" altLang="zh-CN" b="1" dirty="0" smtClean="0"/>
              <a:t>Call Centers </a:t>
            </a:r>
            <a:r>
              <a:rPr lang="en-US" altLang="zh-CN" dirty="0" smtClean="0"/>
              <a:t>and click</a:t>
            </a:r>
            <a:r>
              <a:rPr lang="en-US" altLang="zh-CN" b="1" dirty="0" smtClean="0"/>
              <a:t> </a:t>
            </a:r>
            <a:r>
              <a:rPr lang="en-US" altLang="zh-CN" dirty="0" smtClean="0"/>
              <a:t>the </a:t>
            </a:r>
            <a:r>
              <a:rPr lang="en-US" altLang="zh-CN" b="1" dirty="0" smtClean="0"/>
              <a:t>Active</a:t>
            </a:r>
            <a:r>
              <a:rPr lang="en-US" altLang="zh-CN" dirty="0" smtClean="0"/>
              <a:t> checkbox to active this call center, as show in picture.</a:t>
            </a:r>
            <a:endParaRPr lang="zh-CN" altLang="en-US" dirty="0" smtClean="0"/>
          </a:p>
          <a:p>
            <a:endParaRPr lang="zh-CN" altLang="en-US" sz="1200" kern="1200" dirty="0" smtClean="0">
              <a:solidFill>
                <a:schemeClr val="tx1"/>
              </a:solidFill>
              <a:latin typeface="+mn-lt"/>
              <a:ea typeface="+mn-ea"/>
              <a:cs typeface="+mn-cs"/>
            </a:endParaRPr>
          </a:p>
          <a:p>
            <a:endParaRPr lang="zh-CN" altLang="en-US" dirty="0"/>
          </a:p>
        </p:txBody>
      </p:sp>
      <p:sp>
        <p:nvSpPr>
          <p:cNvPr id="4" name="灯片编号占位符 3"/>
          <p:cNvSpPr>
            <a:spLocks noGrp="1"/>
          </p:cNvSpPr>
          <p:nvPr>
            <p:ph type="sldNum" sz="quarter" idx="10"/>
          </p:nvPr>
        </p:nvSpPr>
        <p:spPr/>
        <p:txBody>
          <a:bodyPr/>
          <a:lstStyle/>
          <a:p>
            <a:pPr>
              <a:defRPr/>
            </a:pPr>
            <a:fld id="{0E39CEB8-CF29-4BE2-83B3-7ECEFC761E11}" type="slidenum">
              <a:rPr lang="zh-CN" altLang="en-US" smtClean="0"/>
              <a:pPr>
                <a:defRPr/>
              </a:pPr>
              <a:t>29</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幻灯片图像占位符 1"/>
          <p:cNvSpPr>
            <a:spLocks noGrp="1" noRot="1" noChangeAspect="1"/>
          </p:cNvSpPr>
          <p:nvPr>
            <p:ph type="sldImg"/>
          </p:nvPr>
        </p:nvSpPr>
        <p:spPr bwMode="auto">
          <a:noFill/>
          <a:ln>
            <a:solidFill>
              <a:srgbClr val="000000"/>
            </a:solidFill>
            <a:miter lim="800000"/>
            <a:headEnd/>
            <a:tailEnd/>
          </a:ln>
        </p:spPr>
      </p:sp>
      <p:sp>
        <p:nvSpPr>
          <p:cNvPr id="17410" name="备注占位符 2"/>
          <p:cNvSpPr>
            <a:spLocks noGrp="1"/>
          </p:cNvSpPr>
          <p:nvPr>
            <p:ph type="body" idx="1"/>
          </p:nvPr>
        </p:nvSpPr>
        <p:spPr bwMode="auto">
          <a:noFill/>
        </p:spPr>
        <p:txBody>
          <a:bodyPr wrap="square" numCol="1" anchor="t" anchorCtr="0" compatLnSpc="1">
            <a:prstTxWarp prst="textNoShape">
              <a:avLst/>
            </a:prstTxWarp>
          </a:bodyPr>
          <a:lstStyle/>
          <a:p>
            <a:pPr marL="228600" indent="-228600">
              <a:buNone/>
            </a:pPr>
            <a:r>
              <a:rPr lang="en-US" altLang="zh-CN" dirty="0" err="1" smtClean="0">
                <a:solidFill>
                  <a:srgbClr val="FF0000"/>
                </a:solidFill>
              </a:rPr>
              <a:t>Broad</a:t>
            </a:r>
            <a:r>
              <a:rPr lang="en-US" altLang="zh-CN" baseline="0" dirty="0" err="1" smtClean="0">
                <a:solidFill>
                  <a:srgbClr val="FF0000"/>
                </a:solidFill>
              </a:rPr>
              <a:t>Soft</a:t>
            </a:r>
            <a:r>
              <a:rPr lang="en-US" altLang="zh-CN" baseline="0" dirty="0" smtClean="0">
                <a:solidFill>
                  <a:srgbClr val="FF0000"/>
                </a:solidFill>
              </a:rPr>
              <a:t> is an American Based Company and it’s established at 1998 .They focus on VOIP Carrier Market which is the biggest Carrier IMS solution provider </a:t>
            </a:r>
            <a:r>
              <a:rPr lang="en-US" altLang="zh-CN" baseline="0" dirty="0" err="1" smtClean="0">
                <a:solidFill>
                  <a:srgbClr val="FF0000"/>
                </a:solidFill>
              </a:rPr>
              <a:t>now.The</a:t>
            </a:r>
            <a:r>
              <a:rPr lang="en-US" altLang="zh-CN" baseline="0" dirty="0" smtClean="0">
                <a:solidFill>
                  <a:srgbClr val="FF0000"/>
                </a:solidFill>
              </a:rPr>
              <a:t> Carrier Market share is about 70%.</a:t>
            </a:r>
          </a:p>
          <a:p>
            <a:pPr marL="228600" indent="-228600">
              <a:buNone/>
            </a:pPr>
            <a:r>
              <a:rPr lang="en-US" altLang="zh-CN" baseline="0" dirty="0" err="1" smtClean="0">
                <a:solidFill>
                  <a:srgbClr val="FF0000"/>
                </a:solidFill>
              </a:rPr>
              <a:t>Yealink</a:t>
            </a:r>
            <a:r>
              <a:rPr lang="en-US" altLang="zh-CN" baseline="0" dirty="0" smtClean="0">
                <a:solidFill>
                  <a:srgbClr val="FF0000"/>
                </a:solidFill>
              </a:rPr>
              <a:t> is constructing a good relationship with </a:t>
            </a:r>
            <a:r>
              <a:rPr lang="en-US" altLang="zh-CN" baseline="0" dirty="0" err="1" smtClean="0">
                <a:solidFill>
                  <a:srgbClr val="FF0000"/>
                </a:solidFill>
              </a:rPr>
              <a:t>Broadsoft</a:t>
            </a:r>
            <a:r>
              <a:rPr lang="en-US" altLang="zh-CN" baseline="0" dirty="0" smtClean="0">
                <a:solidFill>
                  <a:srgbClr val="FF0000"/>
                </a:solidFill>
              </a:rPr>
              <a:t> now.</a:t>
            </a:r>
            <a:endParaRPr lang="zh-CN" altLang="en-US" dirty="0" smtClean="0">
              <a:solidFill>
                <a:srgbClr val="FF0000"/>
              </a:solidFill>
            </a:endParaRPr>
          </a:p>
        </p:txBody>
      </p:sp>
      <p:sp>
        <p:nvSpPr>
          <p:cNvPr id="4" name="灯片编号占位符 3"/>
          <p:cNvSpPr>
            <a:spLocks noGrp="1"/>
          </p:cNvSpPr>
          <p:nvPr>
            <p:ph type="sldNum" sz="quarter" idx="5"/>
          </p:nvPr>
        </p:nvSpPr>
        <p:spPr/>
        <p:txBody>
          <a:bodyPr/>
          <a:lstStyle/>
          <a:p>
            <a:pPr>
              <a:defRPr/>
            </a:pPr>
            <a:fld id="{6E828335-D9D1-457B-AB4F-CA7294F72ECA}" type="slidenum">
              <a:rPr lang="zh-CN" altLang="en-US" smtClean="0">
                <a:solidFill>
                  <a:prstClr val="black"/>
                </a:solidFill>
              </a:rPr>
              <a:pPr>
                <a:defRPr/>
              </a:pPr>
              <a:t>3</a:t>
            </a:fld>
            <a:endParaRPr lang="zh-CN" altLang="en-US">
              <a:solidFill>
                <a:prstClr val="black"/>
              </a:solidFil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After creating one new call center ,you need to assign agents to this call center .The incoming call to this call center can be assigned to the agents in this call center. </a:t>
            </a:r>
          </a:p>
          <a:p>
            <a:r>
              <a:rPr lang="en-US" altLang="zh-CN" dirty="0" smtClean="0"/>
              <a:t>Click on </a:t>
            </a:r>
            <a:r>
              <a:rPr lang="en-US" altLang="zh-CN" b="1" dirty="0" smtClean="0"/>
              <a:t>Call </a:t>
            </a:r>
            <a:r>
              <a:rPr lang="en-US" altLang="zh-CN" b="1" dirty="0" err="1" smtClean="0"/>
              <a:t>Center</a:t>
            </a:r>
            <a:r>
              <a:rPr lang="en-US" altLang="zh-CN" b="1" dirty="0" err="1" smtClean="0">
                <a:sym typeface="Wingdings" pitchFamily="2" charset="2"/>
              </a:rPr>
              <a:t></a:t>
            </a:r>
            <a:r>
              <a:rPr lang="en-US" altLang="zh-CN" b="1" dirty="0" err="1" smtClean="0"/>
              <a:t>Call</a:t>
            </a:r>
            <a:r>
              <a:rPr lang="en-US" altLang="zh-CN" b="1" dirty="0" smtClean="0"/>
              <a:t> Centers ,</a:t>
            </a:r>
            <a:r>
              <a:rPr lang="en-US" altLang="zh-CN" dirty="0" smtClean="0"/>
              <a:t> browse the call center created  and click </a:t>
            </a:r>
            <a:r>
              <a:rPr lang="en-US" altLang="zh-CN" b="1" dirty="0" smtClean="0"/>
              <a:t>Edit</a:t>
            </a:r>
            <a:r>
              <a:rPr lang="en-US" altLang="zh-CN" dirty="0" smtClean="0"/>
              <a:t>. Click on </a:t>
            </a:r>
            <a:r>
              <a:rPr lang="en-US" altLang="zh-CN" b="1" dirty="0" smtClean="0"/>
              <a:t>Agents </a:t>
            </a:r>
            <a:r>
              <a:rPr lang="en-US" altLang="zh-CN" b="0" dirty="0" smtClean="0"/>
              <a:t>to enter into the agents assign page .</a:t>
            </a:r>
            <a:endParaRPr lang="zh-CN" altLang="en-US" b="0" dirty="0" smtClean="0"/>
          </a:p>
          <a:p>
            <a:endParaRPr lang="zh-CN" altLang="en-US" dirty="0"/>
          </a:p>
        </p:txBody>
      </p:sp>
      <p:sp>
        <p:nvSpPr>
          <p:cNvPr id="4" name="灯片编号占位符 3"/>
          <p:cNvSpPr>
            <a:spLocks noGrp="1"/>
          </p:cNvSpPr>
          <p:nvPr>
            <p:ph type="sldNum" sz="quarter" idx="10"/>
          </p:nvPr>
        </p:nvSpPr>
        <p:spPr/>
        <p:txBody>
          <a:bodyPr/>
          <a:lstStyle/>
          <a:p>
            <a:pPr>
              <a:defRPr/>
            </a:pPr>
            <a:fld id="{0E39CEB8-CF29-4BE2-83B3-7ECEFC761E11}" type="slidenum">
              <a:rPr lang="zh-CN" altLang="en-US" smtClean="0"/>
              <a:pPr>
                <a:defRPr/>
              </a:pPr>
              <a:t>30</a:t>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To display all available agents. You need to click </a:t>
            </a:r>
            <a:r>
              <a:rPr lang="en-US" altLang="zh-CN" b="1" dirty="0" smtClean="0"/>
              <a:t>search</a:t>
            </a:r>
            <a:r>
              <a:rPr lang="en-US" altLang="zh-CN" dirty="0" smtClean="0"/>
              <a:t> .All available agents will display in the below </a:t>
            </a:r>
            <a:r>
              <a:rPr lang="en-US" altLang="zh-CN" b="1" dirty="0" smtClean="0"/>
              <a:t>Available Agents</a:t>
            </a:r>
            <a:r>
              <a:rPr lang="en-US" altLang="zh-CN" dirty="0" smtClean="0"/>
              <a:t> box .You can add multi-agents to this call center . Click </a:t>
            </a:r>
            <a:r>
              <a:rPr lang="en-US" altLang="zh-CN" b="1" dirty="0" smtClean="0"/>
              <a:t>Apply</a:t>
            </a:r>
            <a:r>
              <a:rPr lang="en-US" altLang="zh-CN" dirty="0" smtClean="0"/>
              <a:t> to save the change.</a:t>
            </a:r>
            <a:endParaRPr lang="zh-CN" altLang="en-US" dirty="0" smtClean="0"/>
          </a:p>
          <a:p>
            <a:pPr marL="0" marR="0" lvl="0" indent="0" algn="l" defTabSz="914400" rtl="0" eaLnBrk="0" fontAlgn="base" latinLnBrk="0" hangingPunct="0">
              <a:lnSpc>
                <a:spcPct val="100000"/>
              </a:lnSpc>
              <a:spcBef>
                <a:spcPct val="30000"/>
              </a:spcBef>
              <a:spcAft>
                <a:spcPct val="0"/>
              </a:spcAft>
              <a:buClrTx/>
              <a:buSzTx/>
              <a:buFontTx/>
              <a:buNone/>
              <a:tabLst/>
              <a:defRPr/>
            </a:pPr>
            <a:endParaRPr lang="zh-CN" altLang="en-US" sz="1200" kern="1200" dirty="0" smtClean="0">
              <a:solidFill>
                <a:schemeClr val="tx1"/>
              </a:solidFill>
              <a:latin typeface="+mn-lt"/>
              <a:ea typeface="+mn-ea"/>
              <a:cs typeface="+mn-cs"/>
            </a:endParaRPr>
          </a:p>
          <a:p>
            <a:endParaRPr lang="zh-CN" altLang="en-US" dirty="0"/>
          </a:p>
        </p:txBody>
      </p:sp>
      <p:sp>
        <p:nvSpPr>
          <p:cNvPr id="4" name="灯片编号占位符 3"/>
          <p:cNvSpPr>
            <a:spLocks noGrp="1"/>
          </p:cNvSpPr>
          <p:nvPr>
            <p:ph type="sldNum" sz="quarter" idx="10"/>
          </p:nvPr>
        </p:nvSpPr>
        <p:spPr/>
        <p:txBody>
          <a:bodyPr/>
          <a:lstStyle/>
          <a:p>
            <a:pPr>
              <a:defRPr/>
            </a:pPr>
            <a:fld id="{0E39CEB8-CF29-4BE2-83B3-7ECEFC761E11}" type="slidenum">
              <a:rPr lang="zh-CN" altLang="en-US" smtClean="0"/>
              <a:pPr>
                <a:defRPr/>
              </a:pPr>
              <a:t>31</a:t>
            </a:fld>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After assigning the agents ,you can check the specific agent status by entering the user’s call center configuration page.</a:t>
            </a:r>
          </a:p>
          <a:p>
            <a:r>
              <a:rPr lang="en-US" altLang="zh-CN" dirty="0" smtClean="0"/>
              <a:t>Entering into </a:t>
            </a:r>
            <a:r>
              <a:rPr lang="en-US" altLang="zh-CN" b="1" dirty="0" err="1" smtClean="0"/>
              <a:t>Users</a:t>
            </a:r>
            <a:r>
              <a:rPr lang="en-US" altLang="zh-CN" b="1" dirty="0" err="1" smtClean="0">
                <a:sym typeface="Wingdings" pitchFamily="2" charset="2"/>
              </a:rPr>
              <a:t>Call</a:t>
            </a:r>
            <a:r>
              <a:rPr lang="en-US" altLang="zh-CN" b="1" dirty="0" smtClean="0">
                <a:sym typeface="Wingdings" pitchFamily="2" charset="2"/>
              </a:rPr>
              <a:t> control call centers</a:t>
            </a:r>
            <a:r>
              <a:rPr lang="en-US" altLang="zh-CN" dirty="0" smtClean="0">
                <a:sym typeface="Wingdings" pitchFamily="2" charset="2"/>
              </a:rPr>
              <a:t>, you can see the corresponding options related to an agent .</a:t>
            </a:r>
          </a:p>
          <a:p>
            <a:r>
              <a:rPr lang="en-US" altLang="zh-CN" dirty="0" smtClean="0">
                <a:sym typeface="Wingdings" pitchFamily="2" charset="2"/>
              </a:rPr>
              <a:t>Two kinds of important ACD states are Available and Unavailable .</a:t>
            </a:r>
          </a:p>
          <a:p>
            <a:r>
              <a:rPr lang="en-US" altLang="zh-CN" dirty="0" smtClean="0"/>
              <a:t>The ACD system can handles incoming calls by automatically queuing and directing calls to available agents. </a:t>
            </a:r>
          </a:p>
          <a:p>
            <a:r>
              <a:rPr lang="en-US" altLang="zh-CN" dirty="0" smtClean="0">
                <a:sym typeface="Wingdings" pitchFamily="2" charset="2"/>
              </a:rPr>
              <a:t>Now the </a:t>
            </a:r>
            <a:r>
              <a:rPr lang="en-US" altLang="zh-CN" dirty="0" err="1" smtClean="0">
                <a:sym typeface="Wingdings" pitchFamily="2" charset="2"/>
              </a:rPr>
              <a:t>Broadworks</a:t>
            </a:r>
            <a:r>
              <a:rPr lang="en-US" altLang="zh-CN" dirty="0" smtClean="0">
                <a:sym typeface="Wingdings" pitchFamily="2" charset="2"/>
              </a:rPr>
              <a:t> ACD configuration is finished .</a:t>
            </a:r>
            <a:endParaRPr lang="zh-CN" altLang="en-US" dirty="0" smtClean="0"/>
          </a:p>
        </p:txBody>
      </p:sp>
      <p:sp>
        <p:nvSpPr>
          <p:cNvPr id="4" name="灯片编号占位符 3"/>
          <p:cNvSpPr>
            <a:spLocks noGrp="1"/>
          </p:cNvSpPr>
          <p:nvPr>
            <p:ph type="sldNum" sz="quarter" idx="10"/>
          </p:nvPr>
        </p:nvSpPr>
        <p:spPr/>
        <p:txBody>
          <a:bodyPr/>
          <a:lstStyle/>
          <a:p>
            <a:pPr>
              <a:defRPr/>
            </a:pPr>
            <a:fld id="{0E39CEB8-CF29-4BE2-83B3-7ECEFC761E11}" type="slidenum">
              <a:rPr lang="zh-CN" altLang="en-US" smtClean="0"/>
              <a:pPr>
                <a:defRPr/>
              </a:pPr>
              <a:t>32</a:t>
            </a:fld>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Now go to phone side .To use the ACD feature, you should configure an ACD key on phone in advance. Browser to </a:t>
            </a:r>
            <a:r>
              <a:rPr lang="en-US" altLang="zh-CN" b="1" dirty="0" err="1" smtClean="0"/>
              <a:t>Phone</a:t>
            </a:r>
            <a:r>
              <a:rPr lang="en-US" altLang="zh-CN" b="1" dirty="0" err="1" smtClean="0">
                <a:sym typeface="Wingdings" pitchFamily="2" charset="2"/>
              </a:rPr>
              <a:t></a:t>
            </a:r>
            <a:r>
              <a:rPr lang="en-US" altLang="zh-CN" b="1" dirty="0" err="1" smtClean="0"/>
              <a:t>DSS</a:t>
            </a:r>
            <a:r>
              <a:rPr lang="en-US" altLang="zh-CN" b="1" dirty="0" smtClean="0"/>
              <a:t> Keys</a:t>
            </a:r>
            <a:endParaRPr lang="zh-CN" altLang="en-US" dirty="0" smtClean="0"/>
          </a:p>
          <a:p>
            <a:r>
              <a:rPr lang="en-US" altLang="zh-CN" dirty="0" smtClean="0"/>
              <a:t>And Select </a:t>
            </a:r>
            <a:r>
              <a:rPr lang="en-US" altLang="zh-CN" b="1" dirty="0" smtClean="0"/>
              <a:t>ACD</a:t>
            </a:r>
            <a:r>
              <a:rPr lang="en-US" altLang="zh-CN" dirty="0" smtClean="0"/>
              <a:t> from the pull-down list of </a:t>
            </a:r>
            <a:r>
              <a:rPr lang="en-US" altLang="zh-CN" b="1" dirty="0" smtClean="0"/>
              <a:t>Type</a:t>
            </a:r>
            <a:r>
              <a:rPr lang="en-US" altLang="zh-CN" dirty="0" smtClean="0"/>
              <a:t>.</a:t>
            </a:r>
            <a:endParaRPr lang="zh-CN" altLang="en-US" dirty="0" smtClean="0"/>
          </a:p>
          <a:p>
            <a:r>
              <a:rPr lang="en-US" altLang="zh-CN" dirty="0" smtClean="0"/>
              <a:t>Select the desired line from the pull-down list of </a:t>
            </a:r>
            <a:r>
              <a:rPr lang="en-US" altLang="zh-CN" b="1" dirty="0" smtClean="0"/>
              <a:t>Line</a:t>
            </a:r>
            <a:r>
              <a:rPr lang="en-US" altLang="zh-CN" dirty="0" smtClean="0"/>
              <a:t>. Then click on </a:t>
            </a:r>
            <a:r>
              <a:rPr lang="en-US" altLang="zh-CN" b="1" dirty="0" smtClean="0"/>
              <a:t>confirm</a:t>
            </a:r>
            <a:r>
              <a:rPr lang="en-US" altLang="zh-CN" dirty="0" smtClean="0"/>
              <a:t> .</a:t>
            </a:r>
          </a:p>
          <a:p>
            <a:r>
              <a:rPr lang="en-US" altLang="zh-CN" dirty="0" smtClean="0"/>
              <a:t>Please Make sure the selected line has registered one of the call center agents. </a:t>
            </a:r>
            <a:endParaRPr lang="zh-CN" altLang="en-US" dirty="0" smtClean="0"/>
          </a:p>
          <a:p>
            <a:r>
              <a:rPr lang="en-US" altLang="zh-CN" dirty="0" smtClean="0"/>
              <a:t>We recommended configure no more than a single ACD key per IP phone. </a:t>
            </a:r>
            <a:endParaRPr lang="zh-CN" altLang="en-US" dirty="0" smtClean="0"/>
          </a:p>
          <a:p>
            <a:endParaRPr lang="zh-CN" altLang="en-US" sz="1200" kern="1200" dirty="0" smtClean="0">
              <a:solidFill>
                <a:schemeClr val="tx1"/>
              </a:solidFill>
              <a:latin typeface="+mn-lt"/>
              <a:ea typeface="+mn-ea"/>
              <a:cs typeface="+mn-cs"/>
            </a:endParaRPr>
          </a:p>
          <a:p>
            <a:endParaRPr lang="zh-CN" altLang="en-US" dirty="0"/>
          </a:p>
        </p:txBody>
      </p:sp>
      <p:sp>
        <p:nvSpPr>
          <p:cNvPr id="4" name="灯片编号占位符 3"/>
          <p:cNvSpPr>
            <a:spLocks noGrp="1"/>
          </p:cNvSpPr>
          <p:nvPr>
            <p:ph type="sldNum" sz="quarter" idx="10"/>
          </p:nvPr>
        </p:nvSpPr>
        <p:spPr/>
        <p:txBody>
          <a:bodyPr/>
          <a:lstStyle/>
          <a:p>
            <a:pPr>
              <a:defRPr/>
            </a:pPr>
            <a:fld id="{0E39CEB8-CF29-4BE2-83B3-7ECEFC761E11}" type="slidenum">
              <a:rPr lang="zh-CN" altLang="en-US" smtClean="0"/>
              <a:pPr>
                <a:defRPr/>
              </a:pPr>
              <a:t>33</a:t>
            </a:fld>
            <a:endParaRPr lang="zh-CN"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pPr>
              <a:defRPr/>
            </a:pPr>
            <a:fld id="{0E39CEB8-CF29-4BE2-83B3-7ECEFC761E11}" type="slidenum">
              <a:rPr lang="zh-CN" altLang="en-US" smtClean="0"/>
              <a:pPr>
                <a:defRPr/>
              </a:pPr>
              <a:t>34</a:t>
            </a:fld>
            <a:endParaRPr lang="zh-CN"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First one is BLF LIST —BLF LIST stands for Busy Lamp Field List.</a:t>
            </a:r>
          </a:p>
          <a:p>
            <a:r>
              <a:rPr lang="en-US" altLang="zh-CN" dirty="0" smtClean="0"/>
              <a:t>It’s the BLF feature on </a:t>
            </a:r>
            <a:r>
              <a:rPr lang="en-US" altLang="zh-CN" dirty="0" err="1" smtClean="0"/>
              <a:t>Broadworks</a:t>
            </a:r>
            <a:r>
              <a:rPr lang="en-US" altLang="zh-CN" dirty="0" smtClean="0"/>
              <a:t>.</a:t>
            </a:r>
            <a:endParaRPr lang="zh-CN" altLang="en-US" dirty="0" smtClean="0"/>
          </a:p>
        </p:txBody>
      </p:sp>
      <p:sp>
        <p:nvSpPr>
          <p:cNvPr id="4" name="灯片编号占位符 3"/>
          <p:cNvSpPr>
            <a:spLocks noGrp="1"/>
          </p:cNvSpPr>
          <p:nvPr>
            <p:ph type="sldNum" sz="quarter" idx="10"/>
          </p:nvPr>
        </p:nvSpPr>
        <p:spPr/>
        <p:txBody>
          <a:bodyPr/>
          <a:lstStyle/>
          <a:p>
            <a:fld id="{FD840D28-2397-41F5-BEB2-F42A8642713E}" type="slidenum">
              <a:rPr lang="zh-CN" altLang="en-US" smtClean="0">
                <a:solidFill>
                  <a:prstClr val="black"/>
                </a:solidFill>
              </a:rPr>
              <a:pPr/>
              <a:t>35</a:t>
            </a:fld>
            <a:endParaRPr lang="zh-CN" altLang="en-US">
              <a:solidFill>
                <a:prstClr val="black"/>
              </a:solidFill>
            </a:endParaRPr>
          </a:p>
        </p:txBody>
      </p:sp>
    </p:spTree>
    <p:extLst>
      <p:ext uri="{BB962C8B-B14F-4D97-AF65-F5344CB8AC3E}">
        <p14:creationId xmlns:p14="http://schemas.microsoft.com/office/powerpoint/2010/main" val="219908328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You can press this ACD key to login the ACS system .After pressing ACD key ,phone screen will prompts you to enter the USER ID and Password . User ID means the user identity used to log in the ACD system. </a:t>
            </a:r>
          </a:p>
          <a:p>
            <a:r>
              <a:rPr lang="en-US" altLang="zh-CN" dirty="0" smtClean="0"/>
              <a:t>Password means the password used to log in the ACD system .</a:t>
            </a:r>
          </a:p>
          <a:p>
            <a:r>
              <a:rPr lang="en-US" altLang="zh-CN" dirty="0" smtClean="0"/>
              <a:t>And after login ,you can switch ACD status by pressing the </a:t>
            </a:r>
            <a:r>
              <a:rPr lang="en-US" altLang="zh-CN" b="1" dirty="0" smtClean="0"/>
              <a:t>Avail</a:t>
            </a:r>
            <a:r>
              <a:rPr lang="en-US" altLang="zh-CN" dirty="0" smtClean="0"/>
              <a:t> / </a:t>
            </a:r>
            <a:r>
              <a:rPr lang="en-US" altLang="zh-CN" b="1" dirty="0" err="1" smtClean="0"/>
              <a:t>Unavail</a:t>
            </a:r>
            <a:r>
              <a:rPr lang="en-US" altLang="zh-CN" dirty="0" smtClean="0"/>
              <a:t> soft key  .</a:t>
            </a:r>
          </a:p>
          <a:p>
            <a:endParaRPr lang="zh-CN" altLang="en-US" dirty="0"/>
          </a:p>
        </p:txBody>
      </p:sp>
      <p:sp>
        <p:nvSpPr>
          <p:cNvPr id="4" name="灯片编号占位符 3"/>
          <p:cNvSpPr>
            <a:spLocks noGrp="1"/>
          </p:cNvSpPr>
          <p:nvPr>
            <p:ph type="sldNum" sz="quarter" idx="10"/>
          </p:nvPr>
        </p:nvSpPr>
        <p:spPr/>
        <p:txBody>
          <a:bodyPr/>
          <a:lstStyle/>
          <a:p>
            <a:pPr>
              <a:defRPr/>
            </a:pPr>
            <a:fld id="{0E39CEB8-CF29-4BE2-83B3-7ECEFC761E11}" type="slidenum">
              <a:rPr lang="zh-CN" altLang="en-US" smtClean="0"/>
              <a:pPr>
                <a:defRPr/>
              </a:pPr>
              <a:t>36</a:t>
            </a:fld>
            <a:endParaRPr lang="zh-CN"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Now is turn to  Feature key synchronization(</a:t>
            </a:r>
            <a:r>
              <a:rPr lang="en-US" altLang="zh-CN" b="1" dirty="0" smtClean="0"/>
              <a:t>ˌ</a:t>
            </a:r>
            <a:r>
              <a:rPr lang="en-US" altLang="zh-CN" b="1" dirty="0" err="1" smtClean="0"/>
              <a:t>siŋkrənaiˈzeiʃən</a:t>
            </a:r>
            <a:r>
              <a:rPr lang="en-US" altLang="zh-CN" b="1" dirty="0" smtClean="0"/>
              <a:t>]</a:t>
            </a:r>
            <a:r>
              <a:rPr lang="en-US" altLang="zh-CN" dirty="0" smtClean="0"/>
              <a:t>) .We will only have a simple introduce for this feature in today’s training .For the specific configuration on </a:t>
            </a:r>
            <a:r>
              <a:rPr lang="en-US" altLang="zh-CN" dirty="0" err="1" smtClean="0"/>
              <a:t>BroadWorks</a:t>
            </a:r>
            <a:r>
              <a:rPr lang="en-US" altLang="zh-CN" dirty="0" smtClean="0"/>
              <a:t> for this features ,please refer to the manuals which we will send you after training .</a:t>
            </a:r>
            <a:endParaRPr lang="zh-CN" altLang="en-US" dirty="0" smtClean="0"/>
          </a:p>
        </p:txBody>
      </p:sp>
      <p:sp>
        <p:nvSpPr>
          <p:cNvPr id="4" name="灯片编号占位符 3"/>
          <p:cNvSpPr>
            <a:spLocks noGrp="1"/>
          </p:cNvSpPr>
          <p:nvPr>
            <p:ph type="sldNum" sz="quarter" idx="10"/>
          </p:nvPr>
        </p:nvSpPr>
        <p:spPr/>
        <p:txBody>
          <a:bodyPr/>
          <a:lstStyle/>
          <a:p>
            <a:fld id="{FD840D28-2397-41F5-BEB2-F42A8642713E}" type="slidenum">
              <a:rPr lang="zh-CN" altLang="en-US" smtClean="0">
                <a:solidFill>
                  <a:prstClr val="black"/>
                </a:solidFill>
              </a:rPr>
              <a:pPr/>
              <a:t>37</a:t>
            </a:fld>
            <a:endParaRPr lang="zh-CN" altLang="en-US">
              <a:solidFill>
                <a:prstClr val="black"/>
              </a:solidFill>
            </a:endParaRPr>
          </a:p>
        </p:txBody>
      </p:sp>
    </p:spTree>
    <p:extLst>
      <p:ext uri="{BB962C8B-B14F-4D97-AF65-F5344CB8AC3E}">
        <p14:creationId xmlns:p14="http://schemas.microsoft.com/office/powerpoint/2010/main" val="219908328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This feature provides the capability to synchronize the following five  </a:t>
            </a:r>
            <a:r>
              <a:rPr lang="en-US" altLang="zh-CN" dirty="0" err="1" smtClean="0"/>
              <a:t>BroadWorks</a:t>
            </a:r>
            <a:r>
              <a:rPr lang="en-US" altLang="zh-CN" dirty="0" smtClean="0"/>
              <a:t> feature status with the IP phone. </a:t>
            </a:r>
          </a:p>
          <a:p>
            <a:r>
              <a:rPr lang="en-US" altLang="zh-CN" dirty="0" smtClean="0"/>
              <a:t>Do Not Disturb/Call Forwarding Always/Call Forwarding Busy/Call Forwarding No Answer /ACD state .</a:t>
            </a:r>
            <a:endParaRPr lang="zh-CN" altLang="en-US" dirty="0" smtClean="0"/>
          </a:p>
          <a:p>
            <a:endParaRPr lang="en-US" altLang="zh-CN" dirty="0" smtClean="0"/>
          </a:p>
          <a:p>
            <a:r>
              <a:rPr lang="en-US" altLang="zh-CN" dirty="0" smtClean="0"/>
              <a:t>If a user changes the status of one of these features via the </a:t>
            </a:r>
            <a:r>
              <a:rPr lang="en-US" altLang="zh-CN" dirty="0" err="1" smtClean="0"/>
              <a:t>BroadWorks</a:t>
            </a:r>
            <a:r>
              <a:rPr lang="en-US" altLang="zh-CN" dirty="0" smtClean="0"/>
              <a:t> web portal or feature access code ,the </a:t>
            </a:r>
            <a:r>
              <a:rPr lang="en-US" altLang="zh-CN" dirty="0" err="1" smtClean="0"/>
              <a:t>BroadWorks</a:t>
            </a:r>
            <a:r>
              <a:rPr lang="en-US" altLang="zh-CN" dirty="0" smtClean="0"/>
              <a:t> server will notify the IP phone of the status change. Conversely, if the user changes the feature status on the IP phone, the IP phone will notify the </a:t>
            </a:r>
            <a:r>
              <a:rPr lang="en-US" altLang="zh-CN" dirty="0" err="1" smtClean="0"/>
              <a:t>BroadWorks</a:t>
            </a:r>
            <a:r>
              <a:rPr lang="en-US" altLang="zh-CN" dirty="0" smtClean="0"/>
              <a:t> server of the status change.</a:t>
            </a:r>
          </a:p>
          <a:p>
            <a:endParaRPr lang="en-US" altLang="zh-CN" dirty="0" smtClean="0"/>
          </a:p>
          <a:p>
            <a:r>
              <a:rPr lang="en-US" altLang="zh-CN" dirty="0" smtClean="0"/>
              <a:t>This function is convenient for user to remote control phone function in server side .</a:t>
            </a:r>
            <a:endParaRPr lang="zh-CN" alt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zh-CN" altLang="en-US" dirty="0" smtClean="0"/>
          </a:p>
          <a:p>
            <a:endParaRPr lang="en-US" sz="1200" dirty="0" smtClean="0"/>
          </a:p>
          <a:p>
            <a:endParaRPr lang="zh-CN" altLang="en-US" dirty="0"/>
          </a:p>
        </p:txBody>
      </p:sp>
      <p:sp>
        <p:nvSpPr>
          <p:cNvPr id="4" name="灯片编号占位符 3"/>
          <p:cNvSpPr>
            <a:spLocks noGrp="1"/>
          </p:cNvSpPr>
          <p:nvPr>
            <p:ph type="sldNum" sz="quarter" idx="10"/>
          </p:nvPr>
        </p:nvSpPr>
        <p:spPr/>
        <p:txBody>
          <a:bodyPr/>
          <a:lstStyle/>
          <a:p>
            <a:pPr>
              <a:defRPr/>
            </a:pPr>
            <a:fld id="{0E39CEB8-CF29-4BE2-83B3-7ECEFC761E11}" type="slidenum">
              <a:rPr lang="zh-CN" altLang="en-US" smtClean="0"/>
              <a:pPr>
                <a:defRPr/>
              </a:pPr>
              <a:t>38</a:t>
            </a:fld>
            <a:endParaRPr lang="zh-CN"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For active this feature ,you need to enter into phone setting page and Browser to </a:t>
            </a:r>
            <a:r>
              <a:rPr lang="en-US" altLang="zh-CN" b="1" dirty="0" err="1" smtClean="0"/>
              <a:t>Phone</a:t>
            </a:r>
            <a:r>
              <a:rPr lang="en-US" altLang="zh-CN" b="1" dirty="0" err="1" smtClean="0">
                <a:sym typeface="Wingdings" pitchFamily="2" charset="2"/>
              </a:rPr>
              <a:t>Fetures</a:t>
            </a:r>
            <a:r>
              <a:rPr lang="en-US" altLang="zh-CN" b="1" dirty="0" smtClean="0">
                <a:sym typeface="Wingdings" pitchFamily="2" charset="2"/>
              </a:rPr>
              <a:t> </a:t>
            </a:r>
            <a:r>
              <a:rPr lang="en-US" altLang="zh-CN" dirty="0" smtClean="0">
                <a:sym typeface="Wingdings" pitchFamily="2" charset="2"/>
              </a:rPr>
              <a:t>,and enabled the </a:t>
            </a:r>
            <a:r>
              <a:rPr lang="en-US" altLang="zh-CN" dirty="0" smtClean="0"/>
              <a:t>Feature Key Synchronization</a:t>
            </a:r>
            <a:r>
              <a:rPr lang="en-US" altLang="zh-CN" b="1" dirty="0" smtClean="0"/>
              <a:t> .</a:t>
            </a:r>
            <a:r>
              <a:rPr lang="en-US" altLang="zh-CN" dirty="0" smtClean="0">
                <a:sym typeface="Wingdings" pitchFamily="2" charset="2"/>
              </a:rPr>
              <a:t> </a:t>
            </a:r>
          </a:p>
          <a:p>
            <a:r>
              <a:rPr lang="en-US" altLang="zh-CN" dirty="0" smtClean="0"/>
              <a:t>For example, when you enable the Feature Key </a:t>
            </a:r>
            <a:r>
              <a:rPr lang="en-US" altLang="zh-CN" dirty="0" err="1" smtClean="0"/>
              <a:t>Synchronisation</a:t>
            </a:r>
            <a:r>
              <a:rPr lang="en-US" altLang="zh-CN" dirty="0" smtClean="0"/>
              <a:t>, and active the DND feature by pressing the </a:t>
            </a:r>
            <a:r>
              <a:rPr lang="en-US" altLang="zh-CN" b="1" dirty="0" smtClean="0"/>
              <a:t>DND</a:t>
            </a:r>
            <a:r>
              <a:rPr lang="en-US" altLang="zh-CN" dirty="0" smtClean="0"/>
              <a:t> soft key on the IP phone, the IP phone will synchronize the DND state to the </a:t>
            </a:r>
            <a:r>
              <a:rPr lang="en-US" altLang="zh-CN" dirty="0" err="1" smtClean="0"/>
              <a:t>BroadSoft</a:t>
            </a:r>
            <a:r>
              <a:rPr lang="en-US" altLang="zh-CN" dirty="0" smtClean="0"/>
              <a:t> user registered on the IP phone. And if DND state is change in </a:t>
            </a:r>
            <a:r>
              <a:rPr lang="en-US" altLang="zh-CN" dirty="0" err="1" smtClean="0"/>
              <a:t>BroadWorks</a:t>
            </a:r>
            <a:r>
              <a:rPr lang="en-US" altLang="zh-CN" dirty="0" smtClean="0"/>
              <a:t> , server will notify phone to change the state ,too .</a:t>
            </a:r>
            <a:endParaRPr lang="zh-CN" altLang="en-US" dirty="0" smtClean="0"/>
          </a:p>
          <a:p>
            <a:endParaRPr lang="zh-CN" altLang="en-US" dirty="0"/>
          </a:p>
        </p:txBody>
      </p:sp>
      <p:sp>
        <p:nvSpPr>
          <p:cNvPr id="4" name="灯片编号占位符 3"/>
          <p:cNvSpPr>
            <a:spLocks noGrp="1"/>
          </p:cNvSpPr>
          <p:nvPr>
            <p:ph type="sldNum" sz="quarter" idx="10"/>
          </p:nvPr>
        </p:nvSpPr>
        <p:spPr/>
        <p:txBody>
          <a:bodyPr/>
          <a:lstStyle/>
          <a:p>
            <a:pPr>
              <a:defRPr/>
            </a:pPr>
            <a:fld id="{0E39CEB8-CF29-4BE2-83B3-7ECEFC761E11}" type="slidenum">
              <a:rPr lang="zh-CN" altLang="en-US" smtClean="0"/>
              <a:pPr>
                <a:defRPr/>
              </a:pPr>
              <a:t>39</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sz="1200" b="1" dirty="0" err="1" smtClean="0"/>
              <a:t>Broadsoft</a:t>
            </a:r>
            <a:r>
              <a:rPr lang="en-US" altLang="zh-CN" sz="1200" b="1" dirty="0" smtClean="0"/>
              <a:t> has 3 products as follows :</a:t>
            </a:r>
            <a:r>
              <a:rPr lang="en-US" altLang="zh-CN" sz="1200" dirty="0" err="1" smtClean="0"/>
              <a:t>BroadWorks</a:t>
            </a:r>
            <a:r>
              <a:rPr lang="en-US" altLang="zh-CN" sz="1200" dirty="0" smtClean="0"/>
              <a:t>/</a:t>
            </a:r>
            <a:r>
              <a:rPr lang="en-US" altLang="zh-CN" sz="1200" dirty="0" err="1" smtClean="0"/>
              <a:t>BroadCloud</a:t>
            </a:r>
            <a:r>
              <a:rPr lang="en-US" altLang="zh-CN" sz="1200" dirty="0" smtClean="0"/>
              <a:t>/</a:t>
            </a:r>
            <a:r>
              <a:rPr lang="en-US" altLang="zh-CN" sz="1200" dirty="0" err="1" smtClean="0"/>
              <a:t>BroadTouch</a:t>
            </a:r>
            <a:r>
              <a:rPr lang="en-US" altLang="zh-CN" sz="1200" dirty="0" smtClean="0"/>
              <a:t>. Today we only</a:t>
            </a:r>
            <a:r>
              <a:rPr lang="en-US" altLang="zh-CN" sz="1200" baseline="0" dirty="0" smtClean="0"/>
              <a:t> focus on </a:t>
            </a:r>
            <a:r>
              <a:rPr lang="en-US" altLang="zh-CN" sz="1200" baseline="0" dirty="0" err="1" smtClean="0"/>
              <a:t>Broadworks</a:t>
            </a:r>
            <a:r>
              <a:rPr lang="en-US" altLang="zh-CN" sz="1200" baseline="0" dirty="0" smtClean="0"/>
              <a:t> .</a:t>
            </a:r>
            <a:endParaRPr lang="en-US" altLang="zh-CN" sz="1200" dirty="0" smtClean="0"/>
          </a:p>
          <a:p>
            <a:r>
              <a:rPr lang="en-US" altLang="zh-CN" sz="1200" dirty="0" err="1" smtClean="0"/>
              <a:t>BroadWorks</a:t>
            </a:r>
            <a:r>
              <a:rPr lang="en-US" altLang="zh-CN" sz="1200" dirty="0" smtClean="0"/>
              <a:t> is an integrated system of voice applications and servers for service providers . The system delivers a broad set of differentiated, value-added communication services -ranging from media</a:t>
            </a:r>
            <a:r>
              <a:rPr lang="en-US" altLang="zh-CN" sz="1200" baseline="0" dirty="0" smtClean="0"/>
              <a:t> </a:t>
            </a:r>
            <a:r>
              <a:rPr lang="en-US" altLang="zh-CN" sz="1200" dirty="0" smtClean="0"/>
              <a:t>services such as voice mail, conference to personal calling functions ,such as selective call forwarding, and dial-by-name. </a:t>
            </a:r>
          </a:p>
          <a:p>
            <a:endParaRPr lang="en-US" altLang="zh-CN" sz="1200" dirty="0" smtClean="0"/>
          </a:p>
          <a:p>
            <a:r>
              <a:rPr lang="en-US" altLang="zh-CN" sz="1200" b="0" i="0" kern="1200" dirty="0" err="1" smtClean="0">
                <a:solidFill>
                  <a:schemeClr val="tx1"/>
                </a:solidFill>
                <a:effectLst/>
                <a:latin typeface="+mn-lt"/>
                <a:ea typeface="+mn-ea"/>
                <a:cs typeface="+mn-cs"/>
              </a:rPr>
              <a:t>BroadCloud</a:t>
            </a:r>
            <a:r>
              <a:rPr lang="en-US" altLang="zh-CN" sz="1200" b="0" i="0" kern="1200" dirty="0" smtClean="0">
                <a:solidFill>
                  <a:schemeClr val="tx1"/>
                </a:solidFill>
                <a:effectLst/>
                <a:latin typeface="+mn-lt"/>
                <a:ea typeface="+mn-ea"/>
                <a:cs typeface="+mn-cs"/>
              </a:rPr>
              <a:t> is </a:t>
            </a:r>
            <a:r>
              <a:rPr lang="en-US" altLang="zh-CN" sz="1200" b="0" i="0" kern="1200" dirty="0" err="1" smtClean="0">
                <a:solidFill>
                  <a:schemeClr val="tx1"/>
                </a:solidFill>
                <a:effectLst/>
                <a:latin typeface="+mn-lt"/>
                <a:ea typeface="+mn-ea"/>
                <a:cs typeface="+mn-cs"/>
              </a:rPr>
              <a:t>BroadSoft's</a:t>
            </a:r>
            <a:r>
              <a:rPr lang="en-US" altLang="zh-CN" sz="1200" b="0" i="0" kern="1200" dirty="0" smtClean="0">
                <a:solidFill>
                  <a:schemeClr val="tx1"/>
                </a:solidFill>
                <a:effectLst/>
                <a:latin typeface="+mn-lt"/>
                <a:ea typeface="+mn-ea"/>
                <a:cs typeface="+mn-cs"/>
              </a:rPr>
              <a:t> cloud-based, hosted infrastructure that serves as the foundation for </a:t>
            </a:r>
            <a:r>
              <a:rPr lang="en-US" altLang="zh-CN" sz="1200" b="0" i="0" kern="1200" dirty="0" err="1" smtClean="0">
                <a:solidFill>
                  <a:schemeClr val="tx1"/>
                </a:solidFill>
                <a:effectLst/>
                <a:latin typeface="+mn-lt"/>
                <a:ea typeface="+mn-ea"/>
                <a:cs typeface="+mn-cs"/>
              </a:rPr>
              <a:t>BroadSoft's</a:t>
            </a:r>
            <a:r>
              <a:rPr lang="en-US" altLang="zh-CN" sz="1200" b="0" i="0" kern="1200" dirty="0" smtClean="0">
                <a:solidFill>
                  <a:schemeClr val="tx1"/>
                </a:solidFill>
                <a:effectLst/>
                <a:latin typeface="+mn-lt"/>
                <a:ea typeface="+mn-ea"/>
                <a:cs typeface="+mn-cs"/>
              </a:rPr>
              <a:t> growing cloud-based communications capabilities.</a:t>
            </a:r>
          </a:p>
          <a:p>
            <a:endParaRPr lang="en-US" altLang="zh-CN" sz="1200" dirty="0" smtClean="0"/>
          </a:p>
          <a:p>
            <a:r>
              <a:rPr lang="en-US" altLang="zh-CN" sz="1200" b="0" i="0" kern="1200" dirty="0" err="1" smtClean="0">
                <a:solidFill>
                  <a:schemeClr val="tx1"/>
                </a:solidFill>
                <a:effectLst/>
                <a:latin typeface="+mn-lt"/>
                <a:ea typeface="+mn-ea"/>
                <a:cs typeface="+mn-cs"/>
              </a:rPr>
              <a:t>BroadTouch</a:t>
            </a:r>
            <a:r>
              <a:rPr lang="en-US" altLang="zh-CN" sz="1200" b="0" i="0" kern="1200" dirty="0" smtClean="0">
                <a:solidFill>
                  <a:schemeClr val="tx1"/>
                </a:solidFill>
                <a:effectLst/>
                <a:latin typeface="+mn-lt"/>
                <a:ea typeface="+mn-ea"/>
                <a:cs typeface="+mn-cs"/>
              </a:rPr>
              <a:t> offers a simple and easy-to-use user interface (UI) that brings together the power of </a:t>
            </a:r>
            <a:r>
              <a:rPr lang="en-US" altLang="zh-CN" sz="1200" b="0" i="0" kern="1200" dirty="0" err="1" smtClean="0">
                <a:solidFill>
                  <a:schemeClr val="tx1"/>
                </a:solidFill>
                <a:effectLst/>
                <a:latin typeface="+mn-lt"/>
                <a:ea typeface="+mn-ea"/>
                <a:cs typeface="+mn-cs"/>
              </a:rPr>
              <a:t>BroadWorks</a:t>
            </a:r>
            <a:r>
              <a:rPr lang="en-US" altLang="zh-CN" sz="1200" b="0" i="0" kern="1200" baseline="30000" dirty="0" smtClean="0">
                <a:solidFill>
                  <a:schemeClr val="tx1"/>
                </a:solidFill>
                <a:effectLst/>
                <a:latin typeface="+mn-lt"/>
                <a:ea typeface="+mn-ea"/>
                <a:cs typeface="+mn-cs"/>
              </a:rPr>
              <a:t>®</a:t>
            </a:r>
            <a:r>
              <a:rPr lang="en-US" altLang="zh-CN" sz="1200" b="0" i="0" kern="1200" dirty="0" smtClean="0">
                <a:solidFill>
                  <a:schemeClr val="tx1"/>
                </a:solidFill>
                <a:effectLst/>
                <a:latin typeface="+mn-lt"/>
                <a:ea typeface="+mn-ea"/>
                <a:cs typeface="+mn-cs"/>
              </a:rPr>
              <a:t>, our award-winning application platform and </a:t>
            </a:r>
            <a:r>
              <a:rPr lang="en-US" altLang="zh-CN" sz="1200" b="0" i="0" kern="1200" dirty="0" err="1" smtClean="0">
                <a:solidFill>
                  <a:schemeClr val="tx1"/>
                </a:solidFill>
                <a:effectLst/>
                <a:latin typeface="+mn-lt"/>
                <a:ea typeface="+mn-ea"/>
                <a:cs typeface="+mn-cs"/>
              </a:rPr>
              <a:t>BroadCloud</a:t>
            </a:r>
            <a:r>
              <a:rPr lang="en-US" altLang="zh-CN" sz="1200" b="0" i="0" kern="1200" dirty="0" smtClean="0">
                <a:solidFill>
                  <a:schemeClr val="tx1"/>
                </a:solidFill>
                <a:effectLst/>
                <a:latin typeface="+mn-lt"/>
                <a:ea typeface="+mn-ea"/>
                <a:cs typeface="+mn-cs"/>
              </a:rPr>
              <a:t>, our hosted, cloud-based service delivery platform. As a result, telecommunications service providers can deploy tightly integrated Unified Communications (UC) services already provided by these platforms, with a homogeneous user experience across a broad range of communication devices and platforms. Such services include high-definition (HD) voice, video calling and conferencing, instant messaging, presence and web collaboration.</a:t>
            </a:r>
            <a:endParaRPr lang="zh-CN" altLang="en-US" dirty="0"/>
          </a:p>
        </p:txBody>
      </p:sp>
      <p:sp>
        <p:nvSpPr>
          <p:cNvPr id="4" name="灯片编号占位符 3"/>
          <p:cNvSpPr>
            <a:spLocks noGrp="1"/>
          </p:cNvSpPr>
          <p:nvPr>
            <p:ph type="sldNum" sz="quarter" idx="10"/>
          </p:nvPr>
        </p:nvSpPr>
        <p:spPr/>
        <p:txBody>
          <a:bodyPr/>
          <a:lstStyle/>
          <a:p>
            <a:pPr>
              <a:defRPr/>
            </a:pPr>
            <a:fld id="{0E39CEB8-CF29-4BE2-83B3-7ECEFC761E11}" type="slidenum">
              <a:rPr lang="zh-CN" altLang="en-US" smtClean="0"/>
              <a:pPr>
                <a:defRPr/>
              </a:pPr>
              <a:t>4</a:t>
            </a:fld>
            <a:endParaRPr lang="zh-CN"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Now is the Phonebook and Call log feature in </a:t>
            </a:r>
            <a:r>
              <a:rPr lang="en-US" altLang="zh-CN" dirty="0" err="1" smtClean="0"/>
              <a:t>BrodWorks</a:t>
            </a:r>
            <a:r>
              <a:rPr lang="en-US" altLang="zh-CN" dirty="0" smtClean="0"/>
              <a:t> . I will only make a brief introduction</a:t>
            </a:r>
            <a:r>
              <a:rPr lang="en-US" altLang="zh-CN" baseline="0" dirty="0" smtClean="0"/>
              <a:t> about the configuration of his two feature in phone </a:t>
            </a:r>
            <a:r>
              <a:rPr lang="en-US" altLang="zh-CN" baseline="0" smtClean="0"/>
              <a:t>side for </a:t>
            </a:r>
            <a:r>
              <a:rPr lang="en-US" altLang="zh-CN" baseline="0" dirty="0" smtClean="0"/>
              <a:t>server configuration ,you can refer to the documents which we will </a:t>
            </a:r>
            <a:r>
              <a:rPr lang="en-US" altLang="zh-CN" baseline="0" smtClean="0"/>
              <a:t>sent you after training .</a:t>
            </a:r>
            <a:endParaRPr lang="zh-CN" altLang="en-US" dirty="0"/>
          </a:p>
        </p:txBody>
      </p:sp>
      <p:sp>
        <p:nvSpPr>
          <p:cNvPr id="4" name="灯片编号占位符 3"/>
          <p:cNvSpPr>
            <a:spLocks noGrp="1"/>
          </p:cNvSpPr>
          <p:nvPr>
            <p:ph type="sldNum" sz="quarter" idx="10"/>
          </p:nvPr>
        </p:nvSpPr>
        <p:spPr/>
        <p:txBody>
          <a:bodyPr/>
          <a:lstStyle/>
          <a:p>
            <a:fld id="{FD840D28-2397-41F5-BEB2-F42A8642713E}" type="slidenum">
              <a:rPr lang="zh-CN" altLang="en-US" smtClean="0">
                <a:solidFill>
                  <a:prstClr val="black"/>
                </a:solidFill>
              </a:rPr>
              <a:pPr/>
              <a:t>40</a:t>
            </a:fld>
            <a:endParaRPr lang="zh-CN" altLang="en-US">
              <a:solidFill>
                <a:prstClr val="black"/>
              </a:solidFill>
            </a:endParaRPr>
          </a:p>
        </p:txBody>
      </p:sp>
    </p:spTree>
    <p:extLst>
      <p:ext uri="{BB962C8B-B14F-4D97-AF65-F5344CB8AC3E}">
        <p14:creationId xmlns:p14="http://schemas.microsoft.com/office/powerpoint/2010/main" val="219908328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You can access the </a:t>
            </a:r>
            <a:r>
              <a:rPr lang="en-US" sz="1200" kern="1200" dirty="0" err="1" smtClean="0">
                <a:solidFill>
                  <a:schemeClr val="tx1"/>
                </a:solidFill>
                <a:latin typeface="+mn-lt"/>
                <a:ea typeface="+mn-ea"/>
                <a:cs typeface="+mn-cs"/>
              </a:rPr>
              <a:t>BroadSoft</a:t>
            </a:r>
            <a:r>
              <a:rPr lang="en-US" sz="1200" kern="1200" dirty="0" smtClean="0">
                <a:solidFill>
                  <a:schemeClr val="tx1"/>
                </a:solidFill>
                <a:latin typeface="+mn-lt"/>
                <a:ea typeface="+mn-ea"/>
                <a:cs typeface="+mn-cs"/>
              </a:rPr>
              <a:t> directory through the IP phone. You can add contacts from the </a:t>
            </a:r>
            <a:r>
              <a:rPr lang="en-US" sz="1200" kern="1200" dirty="0" err="1" smtClean="0">
                <a:solidFill>
                  <a:schemeClr val="tx1"/>
                </a:solidFill>
                <a:latin typeface="+mn-lt"/>
                <a:ea typeface="+mn-ea"/>
                <a:cs typeface="+mn-cs"/>
              </a:rPr>
              <a:t>BroadSoft</a:t>
            </a:r>
            <a:r>
              <a:rPr lang="en-US" sz="1200" kern="1200" dirty="0" smtClean="0">
                <a:solidFill>
                  <a:schemeClr val="tx1"/>
                </a:solidFill>
                <a:latin typeface="+mn-lt"/>
                <a:ea typeface="+mn-ea"/>
                <a:cs typeface="+mn-cs"/>
              </a:rPr>
              <a:t> directory to your local directory. You can also dial a contact from the </a:t>
            </a:r>
            <a:r>
              <a:rPr lang="en-US" sz="1200" kern="1200" dirty="0" err="1" smtClean="0">
                <a:solidFill>
                  <a:schemeClr val="tx1"/>
                </a:solidFill>
                <a:latin typeface="+mn-lt"/>
                <a:ea typeface="+mn-ea"/>
                <a:cs typeface="+mn-cs"/>
              </a:rPr>
              <a:t>BroadSoft</a:t>
            </a:r>
            <a:r>
              <a:rPr lang="en-US" sz="1200" kern="1200" dirty="0" smtClean="0">
                <a:solidFill>
                  <a:schemeClr val="tx1"/>
                </a:solidFill>
                <a:latin typeface="+mn-lt"/>
                <a:ea typeface="+mn-ea"/>
                <a:cs typeface="+mn-cs"/>
              </a:rPr>
              <a:t> directory. The </a:t>
            </a:r>
            <a:r>
              <a:rPr lang="en-US" sz="1200" kern="1200" dirty="0" err="1" smtClean="0">
                <a:solidFill>
                  <a:schemeClr val="tx1"/>
                </a:solidFill>
                <a:latin typeface="+mn-lt"/>
                <a:ea typeface="+mn-ea"/>
                <a:cs typeface="+mn-cs"/>
              </a:rPr>
              <a:t>BoradWorks</a:t>
            </a:r>
            <a:r>
              <a:rPr lang="en-US" sz="1200" kern="1200" dirty="0" smtClean="0">
                <a:solidFill>
                  <a:schemeClr val="tx1"/>
                </a:solidFill>
                <a:latin typeface="+mn-lt"/>
                <a:ea typeface="+mn-ea"/>
                <a:cs typeface="+mn-cs"/>
              </a:rPr>
              <a:t> server provides four types of directory: Enterprise Directory, Group Directory, Personal Directory and Common Directory. The Common Directory is not supported by Yealink IP phones.</a:t>
            </a:r>
          </a:p>
          <a:p>
            <a:r>
              <a:rPr lang="en-US" altLang="zh-CN" sz="1200" kern="1200" dirty="0" smtClean="0">
                <a:solidFill>
                  <a:schemeClr val="tx1"/>
                </a:solidFill>
                <a:latin typeface="+mn-lt"/>
                <a:ea typeface="+mn-ea"/>
                <a:cs typeface="+mn-cs"/>
              </a:rPr>
              <a:t>Yealink </a:t>
            </a:r>
            <a:r>
              <a:rPr lang="en-US" altLang="zh-CN" sz="1200" kern="1200" dirty="0" err="1" smtClean="0">
                <a:solidFill>
                  <a:schemeClr val="tx1"/>
                </a:solidFill>
                <a:latin typeface="+mn-lt"/>
                <a:ea typeface="+mn-ea"/>
                <a:cs typeface="+mn-cs"/>
              </a:rPr>
              <a:t>phong</a:t>
            </a:r>
            <a:r>
              <a:rPr lang="en-US" altLang="zh-CN" sz="1200" kern="1200" dirty="0" smtClean="0">
                <a:solidFill>
                  <a:schemeClr val="tx1"/>
                </a:solidFill>
                <a:latin typeface="+mn-lt"/>
                <a:ea typeface="+mn-ea"/>
                <a:cs typeface="+mn-cs"/>
              </a:rPr>
              <a:t> can support</a:t>
            </a:r>
            <a:r>
              <a:rPr lang="en-US" altLang="zh-CN" sz="1200" kern="1200" baseline="0" dirty="0" smtClean="0">
                <a:solidFill>
                  <a:schemeClr val="tx1"/>
                </a:solidFill>
                <a:latin typeface="+mn-lt"/>
                <a:ea typeface="+mn-ea"/>
                <a:cs typeface="+mn-cs"/>
              </a:rPr>
              <a:t> maximum 6 </a:t>
            </a:r>
            <a:r>
              <a:rPr lang="en-US" altLang="zh-CN" sz="1200" kern="1200" baseline="0" dirty="0" err="1" smtClean="0">
                <a:solidFill>
                  <a:schemeClr val="tx1"/>
                </a:solidFill>
                <a:latin typeface="+mn-lt"/>
                <a:ea typeface="+mn-ea"/>
                <a:cs typeface="+mn-cs"/>
              </a:rPr>
              <a:t>Broadsoft</a:t>
            </a:r>
            <a:r>
              <a:rPr lang="en-US" altLang="zh-CN" sz="1200" kern="1200" baseline="0" dirty="0" smtClean="0">
                <a:solidFill>
                  <a:schemeClr val="tx1"/>
                </a:solidFill>
                <a:latin typeface="+mn-lt"/>
                <a:ea typeface="+mn-ea"/>
                <a:cs typeface="+mn-cs"/>
              </a:rPr>
              <a:t> directories .</a:t>
            </a:r>
            <a:endParaRPr lang="zh-CN" altLang="en-US" sz="1200" kern="1200" dirty="0" smtClean="0">
              <a:solidFill>
                <a:schemeClr val="tx1"/>
              </a:solidFill>
              <a:latin typeface="+mn-lt"/>
              <a:ea typeface="+mn-ea"/>
              <a:cs typeface="+mn-cs"/>
            </a:endParaRPr>
          </a:p>
          <a:p>
            <a:r>
              <a:rPr lang="en-US" altLang="zh-CN" dirty="0" smtClean="0"/>
              <a:t>About the </a:t>
            </a:r>
            <a:r>
              <a:rPr lang="en-US" altLang="zh-CN" baseline="0" dirty="0" smtClean="0"/>
              <a:t>introduction for</a:t>
            </a:r>
            <a:r>
              <a:rPr lang="en-US" altLang="zh-CN" dirty="0" smtClean="0"/>
              <a:t> every</a:t>
            </a:r>
            <a:r>
              <a:rPr lang="en-US" altLang="zh-CN" baseline="0" dirty="0" smtClean="0"/>
              <a:t> kind of</a:t>
            </a:r>
            <a:r>
              <a:rPr lang="en-US" altLang="zh-CN" dirty="0" smtClean="0"/>
              <a:t> directory</a:t>
            </a:r>
            <a:r>
              <a:rPr lang="en-US" altLang="zh-CN" baseline="0" dirty="0" smtClean="0"/>
              <a:t> ,you can refer to the documents which we will sent you after training ,the manual also contains the phonebook configuration on </a:t>
            </a:r>
            <a:r>
              <a:rPr lang="en-US" altLang="zh-CN" baseline="0" dirty="0" err="1" smtClean="0"/>
              <a:t>BroadWorks</a:t>
            </a:r>
            <a:r>
              <a:rPr lang="en-US" altLang="zh-CN" baseline="0" dirty="0" smtClean="0"/>
              <a:t> . </a:t>
            </a:r>
            <a:endParaRPr lang="zh-CN" altLang="en-US" dirty="0"/>
          </a:p>
        </p:txBody>
      </p:sp>
      <p:sp>
        <p:nvSpPr>
          <p:cNvPr id="4" name="灯片编号占位符 3"/>
          <p:cNvSpPr>
            <a:spLocks noGrp="1"/>
          </p:cNvSpPr>
          <p:nvPr>
            <p:ph type="sldNum" sz="quarter" idx="10"/>
          </p:nvPr>
        </p:nvSpPr>
        <p:spPr/>
        <p:txBody>
          <a:bodyPr/>
          <a:lstStyle/>
          <a:p>
            <a:pPr>
              <a:defRPr/>
            </a:pPr>
            <a:fld id="{0E39CEB8-CF29-4BE2-83B3-7ECEFC761E11}" type="slidenum">
              <a:rPr lang="zh-CN" altLang="en-US" smtClean="0"/>
              <a:pPr>
                <a:defRPr/>
              </a:pPr>
              <a:t>41</a:t>
            </a:fld>
            <a:endParaRPr lang="zh-CN"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lvl="0"/>
            <a:r>
              <a:rPr lang="en-US" sz="1200" kern="1200" dirty="0" smtClean="0">
                <a:solidFill>
                  <a:schemeClr val="tx1"/>
                </a:solidFill>
                <a:latin typeface="+mn-lt"/>
                <a:ea typeface="+mn-ea"/>
                <a:cs typeface="+mn-cs"/>
              </a:rPr>
              <a:t>For </a:t>
            </a:r>
            <a:r>
              <a:rPr lang="en-US" sz="1200" kern="1200" dirty="0" err="1" smtClean="0">
                <a:solidFill>
                  <a:schemeClr val="tx1"/>
                </a:solidFill>
                <a:latin typeface="+mn-lt"/>
                <a:ea typeface="+mn-ea"/>
                <a:cs typeface="+mn-cs"/>
              </a:rPr>
              <a:t>configurating</a:t>
            </a:r>
            <a:r>
              <a:rPr lang="en-US" sz="1200" kern="1200" baseline="0" dirty="0" smtClean="0">
                <a:solidFill>
                  <a:schemeClr val="tx1"/>
                </a:solidFill>
                <a:latin typeface="+mn-lt"/>
                <a:ea typeface="+mn-ea"/>
                <a:cs typeface="+mn-cs"/>
              </a:rPr>
              <a:t> the </a:t>
            </a:r>
            <a:r>
              <a:rPr lang="en-US" sz="1200" kern="1200" baseline="0" dirty="0" err="1" smtClean="0">
                <a:solidFill>
                  <a:schemeClr val="tx1"/>
                </a:solidFill>
                <a:latin typeface="+mn-lt"/>
                <a:ea typeface="+mn-ea"/>
                <a:cs typeface="+mn-cs"/>
              </a:rPr>
              <a:t>Broadsoft</a:t>
            </a:r>
            <a:r>
              <a:rPr lang="en-US" sz="1200" kern="1200" baseline="0" dirty="0" smtClean="0">
                <a:solidFill>
                  <a:schemeClr val="tx1"/>
                </a:solidFill>
                <a:latin typeface="+mn-lt"/>
                <a:ea typeface="+mn-ea"/>
                <a:cs typeface="+mn-cs"/>
              </a:rPr>
              <a:t> phonebook </a:t>
            </a:r>
            <a:r>
              <a:rPr lang="en-US" altLang="zh-CN" sz="1200" kern="1200" baseline="0" dirty="0" smtClean="0">
                <a:solidFill>
                  <a:schemeClr val="tx1"/>
                </a:solidFill>
                <a:latin typeface="+mn-lt"/>
                <a:ea typeface="+mn-ea"/>
                <a:cs typeface="+mn-cs"/>
              </a:rPr>
              <a:t>,you need to browser to </a:t>
            </a:r>
            <a:r>
              <a:rPr lang="en-US" sz="1200" b="1" kern="1200" dirty="0" smtClean="0">
                <a:solidFill>
                  <a:schemeClr val="tx1"/>
                </a:solidFill>
                <a:latin typeface="+mn-lt"/>
                <a:ea typeface="+mn-ea"/>
                <a:cs typeface="+mn-cs"/>
              </a:rPr>
              <a:t>Contacts</a:t>
            </a:r>
            <a:r>
              <a:rPr lang="en-US" sz="1200" kern="1200" dirty="0" smtClean="0">
                <a:solidFill>
                  <a:schemeClr val="tx1"/>
                </a:solidFill>
                <a:latin typeface="+mn-lt"/>
                <a:ea typeface="+mn-ea"/>
                <a:cs typeface="+mn-cs"/>
              </a:rPr>
              <a:t>-&gt;</a:t>
            </a:r>
            <a:r>
              <a:rPr lang="en-US" sz="1200" b="1" kern="1200" dirty="0" err="1" smtClean="0">
                <a:solidFill>
                  <a:schemeClr val="tx1"/>
                </a:solidFill>
                <a:latin typeface="+mn-lt"/>
                <a:ea typeface="+mn-ea"/>
                <a:cs typeface="+mn-cs"/>
              </a:rPr>
              <a:t>BroadSoft</a:t>
            </a:r>
            <a:r>
              <a:rPr lang="en-US" sz="1200" kern="1200" dirty="0" smtClean="0">
                <a:solidFill>
                  <a:schemeClr val="tx1"/>
                </a:solidFill>
                <a:latin typeface="+mn-lt"/>
                <a:ea typeface="+mn-ea"/>
                <a:cs typeface="+mn-cs"/>
              </a:rPr>
              <a:t>.</a:t>
            </a:r>
            <a:endParaRPr lang="zh-CN" altLang="en-US" sz="1200" kern="1200" dirty="0" smtClean="0">
              <a:solidFill>
                <a:schemeClr val="tx1"/>
              </a:solidFill>
              <a:latin typeface="+mn-lt"/>
              <a:ea typeface="+mn-ea"/>
              <a:cs typeface="+mn-cs"/>
            </a:endParaRPr>
          </a:p>
          <a:p>
            <a:pPr lvl="0"/>
            <a:r>
              <a:rPr lang="en-US" sz="1200" kern="1200" dirty="0" smtClean="0">
                <a:solidFill>
                  <a:schemeClr val="tx1"/>
                </a:solidFill>
                <a:latin typeface="+mn-lt"/>
                <a:ea typeface="+mn-ea"/>
                <a:cs typeface="+mn-cs"/>
              </a:rPr>
              <a:t>And Select the desired </a:t>
            </a:r>
            <a:r>
              <a:rPr lang="en-US" sz="1200" kern="1200" dirty="0" err="1" smtClean="0">
                <a:solidFill>
                  <a:schemeClr val="tx1"/>
                </a:solidFill>
                <a:latin typeface="+mn-lt"/>
                <a:ea typeface="+mn-ea"/>
                <a:cs typeface="+mn-cs"/>
              </a:rPr>
              <a:t>BroadSoft</a:t>
            </a:r>
            <a:r>
              <a:rPr lang="en-US" sz="1200" kern="1200" dirty="0" smtClean="0">
                <a:solidFill>
                  <a:schemeClr val="tx1"/>
                </a:solidFill>
                <a:latin typeface="+mn-lt"/>
                <a:ea typeface="+mn-ea"/>
                <a:cs typeface="+mn-cs"/>
              </a:rPr>
              <a:t> item from the pull-down list of </a:t>
            </a:r>
            <a:r>
              <a:rPr lang="en-US" sz="1200" b="1" kern="1200" dirty="0" err="1" smtClean="0">
                <a:solidFill>
                  <a:schemeClr val="tx1"/>
                </a:solidFill>
                <a:latin typeface="+mn-lt"/>
                <a:ea typeface="+mn-ea"/>
                <a:cs typeface="+mn-cs"/>
              </a:rPr>
              <a:t>BroadSoft</a:t>
            </a:r>
            <a:r>
              <a:rPr lang="en-US" sz="1200" b="1" kern="1200" dirty="0" smtClean="0">
                <a:solidFill>
                  <a:schemeClr val="tx1"/>
                </a:solidFill>
                <a:latin typeface="+mn-lt"/>
                <a:ea typeface="+mn-ea"/>
                <a:cs typeface="+mn-cs"/>
              </a:rPr>
              <a:t> Item</a:t>
            </a:r>
            <a:r>
              <a:rPr lang="en-US" sz="1200" kern="1200" dirty="0" smtClean="0">
                <a:solidFill>
                  <a:schemeClr val="tx1"/>
                </a:solidFill>
                <a:latin typeface="+mn-lt"/>
                <a:ea typeface="+mn-ea"/>
                <a:cs typeface="+mn-cs"/>
              </a:rPr>
              <a:t>.</a:t>
            </a:r>
            <a:endParaRPr lang="zh-CN" altLang="en-US" sz="1200" kern="1200" dirty="0" smtClean="0">
              <a:solidFill>
                <a:schemeClr val="tx1"/>
              </a:solidFill>
              <a:latin typeface="+mn-lt"/>
              <a:ea typeface="+mn-ea"/>
              <a:cs typeface="+mn-cs"/>
            </a:endParaRPr>
          </a:p>
          <a:p>
            <a:pPr lvl="0"/>
            <a:r>
              <a:rPr lang="en-US" sz="1200" kern="1200" dirty="0" smtClean="0">
                <a:solidFill>
                  <a:schemeClr val="tx1"/>
                </a:solidFill>
                <a:latin typeface="+mn-lt"/>
                <a:ea typeface="+mn-ea"/>
                <a:cs typeface="+mn-cs"/>
              </a:rPr>
              <a:t>Enter the parameters: display name, server address, port, username and password in the corresponding fields .</a:t>
            </a:r>
            <a:endParaRPr lang="zh-CN" altLang="en-US" sz="1200" kern="1200" dirty="0" smtClean="0">
              <a:solidFill>
                <a:schemeClr val="tx1"/>
              </a:solidFill>
              <a:latin typeface="+mn-lt"/>
              <a:ea typeface="+mn-ea"/>
              <a:cs typeface="+mn-cs"/>
            </a:endParaRPr>
          </a:p>
          <a:p>
            <a:endParaRPr lang="zh-CN" altLang="en-US" dirty="0"/>
          </a:p>
        </p:txBody>
      </p:sp>
      <p:sp>
        <p:nvSpPr>
          <p:cNvPr id="4" name="灯片编号占位符 3"/>
          <p:cNvSpPr>
            <a:spLocks noGrp="1"/>
          </p:cNvSpPr>
          <p:nvPr>
            <p:ph type="sldNum" sz="quarter" idx="10"/>
          </p:nvPr>
        </p:nvSpPr>
        <p:spPr/>
        <p:txBody>
          <a:bodyPr/>
          <a:lstStyle/>
          <a:p>
            <a:pPr>
              <a:defRPr/>
            </a:pPr>
            <a:fld id="{0E39CEB8-CF29-4BE2-83B3-7ECEFC761E11}" type="slidenum">
              <a:rPr lang="zh-CN" altLang="en-US" smtClean="0"/>
              <a:pPr>
                <a:defRPr/>
              </a:pPr>
              <a:t>42</a:t>
            </a:fld>
            <a:endParaRPr lang="zh-CN" alt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For Call log ,</a:t>
            </a:r>
            <a:r>
              <a:rPr lang="en-US" sz="1200" dirty="0" smtClean="0"/>
              <a:t> You can access the call log of the desired </a:t>
            </a:r>
            <a:r>
              <a:rPr lang="en-US" sz="1200" dirty="0" err="1" smtClean="0"/>
              <a:t>BroadSoft</a:t>
            </a:r>
            <a:r>
              <a:rPr lang="en-US" sz="1200" dirty="0" smtClean="0"/>
              <a:t> user through your IP phone. The call log contains call information such as remote party identification, time and date. </a:t>
            </a:r>
          </a:p>
          <a:p>
            <a:endParaRPr lang="en-US" sz="1200" dirty="0" smtClean="0"/>
          </a:p>
          <a:p>
            <a:r>
              <a:rPr lang="en-US" sz="1200" dirty="0" smtClean="0"/>
              <a:t>In phone side </a:t>
            </a:r>
            <a:r>
              <a:rPr lang="en-US" altLang="zh-CN" sz="1200" dirty="0" smtClean="0"/>
              <a:t>,</a:t>
            </a:r>
            <a:r>
              <a:rPr lang="en-US" sz="1200" dirty="0" smtClean="0"/>
              <a:t>You can check the call log, dial a call, add a contact or delete an entry from the call log list. The </a:t>
            </a:r>
            <a:r>
              <a:rPr lang="en-US" sz="1200" dirty="0" err="1" smtClean="0"/>
              <a:t>BroadSoft</a:t>
            </a:r>
            <a:r>
              <a:rPr lang="en-US" sz="1200" dirty="0" smtClean="0"/>
              <a:t> call log allows users to view and dial the stored numbers in the following lists: Missed, Received, and Placed. </a:t>
            </a:r>
            <a:endParaRPr lang="zh-CN" altLang="en-US" sz="1200" dirty="0" smtClean="0"/>
          </a:p>
          <a:p>
            <a:endParaRPr lang="en-US" sz="1200" dirty="0" smtClean="0"/>
          </a:p>
          <a:p>
            <a:r>
              <a:rPr lang="en-US" sz="1200" dirty="0" smtClean="0"/>
              <a:t>You can configure your IP phone to access up to 3 call log items. </a:t>
            </a:r>
            <a:endParaRPr lang="zh-CN" altLang="en-US" dirty="0"/>
          </a:p>
        </p:txBody>
      </p:sp>
      <p:sp>
        <p:nvSpPr>
          <p:cNvPr id="4" name="灯片编号占位符 3"/>
          <p:cNvSpPr>
            <a:spLocks noGrp="1"/>
          </p:cNvSpPr>
          <p:nvPr>
            <p:ph type="sldNum" sz="quarter" idx="10"/>
          </p:nvPr>
        </p:nvSpPr>
        <p:spPr/>
        <p:txBody>
          <a:bodyPr/>
          <a:lstStyle/>
          <a:p>
            <a:pPr>
              <a:defRPr/>
            </a:pPr>
            <a:fld id="{0E39CEB8-CF29-4BE2-83B3-7ECEFC761E11}" type="slidenum">
              <a:rPr lang="zh-CN" altLang="en-US" smtClean="0"/>
              <a:pPr>
                <a:defRPr/>
              </a:pPr>
              <a:t>43</a:t>
            </a:fld>
            <a:endParaRPr lang="zh-CN" alt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lvl="0"/>
            <a:r>
              <a:rPr lang="en-US" sz="1200" kern="1200" dirty="0" smtClean="0">
                <a:solidFill>
                  <a:schemeClr val="tx1"/>
                </a:solidFill>
                <a:latin typeface="+mn-lt"/>
                <a:ea typeface="+mn-ea"/>
                <a:cs typeface="+mn-cs"/>
              </a:rPr>
              <a:t>For </a:t>
            </a:r>
            <a:r>
              <a:rPr lang="en-US" sz="1200" kern="1200" dirty="0" err="1" smtClean="0">
                <a:solidFill>
                  <a:schemeClr val="tx1"/>
                </a:solidFill>
                <a:latin typeface="+mn-lt"/>
                <a:ea typeface="+mn-ea"/>
                <a:cs typeface="+mn-cs"/>
              </a:rPr>
              <a:t>configurating</a:t>
            </a:r>
            <a:r>
              <a:rPr lang="en-US" sz="1200" kern="1200" baseline="0" dirty="0" smtClean="0">
                <a:solidFill>
                  <a:schemeClr val="tx1"/>
                </a:solidFill>
                <a:latin typeface="+mn-lt"/>
                <a:ea typeface="+mn-ea"/>
                <a:cs typeface="+mn-cs"/>
              </a:rPr>
              <a:t> the </a:t>
            </a:r>
            <a:r>
              <a:rPr lang="en-US" sz="1200" kern="1200" baseline="0" dirty="0" err="1" smtClean="0">
                <a:solidFill>
                  <a:schemeClr val="tx1"/>
                </a:solidFill>
                <a:latin typeface="+mn-lt"/>
                <a:ea typeface="+mn-ea"/>
                <a:cs typeface="+mn-cs"/>
              </a:rPr>
              <a:t>Broadsoft</a:t>
            </a:r>
            <a:r>
              <a:rPr lang="en-US" sz="1200" kern="1200" baseline="0" dirty="0" smtClean="0">
                <a:solidFill>
                  <a:schemeClr val="tx1"/>
                </a:solidFill>
                <a:latin typeface="+mn-lt"/>
                <a:ea typeface="+mn-ea"/>
                <a:cs typeface="+mn-cs"/>
              </a:rPr>
              <a:t> phonebook </a:t>
            </a:r>
            <a:r>
              <a:rPr lang="en-US" altLang="zh-CN" sz="1200" kern="1200" baseline="0" dirty="0" smtClean="0">
                <a:solidFill>
                  <a:schemeClr val="tx1"/>
                </a:solidFill>
                <a:latin typeface="+mn-lt"/>
                <a:ea typeface="+mn-ea"/>
                <a:cs typeface="+mn-cs"/>
              </a:rPr>
              <a:t>,you need to browser to </a:t>
            </a:r>
            <a:r>
              <a:rPr lang="en-US" sz="1200" b="1" kern="1200" dirty="0" smtClean="0">
                <a:solidFill>
                  <a:schemeClr val="tx1"/>
                </a:solidFill>
                <a:latin typeface="+mn-lt"/>
                <a:ea typeface="+mn-ea"/>
                <a:cs typeface="+mn-cs"/>
              </a:rPr>
              <a:t>Contacts</a:t>
            </a:r>
            <a:r>
              <a:rPr lang="en-US" sz="1200" kern="1200" dirty="0" smtClean="0">
                <a:solidFill>
                  <a:schemeClr val="tx1"/>
                </a:solidFill>
                <a:latin typeface="+mn-lt"/>
                <a:ea typeface="+mn-ea"/>
                <a:cs typeface="+mn-cs"/>
              </a:rPr>
              <a:t>-&gt;</a:t>
            </a:r>
            <a:r>
              <a:rPr lang="en-US" sz="1200" b="1" kern="1200" dirty="0" err="1" smtClean="0">
                <a:solidFill>
                  <a:schemeClr val="tx1"/>
                </a:solidFill>
                <a:latin typeface="+mn-lt"/>
                <a:ea typeface="+mn-ea"/>
                <a:cs typeface="+mn-cs"/>
              </a:rPr>
              <a:t>BroadSoft</a:t>
            </a:r>
            <a:r>
              <a:rPr lang="en-US" sz="1200" kern="1200" dirty="0" smtClean="0">
                <a:solidFill>
                  <a:schemeClr val="tx1"/>
                </a:solidFill>
                <a:latin typeface="+mn-lt"/>
                <a:ea typeface="+mn-ea"/>
                <a:cs typeface="+mn-cs"/>
              </a:rPr>
              <a:t>.</a:t>
            </a:r>
            <a:endParaRPr lang="zh-CN" altLang="en-US" sz="1200" kern="1200" dirty="0" smtClean="0">
              <a:solidFill>
                <a:schemeClr val="tx1"/>
              </a:solidFill>
              <a:latin typeface="+mn-lt"/>
              <a:ea typeface="+mn-ea"/>
              <a:cs typeface="+mn-cs"/>
            </a:endParaRPr>
          </a:p>
          <a:p>
            <a:pPr lvl="0"/>
            <a:r>
              <a:rPr lang="en-US" sz="1200" kern="1200" dirty="0" smtClean="0">
                <a:solidFill>
                  <a:schemeClr val="tx1"/>
                </a:solidFill>
                <a:latin typeface="+mn-lt"/>
                <a:ea typeface="+mn-ea"/>
                <a:cs typeface="+mn-cs"/>
              </a:rPr>
              <a:t>And Select the desired </a:t>
            </a:r>
            <a:r>
              <a:rPr lang="en-US" sz="1200" kern="1200" dirty="0" err="1" smtClean="0">
                <a:solidFill>
                  <a:schemeClr val="tx1"/>
                </a:solidFill>
                <a:latin typeface="+mn-lt"/>
                <a:ea typeface="+mn-ea"/>
                <a:cs typeface="+mn-cs"/>
              </a:rPr>
              <a:t>BroadSoft</a:t>
            </a:r>
            <a:r>
              <a:rPr lang="en-US" sz="1200" kern="1200" dirty="0" smtClean="0">
                <a:solidFill>
                  <a:schemeClr val="tx1"/>
                </a:solidFill>
                <a:latin typeface="+mn-lt"/>
                <a:ea typeface="+mn-ea"/>
                <a:cs typeface="+mn-cs"/>
              </a:rPr>
              <a:t> item from the pull-down list of </a:t>
            </a:r>
            <a:r>
              <a:rPr lang="en-US" sz="1200" b="1" kern="1200" dirty="0" err="1" smtClean="0">
                <a:solidFill>
                  <a:schemeClr val="tx1"/>
                </a:solidFill>
                <a:latin typeface="+mn-lt"/>
                <a:ea typeface="+mn-ea"/>
                <a:cs typeface="+mn-cs"/>
              </a:rPr>
              <a:t>BroadSoft</a:t>
            </a:r>
            <a:r>
              <a:rPr lang="en-US" sz="1200" b="1" kern="1200" dirty="0" smtClean="0">
                <a:solidFill>
                  <a:schemeClr val="tx1"/>
                </a:solidFill>
                <a:latin typeface="+mn-lt"/>
                <a:ea typeface="+mn-ea"/>
                <a:cs typeface="+mn-cs"/>
              </a:rPr>
              <a:t> Item</a:t>
            </a:r>
            <a:r>
              <a:rPr lang="en-US" sz="1200" kern="1200" dirty="0" smtClean="0">
                <a:solidFill>
                  <a:schemeClr val="tx1"/>
                </a:solidFill>
                <a:latin typeface="+mn-lt"/>
                <a:ea typeface="+mn-ea"/>
                <a:cs typeface="+mn-cs"/>
              </a:rPr>
              <a:t>.</a:t>
            </a:r>
            <a:endParaRPr lang="zh-CN" altLang="en-US" sz="1200" kern="1200" dirty="0" smtClean="0">
              <a:solidFill>
                <a:schemeClr val="tx1"/>
              </a:solidFill>
              <a:latin typeface="+mn-lt"/>
              <a:ea typeface="+mn-ea"/>
              <a:cs typeface="+mn-cs"/>
            </a:endParaRPr>
          </a:p>
          <a:p>
            <a:pPr lvl="0"/>
            <a:r>
              <a:rPr lang="en-US" sz="1200" kern="1200" dirty="0" smtClean="0">
                <a:solidFill>
                  <a:schemeClr val="tx1"/>
                </a:solidFill>
                <a:latin typeface="+mn-lt"/>
                <a:ea typeface="+mn-ea"/>
                <a:cs typeface="+mn-cs"/>
              </a:rPr>
              <a:t>Enter the parameters: display name, server address, port, username and password in the corresponding fields .</a:t>
            </a:r>
            <a:endParaRPr lang="zh-CN" altLang="en-US" sz="1200" kern="1200" dirty="0" smtClean="0">
              <a:solidFill>
                <a:schemeClr val="tx1"/>
              </a:solidFill>
              <a:latin typeface="+mn-lt"/>
              <a:ea typeface="+mn-ea"/>
              <a:cs typeface="+mn-cs"/>
            </a:endParaRPr>
          </a:p>
          <a:p>
            <a:endParaRPr lang="zh-CN" altLang="en-US" dirty="0"/>
          </a:p>
        </p:txBody>
      </p:sp>
      <p:sp>
        <p:nvSpPr>
          <p:cNvPr id="4" name="灯片编号占位符 3"/>
          <p:cNvSpPr>
            <a:spLocks noGrp="1"/>
          </p:cNvSpPr>
          <p:nvPr>
            <p:ph type="sldNum" sz="quarter" idx="10"/>
          </p:nvPr>
        </p:nvSpPr>
        <p:spPr/>
        <p:txBody>
          <a:bodyPr/>
          <a:lstStyle/>
          <a:p>
            <a:pPr>
              <a:defRPr/>
            </a:pPr>
            <a:fld id="{0E39CEB8-CF29-4BE2-83B3-7ECEFC761E11}" type="slidenum">
              <a:rPr lang="zh-CN" altLang="en-US" smtClean="0"/>
              <a:pPr>
                <a:defRPr/>
              </a:pPr>
              <a:t>44</a:t>
            </a:fld>
            <a:endParaRPr lang="zh-CN" alt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zh-CN" dirty="0" smtClean="0"/>
              <a:t>You can use</a:t>
            </a:r>
            <a:r>
              <a:rPr lang="en-US" altLang="zh-CN" baseline="0" dirty="0" smtClean="0"/>
              <a:t> </a:t>
            </a:r>
            <a:r>
              <a:rPr lang="en-US" dirty="0" smtClean="0"/>
              <a:t>the corresponding URL used to access the desired </a:t>
            </a:r>
            <a:r>
              <a:rPr lang="en-US" dirty="0" err="1" smtClean="0"/>
              <a:t>BroadSoft</a:t>
            </a:r>
            <a:r>
              <a:rPr lang="en-US" dirty="0" smtClean="0"/>
              <a:t> call log list of the specific user in t</a:t>
            </a:r>
            <a:r>
              <a:rPr lang="en-US" altLang="zh-CN" dirty="0" smtClean="0"/>
              <a:t>he following table </a:t>
            </a:r>
            <a:r>
              <a:rPr lang="en-US" dirty="0" smtClean="0"/>
              <a:t>. Username</a:t>
            </a:r>
            <a:r>
              <a:rPr lang="en-US" baseline="0" dirty="0" smtClean="0"/>
              <a:t> means the account username you are using</a:t>
            </a:r>
            <a:r>
              <a:rPr lang="en-US" altLang="zh-CN" baseline="0" dirty="0" smtClean="0"/>
              <a:t>.</a:t>
            </a:r>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en-US" altLang="zh-CN"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zh-CN" altLang="en-US" dirty="0" smtClean="0"/>
          </a:p>
          <a:p>
            <a:endParaRPr lang="zh-CN" altLang="en-US" dirty="0"/>
          </a:p>
        </p:txBody>
      </p:sp>
      <p:sp>
        <p:nvSpPr>
          <p:cNvPr id="4" name="灯片编号占位符 3"/>
          <p:cNvSpPr>
            <a:spLocks noGrp="1"/>
          </p:cNvSpPr>
          <p:nvPr>
            <p:ph type="sldNum" sz="quarter" idx="10"/>
          </p:nvPr>
        </p:nvSpPr>
        <p:spPr/>
        <p:txBody>
          <a:bodyPr/>
          <a:lstStyle/>
          <a:p>
            <a:pPr>
              <a:defRPr/>
            </a:pPr>
            <a:fld id="{0E39CEB8-CF29-4BE2-83B3-7ECEFC761E11}" type="slidenum">
              <a:rPr lang="zh-CN" altLang="en-US" smtClean="0"/>
              <a:pPr>
                <a:defRPr/>
              </a:pPr>
              <a:t>45</a:t>
            </a:fld>
            <a:endParaRPr lang="zh-CN" alt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zh-CN" dirty="0" smtClean="0"/>
              <a:t>You can use</a:t>
            </a:r>
            <a:r>
              <a:rPr lang="en-US" altLang="zh-CN" baseline="0" dirty="0" smtClean="0"/>
              <a:t> </a:t>
            </a:r>
            <a:r>
              <a:rPr lang="en-US" dirty="0" smtClean="0"/>
              <a:t>the corresponding URL used to access the desired </a:t>
            </a:r>
            <a:r>
              <a:rPr lang="en-US" dirty="0" err="1" smtClean="0"/>
              <a:t>BroadSoft</a:t>
            </a:r>
            <a:r>
              <a:rPr lang="en-US" dirty="0" smtClean="0"/>
              <a:t> call log list of the specific user in t</a:t>
            </a:r>
            <a:r>
              <a:rPr lang="en-US" altLang="zh-CN" dirty="0" smtClean="0"/>
              <a:t>he following table </a:t>
            </a:r>
            <a:r>
              <a:rPr lang="en-US" dirty="0" smtClean="0"/>
              <a:t>. Username</a:t>
            </a:r>
            <a:r>
              <a:rPr lang="en-US" baseline="0" dirty="0" smtClean="0"/>
              <a:t> means the account username you are using</a:t>
            </a:r>
            <a:r>
              <a:rPr lang="en-US" altLang="zh-CN" baseline="0" dirty="0" smtClean="0"/>
              <a:t>.</a:t>
            </a:r>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en-US" altLang="zh-CN"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zh-CN" altLang="en-US" dirty="0" smtClean="0"/>
          </a:p>
          <a:p>
            <a:endParaRPr lang="zh-CN" altLang="en-US" dirty="0"/>
          </a:p>
        </p:txBody>
      </p:sp>
      <p:sp>
        <p:nvSpPr>
          <p:cNvPr id="4" name="灯片编号占位符 3"/>
          <p:cNvSpPr>
            <a:spLocks noGrp="1"/>
          </p:cNvSpPr>
          <p:nvPr>
            <p:ph type="sldNum" sz="quarter" idx="10"/>
          </p:nvPr>
        </p:nvSpPr>
        <p:spPr/>
        <p:txBody>
          <a:bodyPr/>
          <a:lstStyle/>
          <a:p>
            <a:pPr>
              <a:defRPr/>
            </a:pPr>
            <a:fld id="{0E39CEB8-CF29-4BE2-83B3-7ECEFC761E11}" type="slidenum">
              <a:rPr lang="zh-CN" altLang="en-US" smtClean="0"/>
              <a:pPr>
                <a:defRPr/>
              </a:pPr>
              <a:t>46</a:t>
            </a:fld>
            <a:endParaRPr lang="zh-CN" alt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The Next</a:t>
            </a:r>
            <a:r>
              <a:rPr lang="en-US" altLang="zh-CN" baseline="0" dirty="0" smtClean="0"/>
              <a:t> Topic we will talk about Auto Provisioning Process in </a:t>
            </a:r>
            <a:r>
              <a:rPr lang="en-US" altLang="zh-CN" baseline="0" dirty="0" err="1" smtClean="0"/>
              <a:t>Broadworks</a:t>
            </a:r>
            <a:r>
              <a:rPr lang="en-US" altLang="zh-CN" baseline="0" dirty="0" smtClean="0"/>
              <a:t> .</a:t>
            </a:r>
            <a:endParaRPr lang="zh-CN" altLang="en-US" dirty="0"/>
          </a:p>
        </p:txBody>
      </p:sp>
      <p:sp>
        <p:nvSpPr>
          <p:cNvPr id="4" name="灯片编号占位符 3"/>
          <p:cNvSpPr>
            <a:spLocks noGrp="1"/>
          </p:cNvSpPr>
          <p:nvPr>
            <p:ph type="sldNum" sz="quarter" idx="10"/>
          </p:nvPr>
        </p:nvSpPr>
        <p:spPr/>
        <p:txBody>
          <a:bodyPr/>
          <a:lstStyle/>
          <a:p>
            <a:pPr>
              <a:defRPr/>
            </a:pPr>
            <a:fld id="{0E39CEB8-CF29-4BE2-83B3-7ECEFC761E11}" type="slidenum">
              <a:rPr lang="zh-CN" altLang="en-US" smtClean="0"/>
              <a:pPr>
                <a:defRPr/>
              </a:pPr>
              <a:t>47</a:t>
            </a:fld>
            <a:endParaRPr lang="zh-CN" altLang="en-US"/>
          </a:p>
        </p:txBody>
      </p:sp>
    </p:spTree>
    <p:extLst>
      <p:ext uri="{BB962C8B-B14F-4D97-AF65-F5344CB8AC3E}">
        <p14:creationId xmlns:p14="http://schemas.microsoft.com/office/powerpoint/2010/main" val="176961856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The </a:t>
            </a:r>
            <a:r>
              <a:rPr lang="en-US" altLang="zh-CN" dirty="0" err="1" smtClean="0"/>
              <a:t>BroadWorks</a:t>
            </a:r>
            <a:r>
              <a:rPr lang="en-US" altLang="zh-CN" dirty="0" smtClean="0"/>
              <a:t> Device Management is a comprehensive solution for simplifying the integration, deployment, and maintenance of access devices in your network .</a:t>
            </a:r>
            <a:r>
              <a:rPr lang="en-US" altLang="zh-CN" baseline="0" dirty="0" smtClean="0"/>
              <a:t>Administrator on </a:t>
            </a:r>
            <a:r>
              <a:rPr lang="en-US" altLang="zh-CN" baseline="0" dirty="0" err="1" smtClean="0"/>
              <a:t>Broadworks</a:t>
            </a:r>
            <a:r>
              <a:rPr lang="en-US" altLang="zh-CN" baseline="0" dirty="0" smtClean="0"/>
              <a:t> can manage and control all Device configuration </a:t>
            </a:r>
            <a:r>
              <a:rPr lang="en-US" altLang="zh-CN" dirty="0" smtClean="0"/>
              <a:t>centrally </a:t>
            </a:r>
          </a:p>
          <a:p>
            <a:r>
              <a:rPr lang="en-US" altLang="zh-CN" dirty="0" smtClean="0"/>
              <a:t> in the network</a:t>
            </a:r>
            <a:r>
              <a:rPr lang="en-US" altLang="zh-CN" baseline="0" dirty="0" smtClean="0"/>
              <a:t>. Just like you could manage or control all </a:t>
            </a:r>
            <a:r>
              <a:rPr lang="en-US" altLang="zh-CN" baseline="0" dirty="0" err="1" smtClean="0"/>
              <a:t>Yealink</a:t>
            </a:r>
            <a:r>
              <a:rPr lang="en-US" altLang="zh-CN" baseline="0" dirty="0" smtClean="0"/>
              <a:t> T2 </a:t>
            </a:r>
            <a:r>
              <a:rPr lang="en-US" altLang="zh-CN" baseline="0" dirty="0" err="1" smtClean="0"/>
              <a:t>seris</a:t>
            </a:r>
            <a:r>
              <a:rPr lang="en-US" altLang="zh-CN" baseline="0" dirty="0" smtClean="0"/>
              <a:t>/T3/VP series phone on </a:t>
            </a:r>
            <a:r>
              <a:rPr lang="en-US" altLang="zh-CN" baseline="0" dirty="0" err="1" smtClean="0"/>
              <a:t>Broadworks</a:t>
            </a:r>
            <a:r>
              <a:rPr lang="en-US" altLang="zh-CN" baseline="0" dirty="0" smtClean="0"/>
              <a:t> .By connecting </a:t>
            </a:r>
            <a:r>
              <a:rPr lang="en-US" altLang="zh-CN" dirty="0" smtClean="0"/>
              <a:t>devices to </a:t>
            </a:r>
            <a:r>
              <a:rPr lang="en-US" altLang="zh-CN" dirty="0" err="1" smtClean="0"/>
              <a:t>BroadWorks,it</a:t>
            </a:r>
            <a:r>
              <a:rPr lang="en-US" altLang="zh-CN" baseline="0" dirty="0" smtClean="0"/>
              <a:t> </a:t>
            </a:r>
            <a:r>
              <a:rPr lang="en-US" altLang="zh-CN" dirty="0" smtClean="0"/>
              <a:t>can download the configuration files, firmware, and other file resources required to deliver services. </a:t>
            </a:r>
            <a:endParaRPr lang="zh-CN" altLang="en-US" dirty="0"/>
          </a:p>
        </p:txBody>
      </p:sp>
      <p:sp>
        <p:nvSpPr>
          <p:cNvPr id="4" name="灯片编号占位符 3"/>
          <p:cNvSpPr>
            <a:spLocks noGrp="1"/>
          </p:cNvSpPr>
          <p:nvPr>
            <p:ph type="sldNum" sz="quarter" idx="10"/>
          </p:nvPr>
        </p:nvSpPr>
        <p:spPr/>
        <p:txBody>
          <a:bodyPr/>
          <a:lstStyle/>
          <a:p>
            <a:pPr>
              <a:defRPr/>
            </a:pPr>
            <a:fld id="{0E39CEB8-CF29-4BE2-83B3-7ECEFC761E11}" type="slidenum">
              <a:rPr lang="zh-CN" altLang="en-US" smtClean="0"/>
              <a:pPr>
                <a:defRPr/>
              </a:pPr>
              <a:t>48</a:t>
            </a:fld>
            <a:endParaRPr lang="zh-CN" alt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zh-CN" sz="1200" kern="1200" dirty="0" smtClean="0">
                <a:solidFill>
                  <a:schemeClr val="tx1"/>
                </a:solidFill>
                <a:latin typeface="+mn-lt"/>
                <a:ea typeface="+mn-ea"/>
                <a:cs typeface="+mn-cs"/>
              </a:rPr>
              <a:t>Before using Device Management, it is very important to check</a:t>
            </a:r>
            <a:r>
              <a:rPr lang="en-US" altLang="zh-CN" sz="1200" kern="1200" baseline="0" dirty="0" smtClean="0">
                <a:solidFill>
                  <a:schemeClr val="tx1"/>
                </a:solidFill>
                <a:latin typeface="+mn-lt"/>
                <a:ea typeface="+mn-ea"/>
                <a:cs typeface="+mn-cs"/>
              </a:rPr>
              <a:t> some </a:t>
            </a:r>
            <a:r>
              <a:rPr lang="en-US" altLang="zh-CN" sz="1200" kern="1200" dirty="0" smtClean="0">
                <a:solidFill>
                  <a:schemeClr val="tx1"/>
                </a:solidFill>
                <a:latin typeface="+mn-lt"/>
                <a:ea typeface="+mn-ea"/>
                <a:cs typeface="+mn-cs"/>
              </a:rPr>
              <a:t>key words:</a:t>
            </a:r>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zh-CN" sz="1200" kern="1200" dirty="0" smtClean="0">
                <a:solidFill>
                  <a:schemeClr val="tx1"/>
                </a:solidFill>
                <a:latin typeface="+mn-lt"/>
                <a:ea typeface="+mn-ea"/>
                <a:cs typeface="+mn-cs"/>
              </a:rPr>
              <a:t>The</a:t>
            </a:r>
            <a:r>
              <a:rPr lang="en-US" altLang="zh-CN" sz="1200" kern="1200" baseline="0" dirty="0" smtClean="0">
                <a:solidFill>
                  <a:schemeClr val="tx1"/>
                </a:solidFill>
                <a:latin typeface="+mn-lt"/>
                <a:ea typeface="+mn-ea"/>
                <a:cs typeface="+mn-cs"/>
              </a:rPr>
              <a:t> Device Profile Type/The Device Profile/The user</a:t>
            </a:r>
            <a:endParaRPr lang="en-US" altLang="zh-CN" sz="1200" kern="1200" dirty="0" smtClean="0">
              <a:solidFill>
                <a:schemeClr val="tx1"/>
              </a:solidFill>
              <a:latin typeface="+mn-lt"/>
              <a:ea typeface="+mn-ea"/>
              <a:cs typeface="+mn-cs"/>
            </a:endParaRPr>
          </a:p>
          <a:p>
            <a:r>
              <a:rPr lang="en-US" altLang="zh-CN" sz="1200" b="1" kern="1200" dirty="0" smtClean="0">
                <a:solidFill>
                  <a:schemeClr val="tx1"/>
                </a:solidFill>
                <a:latin typeface="+mn-lt"/>
                <a:ea typeface="+mn-ea"/>
                <a:cs typeface="+mn-cs"/>
              </a:rPr>
              <a:t>Device Profile Type </a:t>
            </a:r>
            <a:r>
              <a:rPr lang="en-US" altLang="zh-CN" sz="1200" b="0" kern="1200" dirty="0" smtClean="0">
                <a:solidFill>
                  <a:schemeClr val="tx1"/>
                </a:solidFill>
                <a:latin typeface="+mn-lt"/>
                <a:ea typeface="+mn-ea"/>
                <a:cs typeface="+mn-cs"/>
              </a:rPr>
              <a:t>is like a template</a:t>
            </a:r>
            <a:r>
              <a:rPr lang="en-US" altLang="zh-CN" sz="1200" b="0" kern="1200" baseline="0" dirty="0" smtClean="0">
                <a:solidFill>
                  <a:schemeClr val="tx1"/>
                </a:solidFill>
                <a:latin typeface="+mn-lt"/>
                <a:ea typeface="+mn-ea"/>
                <a:cs typeface="+mn-cs"/>
              </a:rPr>
              <a:t> for a </a:t>
            </a:r>
            <a:r>
              <a:rPr lang="en-US" altLang="zh-CN" sz="1200" b="0" kern="1200" dirty="0" smtClean="0">
                <a:solidFill>
                  <a:schemeClr val="tx1"/>
                </a:solidFill>
                <a:latin typeface="+mn-lt"/>
                <a:ea typeface="+mn-ea"/>
                <a:cs typeface="+mn-cs"/>
              </a:rPr>
              <a:t>model, like</a:t>
            </a:r>
            <a:r>
              <a:rPr lang="en-US" altLang="zh-CN" sz="1200" b="0" kern="1200" baseline="0" dirty="0" smtClean="0">
                <a:solidFill>
                  <a:schemeClr val="tx1"/>
                </a:solidFill>
                <a:latin typeface="+mn-lt"/>
                <a:ea typeface="+mn-ea"/>
                <a:cs typeface="+mn-cs"/>
              </a:rPr>
              <a:t> model </a:t>
            </a:r>
            <a:r>
              <a:rPr lang="en-US" altLang="zh-CN" sz="1200" b="0" kern="1200" baseline="0" dirty="0" err="1" smtClean="0">
                <a:solidFill>
                  <a:schemeClr val="tx1"/>
                </a:solidFill>
                <a:latin typeface="+mn-lt"/>
                <a:ea typeface="+mn-ea"/>
                <a:cs typeface="+mn-cs"/>
              </a:rPr>
              <a:t>Yealink</a:t>
            </a:r>
            <a:r>
              <a:rPr lang="en-US" altLang="zh-CN" sz="1200" b="0" kern="1200" baseline="0" dirty="0" smtClean="0">
                <a:solidFill>
                  <a:schemeClr val="tx1"/>
                </a:solidFill>
                <a:latin typeface="+mn-lt"/>
                <a:ea typeface="+mn-ea"/>
                <a:cs typeface="+mn-cs"/>
              </a:rPr>
              <a:t> T28</a:t>
            </a:r>
            <a:r>
              <a:rPr lang="en-US" altLang="zh-CN" sz="1200" b="1" kern="1200" baseline="0" dirty="0" smtClean="0">
                <a:solidFill>
                  <a:schemeClr val="tx1"/>
                </a:solidFill>
                <a:latin typeface="+mn-lt"/>
                <a:ea typeface="+mn-ea"/>
                <a:cs typeface="+mn-cs"/>
              </a:rPr>
              <a:t>. </a:t>
            </a:r>
            <a:endParaRPr lang="zh-CN" altLang="en-US" sz="1200" kern="1200" dirty="0" smtClean="0">
              <a:solidFill>
                <a:schemeClr val="tx1"/>
              </a:solidFill>
              <a:latin typeface="+mn-lt"/>
              <a:ea typeface="+mn-ea"/>
              <a:cs typeface="+mn-cs"/>
            </a:endParaRPr>
          </a:p>
          <a:p>
            <a:r>
              <a:rPr lang="en-US" altLang="zh-CN" sz="1200" kern="1200" dirty="0" smtClean="0">
                <a:solidFill>
                  <a:schemeClr val="tx1"/>
                </a:solidFill>
                <a:latin typeface="+mn-lt"/>
                <a:ea typeface="+mn-ea"/>
                <a:cs typeface="+mn-cs"/>
              </a:rPr>
              <a:t>When a new type of device is added to the network, a new device profile type should be created on </a:t>
            </a:r>
            <a:r>
              <a:rPr lang="en-US" altLang="zh-CN" sz="1200" kern="1200" dirty="0" err="1" smtClean="0">
                <a:solidFill>
                  <a:schemeClr val="tx1"/>
                </a:solidFill>
                <a:latin typeface="+mn-lt"/>
                <a:ea typeface="+mn-ea"/>
                <a:cs typeface="+mn-cs"/>
              </a:rPr>
              <a:t>BroadWorks</a:t>
            </a:r>
            <a:r>
              <a:rPr lang="en-US" altLang="zh-CN" sz="1200" kern="1200" dirty="0" smtClean="0">
                <a:solidFill>
                  <a:schemeClr val="tx1"/>
                </a:solidFill>
                <a:latin typeface="+mn-lt"/>
                <a:ea typeface="+mn-ea"/>
                <a:cs typeface="+mn-cs"/>
              </a:rPr>
              <a:t> to manage that type of device.</a:t>
            </a:r>
            <a:endParaRPr lang="zh-CN" altLang="en-US" sz="1200" kern="1200" dirty="0" smtClean="0">
              <a:solidFill>
                <a:schemeClr val="tx1"/>
              </a:solidFill>
              <a:latin typeface="+mn-lt"/>
              <a:ea typeface="+mn-ea"/>
              <a:cs typeface="+mn-cs"/>
            </a:endParaRPr>
          </a:p>
          <a:p>
            <a:r>
              <a:rPr lang="en-US" altLang="zh-CN" sz="1200" b="1" kern="1200" dirty="0" smtClean="0">
                <a:solidFill>
                  <a:schemeClr val="tx1"/>
                </a:solidFill>
                <a:latin typeface="+mn-lt"/>
                <a:ea typeface="+mn-ea"/>
                <a:cs typeface="+mn-cs"/>
              </a:rPr>
              <a:t>Device Profile </a:t>
            </a:r>
            <a:r>
              <a:rPr lang="en-US" altLang="zh-CN" sz="1200" b="0" kern="1200" dirty="0" smtClean="0">
                <a:solidFill>
                  <a:schemeClr val="tx1"/>
                </a:solidFill>
                <a:latin typeface="+mn-lt"/>
                <a:ea typeface="+mn-ea"/>
                <a:cs typeface="+mn-cs"/>
              </a:rPr>
              <a:t>is like a specific</a:t>
            </a:r>
            <a:r>
              <a:rPr lang="en-US" altLang="zh-CN" sz="1200" b="0" kern="1200" baseline="0" dirty="0" smtClean="0">
                <a:solidFill>
                  <a:schemeClr val="tx1"/>
                </a:solidFill>
                <a:latin typeface="+mn-lt"/>
                <a:ea typeface="+mn-ea"/>
                <a:cs typeface="+mn-cs"/>
              </a:rPr>
              <a:t> </a:t>
            </a:r>
            <a:r>
              <a:rPr lang="en-US" altLang="zh-CN" sz="1200" b="0" kern="1200" dirty="0" smtClean="0">
                <a:solidFill>
                  <a:schemeClr val="tx1"/>
                </a:solidFill>
                <a:latin typeface="+mn-lt"/>
                <a:ea typeface="+mn-ea"/>
                <a:cs typeface="+mn-cs"/>
              </a:rPr>
              <a:t>device</a:t>
            </a:r>
            <a:r>
              <a:rPr lang="en-US" altLang="zh-CN" sz="1200" b="0" kern="1200" baseline="0" dirty="0" smtClean="0">
                <a:solidFill>
                  <a:schemeClr val="tx1"/>
                </a:solidFill>
                <a:latin typeface="+mn-lt"/>
                <a:ea typeface="+mn-ea"/>
                <a:cs typeface="+mn-cs"/>
              </a:rPr>
              <a:t> , like </a:t>
            </a:r>
            <a:r>
              <a:rPr lang="en-US" altLang="zh-CN" sz="1200" b="0" kern="1200" baseline="0" dirty="0" err="1" smtClean="0">
                <a:solidFill>
                  <a:schemeClr val="tx1"/>
                </a:solidFill>
                <a:latin typeface="+mn-lt"/>
                <a:ea typeface="+mn-ea"/>
                <a:cs typeface="+mn-cs"/>
              </a:rPr>
              <a:t>Yealink</a:t>
            </a:r>
            <a:r>
              <a:rPr lang="en-US" altLang="zh-CN" sz="1200" b="0" kern="1200" baseline="0" dirty="0" smtClean="0">
                <a:solidFill>
                  <a:schemeClr val="tx1"/>
                </a:solidFill>
                <a:latin typeface="+mn-lt"/>
                <a:ea typeface="+mn-ea"/>
                <a:cs typeface="+mn-cs"/>
              </a:rPr>
              <a:t> T28P with specific MAC address .</a:t>
            </a:r>
            <a:endParaRPr lang="zh-CN" altLang="en-US" sz="1200" b="0" kern="1200" dirty="0" smtClean="0">
              <a:solidFill>
                <a:schemeClr val="tx1"/>
              </a:solidFill>
              <a:latin typeface="+mn-lt"/>
              <a:ea typeface="+mn-ea"/>
              <a:cs typeface="+mn-cs"/>
            </a:endParaRPr>
          </a:p>
          <a:p>
            <a:r>
              <a:rPr lang="en-US" altLang="zh-CN" sz="1200" kern="1200" dirty="0" smtClean="0">
                <a:solidFill>
                  <a:schemeClr val="tx1"/>
                </a:solidFill>
                <a:latin typeface="+mn-lt"/>
                <a:ea typeface="+mn-ea"/>
                <a:cs typeface="+mn-cs"/>
              </a:rPr>
              <a:t>When a new device is added to the network, a new device profile should be created on </a:t>
            </a:r>
            <a:r>
              <a:rPr lang="en-US" altLang="zh-CN" sz="1200" kern="1200" dirty="0" err="1" smtClean="0">
                <a:solidFill>
                  <a:schemeClr val="tx1"/>
                </a:solidFill>
                <a:latin typeface="+mn-lt"/>
                <a:ea typeface="+mn-ea"/>
                <a:cs typeface="+mn-cs"/>
              </a:rPr>
              <a:t>BroadWorks</a:t>
            </a:r>
            <a:r>
              <a:rPr lang="en-US" altLang="zh-CN" sz="1200" kern="1200" dirty="0" smtClean="0">
                <a:solidFill>
                  <a:schemeClr val="tx1"/>
                </a:solidFill>
                <a:latin typeface="+mn-lt"/>
                <a:ea typeface="+mn-ea"/>
                <a:cs typeface="+mn-cs"/>
              </a:rPr>
              <a:t> to manage that device. The device profile should be created from a given device profile type. This gives the device profile a predefined settings that are consistent with other devices of the same type in the network.</a:t>
            </a:r>
          </a:p>
          <a:p>
            <a:r>
              <a:rPr lang="en-US" altLang="zh-CN" sz="1200" kern="1200" baseline="0" dirty="0" smtClean="0">
                <a:solidFill>
                  <a:schemeClr val="tx1"/>
                </a:solidFill>
                <a:latin typeface="+mn-lt"/>
                <a:ea typeface="+mn-ea"/>
                <a:cs typeface="+mn-cs"/>
              </a:rPr>
              <a:t>And Device Profile is like a specific T28P phone, like T28P with MAC  </a:t>
            </a:r>
            <a:endParaRPr lang="zh-CN" altLang="en-US" sz="1200" kern="1200" dirty="0" smtClean="0">
              <a:solidFill>
                <a:schemeClr val="tx1"/>
              </a:solidFill>
              <a:latin typeface="+mn-lt"/>
              <a:ea typeface="+mn-ea"/>
              <a:cs typeface="+mn-cs"/>
            </a:endParaRPr>
          </a:p>
          <a:p>
            <a:r>
              <a:rPr lang="en-US" altLang="zh-CN" sz="1200" b="1" kern="1200" dirty="0" smtClean="0">
                <a:solidFill>
                  <a:schemeClr val="tx1"/>
                </a:solidFill>
                <a:latin typeface="+mn-lt"/>
                <a:ea typeface="+mn-ea"/>
                <a:cs typeface="+mn-cs"/>
              </a:rPr>
              <a:t>The</a:t>
            </a:r>
            <a:r>
              <a:rPr lang="en-US" altLang="zh-CN" sz="1200" b="1" kern="1200" baseline="0" dirty="0" smtClean="0">
                <a:solidFill>
                  <a:schemeClr val="tx1"/>
                </a:solidFill>
                <a:latin typeface="+mn-lt"/>
                <a:ea typeface="+mn-ea"/>
                <a:cs typeface="+mn-cs"/>
              </a:rPr>
              <a:t> User </a:t>
            </a:r>
            <a:r>
              <a:rPr lang="en-US" altLang="zh-CN" sz="1200" b="0" kern="1200" baseline="0" dirty="0" smtClean="0">
                <a:solidFill>
                  <a:schemeClr val="tx1"/>
                </a:solidFill>
                <a:latin typeface="+mn-lt"/>
                <a:ea typeface="+mn-ea"/>
                <a:cs typeface="+mn-cs"/>
              </a:rPr>
              <a:t>is like an account which we had in other PBX platform. </a:t>
            </a:r>
            <a:r>
              <a:rPr lang="en-US" altLang="zh-CN" sz="1200" kern="1200" dirty="0" smtClean="0">
                <a:solidFill>
                  <a:schemeClr val="tx1"/>
                </a:solidFill>
                <a:latin typeface="+mn-lt"/>
                <a:ea typeface="+mn-ea"/>
                <a:cs typeface="+mn-cs"/>
              </a:rPr>
              <a:t>The administrator can assign a device profile to one user or multiple users. </a:t>
            </a:r>
            <a:endParaRPr lang="zh-CN" altLang="en-US" sz="1200" kern="1200" dirty="0" smtClean="0">
              <a:solidFill>
                <a:schemeClr val="tx1"/>
              </a:solidFill>
              <a:latin typeface="+mn-lt"/>
              <a:ea typeface="+mn-ea"/>
              <a:cs typeface="+mn-cs"/>
            </a:endParaRPr>
          </a:p>
          <a:p>
            <a:r>
              <a:rPr lang="en-US" altLang="zh-CN" sz="1200" kern="1200" dirty="0" smtClean="0">
                <a:solidFill>
                  <a:schemeClr val="tx1"/>
                </a:solidFill>
                <a:latin typeface="+mn-lt"/>
                <a:ea typeface="+mn-ea"/>
                <a:cs typeface="+mn-cs"/>
              </a:rPr>
              <a:t>In</a:t>
            </a:r>
            <a:r>
              <a:rPr lang="en-US" altLang="zh-CN" sz="1200" kern="1200" baseline="0" dirty="0" smtClean="0">
                <a:solidFill>
                  <a:schemeClr val="tx1"/>
                </a:solidFill>
                <a:latin typeface="+mn-lt"/>
                <a:ea typeface="+mn-ea"/>
                <a:cs typeface="+mn-cs"/>
              </a:rPr>
              <a:t> the picture ,T28P is a device profile type ,this two phones are specific device profiles with multi-users .</a:t>
            </a:r>
            <a:endParaRPr lang="zh-CN" altLang="en-US" sz="1200" kern="1200" dirty="0" smtClean="0">
              <a:solidFill>
                <a:schemeClr val="tx1"/>
              </a:solidFill>
              <a:latin typeface="+mn-lt"/>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zh-CN" altLang="en-US" sz="1200" kern="1200" dirty="0" smtClean="0">
              <a:solidFill>
                <a:schemeClr val="tx1"/>
              </a:solidFill>
              <a:latin typeface="+mn-lt"/>
              <a:ea typeface="+mn-ea"/>
              <a:cs typeface="+mn-cs"/>
            </a:endParaRPr>
          </a:p>
          <a:p>
            <a:endParaRPr lang="zh-CN" altLang="en-US" dirty="0"/>
          </a:p>
        </p:txBody>
      </p:sp>
      <p:sp>
        <p:nvSpPr>
          <p:cNvPr id="4" name="灯片编号占位符 3"/>
          <p:cNvSpPr>
            <a:spLocks noGrp="1"/>
          </p:cNvSpPr>
          <p:nvPr>
            <p:ph type="sldNum" sz="quarter" idx="10"/>
          </p:nvPr>
        </p:nvSpPr>
        <p:spPr/>
        <p:txBody>
          <a:bodyPr/>
          <a:lstStyle/>
          <a:p>
            <a:pPr>
              <a:defRPr/>
            </a:pPr>
            <a:fld id="{0E39CEB8-CF29-4BE2-83B3-7ECEFC761E11}" type="slidenum">
              <a:rPr lang="zh-CN" altLang="en-US" smtClean="0"/>
              <a:pPr>
                <a:defRPr/>
              </a:pPr>
              <a:t>49</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0E39CEB8-CF29-4BE2-83B3-7ECEFC761E11}" type="slidenum">
              <a:rPr lang="zh-CN" altLang="en-US" smtClean="0">
                <a:solidFill>
                  <a:prstClr val="black"/>
                </a:solidFill>
              </a:rPr>
              <a:pPr>
                <a:defRPr/>
              </a:pPr>
              <a:t>5</a:t>
            </a:fld>
            <a:endParaRPr lang="zh-CN" altLang="en-US">
              <a:solidFill>
                <a:prstClr val="black"/>
              </a:solidFill>
            </a:endParaRPr>
          </a:p>
        </p:txBody>
      </p:sp>
    </p:spTree>
    <p:extLst>
      <p:ext uri="{BB962C8B-B14F-4D97-AF65-F5344CB8AC3E}">
        <p14:creationId xmlns:p14="http://schemas.microsoft.com/office/powerpoint/2010/main" val="301657575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In order to simplify the feature</a:t>
            </a:r>
            <a:r>
              <a:rPr lang="en-US" altLang="zh-CN" baseline="0" dirty="0" smtClean="0"/>
              <a:t> </a:t>
            </a:r>
            <a:r>
              <a:rPr lang="en-US" altLang="zh-CN" dirty="0" smtClean="0"/>
              <a:t>configuration</a:t>
            </a:r>
            <a:r>
              <a:rPr lang="en-US" altLang="zh-CN" baseline="0" dirty="0" smtClean="0"/>
              <a:t> steps on </a:t>
            </a:r>
            <a:r>
              <a:rPr lang="en-US" altLang="zh-CN" baseline="0" dirty="0" err="1" smtClean="0"/>
              <a:t>BroadWorks</a:t>
            </a:r>
            <a:r>
              <a:rPr lang="en-US" altLang="zh-CN" baseline="0" dirty="0" smtClean="0"/>
              <a:t> .</a:t>
            </a:r>
            <a:r>
              <a:rPr lang="en-US" altLang="zh-CN" dirty="0" smtClean="0"/>
              <a:t> We will introduce all configuration steps on </a:t>
            </a:r>
            <a:r>
              <a:rPr lang="en-US" altLang="zh-CN" dirty="0" err="1" smtClean="0"/>
              <a:t>BroadWorks</a:t>
            </a:r>
            <a:r>
              <a:rPr lang="en-US" altLang="zh-CN" dirty="0" smtClean="0"/>
              <a:t> which login as Group Administrator as follows.</a:t>
            </a:r>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zh-CN" dirty="0" smtClean="0"/>
              <a:t>Group Administrator portal is one of the</a:t>
            </a:r>
            <a:r>
              <a:rPr lang="en-US" altLang="zh-CN" baseline="0" dirty="0" smtClean="0"/>
              <a:t> portals which is used to login </a:t>
            </a:r>
            <a:r>
              <a:rPr lang="en-US" altLang="zh-CN" baseline="0" dirty="0" err="1" smtClean="0"/>
              <a:t>BroadWorks</a:t>
            </a:r>
            <a:r>
              <a:rPr lang="en-US" altLang="zh-CN" baseline="0" dirty="0" smtClean="0"/>
              <a:t> platform .It </a:t>
            </a:r>
            <a:r>
              <a:rPr lang="en-US" altLang="zh-CN" dirty="0" smtClean="0"/>
              <a:t>has</a:t>
            </a:r>
            <a:r>
              <a:rPr lang="en-US" altLang="zh-CN" baseline="0" dirty="0" smtClean="0"/>
              <a:t> l</a:t>
            </a:r>
            <a:r>
              <a:rPr lang="en-US" altLang="zh-CN" dirty="0" smtClean="0"/>
              <a:t>imited  feature configuration authority  which already be predefined by System Administrator .</a:t>
            </a:r>
          </a:p>
          <a:p>
            <a:r>
              <a:rPr lang="en-US" altLang="zh-CN" dirty="0" smtClean="0"/>
              <a:t>Here you can add, modify</a:t>
            </a:r>
            <a:r>
              <a:rPr lang="en-US" altLang="zh-CN" baseline="0" dirty="0" smtClean="0"/>
              <a:t> </a:t>
            </a:r>
            <a:r>
              <a:rPr lang="en-US" altLang="zh-CN" dirty="0" smtClean="0"/>
              <a:t>individual</a:t>
            </a:r>
            <a:r>
              <a:rPr lang="en-US" altLang="zh-CN" baseline="0" dirty="0" smtClean="0"/>
              <a:t> information</a:t>
            </a:r>
            <a:r>
              <a:rPr lang="en-US" altLang="zh-CN" dirty="0" smtClean="0"/>
              <a:t> within a calling group.</a:t>
            </a:r>
          </a:p>
          <a:p>
            <a:endParaRPr lang="zh-CN" altLang="en-US" dirty="0" smtClean="0"/>
          </a:p>
          <a:p>
            <a:endParaRPr lang="zh-CN" alt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zh-CN" altLang="en-US" dirty="0"/>
          </a:p>
        </p:txBody>
      </p:sp>
      <p:sp>
        <p:nvSpPr>
          <p:cNvPr id="4" name="灯片编号占位符 3"/>
          <p:cNvSpPr>
            <a:spLocks noGrp="1"/>
          </p:cNvSpPr>
          <p:nvPr>
            <p:ph type="sldNum" sz="quarter" idx="10"/>
          </p:nvPr>
        </p:nvSpPr>
        <p:spPr/>
        <p:txBody>
          <a:bodyPr/>
          <a:lstStyle/>
          <a:p>
            <a:pPr>
              <a:defRPr/>
            </a:pPr>
            <a:fld id="{0E39CEB8-CF29-4BE2-83B3-7ECEFC761E11}" type="slidenum">
              <a:rPr lang="zh-CN" altLang="en-US" smtClean="0"/>
              <a:pPr>
                <a:defRPr/>
              </a:pPr>
              <a:t>50</a:t>
            </a:fld>
            <a:endParaRPr lang="zh-CN" alt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If</a:t>
            </a:r>
            <a:r>
              <a:rPr lang="en-US" altLang="zh-CN" baseline="0" dirty="0" smtClean="0"/>
              <a:t> you want to add a specific T28 phone on </a:t>
            </a:r>
            <a:r>
              <a:rPr lang="en-US" altLang="zh-CN" baseline="0" dirty="0" err="1" smtClean="0"/>
              <a:t>Broadworks</a:t>
            </a:r>
            <a:endParaRPr lang="en-US" altLang="zh-CN" baseline="0" dirty="0" smtClean="0"/>
          </a:p>
          <a:p>
            <a:r>
              <a:rPr lang="en-US" altLang="zh-CN" baseline="0" dirty="0" smtClean="0"/>
              <a:t>You have to create one Device Profile first.</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zh-CN" sz="1200" kern="1200" dirty="0" smtClean="0">
                <a:solidFill>
                  <a:schemeClr val="tx1"/>
                </a:solidFill>
                <a:latin typeface="+mn-lt"/>
                <a:ea typeface="+mn-ea"/>
                <a:cs typeface="+mn-cs"/>
              </a:rPr>
              <a:t>Login the web portal as the group</a:t>
            </a:r>
            <a:r>
              <a:rPr lang="en-US" altLang="zh-CN" sz="1200" kern="1200" baseline="0" dirty="0" smtClean="0">
                <a:solidFill>
                  <a:schemeClr val="tx1"/>
                </a:solidFill>
                <a:latin typeface="+mn-lt"/>
                <a:ea typeface="+mn-ea"/>
                <a:cs typeface="+mn-cs"/>
              </a:rPr>
              <a:t> administration .</a:t>
            </a:r>
            <a:r>
              <a:rPr lang="en-US" altLang="zh-CN" sz="1200" kern="1200" dirty="0" smtClean="0">
                <a:solidFill>
                  <a:schemeClr val="tx1"/>
                </a:solidFill>
                <a:latin typeface="+mn-lt"/>
                <a:ea typeface="+mn-ea"/>
                <a:cs typeface="+mn-cs"/>
              </a:rPr>
              <a:t> Browser</a:t>
            </a:r>
            <a:r>
              <a:rPr lang="en-US" altLang="zh-CN" sz="1200" kern="1200" baseline="0" dirty="0" smtClean="0">
                <a:solidFill>
                  <a:schemeClr val="tx1"/>
                </a:solidFill>
                <a:latin typeface="+mn-lt"/>
                <a:ea typeface="+mn-ea"/>
                <a:cs typeface="+mn-cs"/>
              </a:rPr>
              <a:t> to </a:t>
            </a:r>
            <a:r>
              <a:rPr lang="en-US" altLang="zh-CN" sz="1200" b="1" kern="1200" dirty="0" smtClean="0">
                <a:solidFill>
                  <a:schemeClr val="tx1"/>
                </a:solidFill>
                <a:latin typeface="+mn-lt"/>
                <a:ea typeface="+mn-ea"/>
                <a:cs typeface="+mn-cs"/>
              </a:rPr>
              <a:t>Resources</a:t>
            </a:r>
            <a:r>
              <a:rPr lang="en-US" altLang="zh-CN" sz="1200" kern="1200" dirty="0" smtClean="0">
                <a:solidFill>
                  <a:schemeClr val="tx1"/>
                </a:solidFill>
                <a:latin typeface="+mn-lt"/>
                <a:ea typeface="+mn-ea"/>
                <a:cs typeface="+mn-cs"/>
              </a:rPr>
              <a:t>-&gt;</a:t>
            </a:r>
            <a:r>
              <a:rPr lang="en-US" altLang="zh-CN" sz="1200" b="1" u="none" strike="noStrike" kern="1200" dirty="0" smtClean="0">
                <a:solidFill>
                  <a:schemeClr val="tx1"/>
                </a:solidFill>
                <a:latin typeface="+mn-lt"/>
                <a:ea typeface="+mn-ea"/>
                <a:cs typeface="+mn-cs"/>
                <a:hlinkClick r:id="rId3"/>
              </a:rPr>
              <a:t>Identity/Device Profiles</a:t>
            </a:r>
            <a:r>
              <a:rPr lang="en-US" altLang="zh-CN" sz="1200" kern="1200" dirty="0" smtClean="0">
                <a:solidFill>
                  <a:schemeClr val="tx1"/>
                </a:solidFill>
                <a:latin typeface="+mn-lt"/>
                <a:ea typeface="+mn-ea"/>
                <a:cs typeface="+mn-cs"/>
              </a:rPr>
              <a:t>. Click on </a:t>
            </a:r>
            <a:r>
              <a:rPr lang="en-US" altLang="zh-CN" sz="1200" b="1" kern="1200" dirty="0" smtClean="0">
                <a:solidFill>
                  <a:schemeClr val="tx1"/>
                </a:solidFill>
                <a:latin typeface="+mn-lt"/>
                <a:ea typeface="+mn-ea"/>
                <a:cs typeface="+mn-cs"/>
              </a:rPr>
              <a:t>Add</a:t>
            </a:r>
            <a:r>
              <a:rPr lang="en-US" altLang="zh-CN" sz="1200" kern="1200" dirty="0" smtClean="0">
                <a:solidFill>
                  <a:schemeClr val="tx1"/>
                </a:solidFill>
                <a:latin typeface="+mn-lt"/>
                <a:ea typeface="+mn-ea"/>
                <a:cs typeface="+mn-cs"/>
              </a:rPr>
              <a:t>. You can see this webpage</a:t>
            </a:r>
            <a:r>
              <a:rPr lang="en-US" altLang="zh-CN" sz="1200" kern="1200" baseline="0" dirty="0" smtClean="0">
                <a:solidFill>
                  <a:schemeClr val="tx1"/>
                </a:solidFill>
                <a:latin typeface="+mn-lt"/>
                <a:ea typeface="+mn-ea"/>
                <a:cs typeface="+mn-cs"/>
              </a:rPr>
              <a:t> .</a:t>
            </a:r>
            <a:r>
              <a:rPr lang="en-US" altLang="zh-CN" sz="1200" kern="1200" dirty="0" smtClean="0">
                <a:solidFill>
                  <a:schemeClr val="tx1"/>
                </a:solidFill>
                <a:latin typeface="+mn-lt"/>
                <a:ea typeface="+mn-ea"/>
                <a:cs typeface="+mn-cs"/>
              </a:rPr>
              <a:t> Select the desired device profile type (e.g. </a:t>
            </a:r>
            <a:r>
              <a:rPr lang="en-US" altLang="zh-CN" sz="1200" kern="1200" dirty="0" err="1" smtClean="0">
                <a:solidFill>
                  <a:schemeClr val="tx1"/>
                </a:solidFill>
                <a:latin typeface="+mn-lt"/>
                <a:ea typeface="+mn-ea"/>
                <a:cs typeface="+mn-cs"/>
              </a:rPr>
              <a:t>Yealink</a:t>
            </a:r>
            <a:r>
              <a:rPr lang="en-US" altLang="zh-CN" sz="1200" kern="1200" dirty="0" smtClean="0">
                <a:solidFill>
                  <a:schemeClr val="tx1"/>
                </a:solidFill>
                <a:latin typeface="+mn-lt"/>
                <a:ea typeface="+mn-ea"/>
                <a:cs typeface="+mn-cs"/>
              </a:rPr>
              <a:t> T28P) from the pull-down list of</a:t>
            </a:r>
            <a:r>
              <a:rPr lang="en-US" altLang="zh-CN" sz="1200" b="1" kern="1200" dirty="0" smtClean="0">
                <a:solidFill>
                  <a:schemeClr val="tx1"/>
                </a:solidFill>
                <a:latin typeface="+mn-lt"/>
                <a:ea typeface="+mn-ea"/>
                <a:cs typeface="+mn-cs"/>
              </a:rPr>
              <a:t> Identity/Device Profile Type </a:t>
            </a:r>
            <a:r>
              <a:rPr lang="en-US" altLang="zh-CN" sz="1200" kern="1200" dirty="0" smtClean="0">
                <a:solidFill>
                  <a:schemeClr val="tx1"/>
                </a:solidFill>
                <a:latin typeface="+mn-lt"/>
                <a:ea typeface="+mn-ea"/>
                <a:cs typeface="+mn-cs"/>
              </a:rPr>
              <a:t>.And</a:t>
            </a:r>
            <a:r>
              <a:rPr lang="en-US" altLang="zh-CN" sz="1200" kern="1200" baseline="0" dirty="0" smtClean="0">
                <a:solidFill>
                  <a:schemeClr val="tx1"/>
                </a:solidFill>
                <a:latin typeface="+mn-lt"/>
                <a:ea typeface="+mn-ea"/>
                <a:cs typeface="+mn-cs"/>
              </a:rPr>
              <a:t> </a:t>
            </a:r>
            <a:r>
              <a:rPr kumimoji="0" lang="en-US" altLang="zh-CN" sz="1200" b="0" i="0" u="none" strike="noStrike" cap="none" normalizeH="0" baseline="0" dirty="0" smtClean="0">
                <a:ln>
                  <a:noFill/>
                </a:ln>
                <a:solidFill>
                  <a:schemeClr val="tx1"/>
                </a:solidFill>
                <a:effectLst/>
                <a:latin typeface="Calibri" pitchFamily="34" charset="0"/>
                <a:ea typeface="宋体" pitchFamily="2" charset="-122"/>
                <a:cs typeface="宋体" pitchFamily="2" charset="-122"/>
              </a:rPr>
              <a:t>Assign Profile to a Device MAC. You can use the default identity device profile type credentials .If you want to set the Authentication of </a:t>
            </a:r>
            <a:r>
              <a:rPr kumimoji="0" lang="en-US" altLang="zh-CN" sz="1200" b="0" i="0" u="none" strike="noStrike" cap="none" normalizeH="0" baseline="0" dirty="0" err="1" smtClean="0">
                <a:ln>
                  <a:noFill/>
                </a:ln>
                <a:solidFill>
                  <a:schemeClr val="tx1"/>
                </a:solidFill>
                <a:effectLst/>
                <a:latin typeface="Calibri" pitchFamily="34" charset="0"/>
                <a:ea typeface="宋体" pitchFamily="2" charset="-122"/>
                <a:cs typeface="宋体" pitchFamily="2" charset="-122"/>
              </a:rPr>
              <a:t>Autop</a:t>
            </a:r>
            <a:r>
              <a:rPr kumimoji="0" lang="en-US" altLang="zh-CN" sz="1200" b="0" i="0" u="none" strike="noStrike" cap="none" normalizeH="0" baseline="0" dirty="0" smtClean="0">
                <a:ln>
                  <a:noFill/>
                </a:ln>
                <a:solidFill>
                  <a:schemeClr val="tx1"/>
                </a:solidFill>
                <a:effectLst/>
                <a:latin typeface="Calibri" pitchFamily="34" charset="0"/>
                <a:ea typeface="宋体" pitchFamily="2" charset="-122"/>
                <a:cs typeface="宋体" pitchFamily="2" charset="-122"/>
              </a:rPr>
              <a:t> by yourselves , Select Use Custom Credentials ,Provide http login user name &amp; password</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zh-CN" altLang="zh-CN" sz="2800" b="0" i="0" u="none" strike="noStrike" cap="none" normalizeH="0" baseline="0" dirty="0" smtClean="0">
              <a:ln>
                <a:noFill/>
              </a:ln>
              <a:solidFill>
                <a:schemeClr val="tx1"/>
              </a:solidFill>
              <a:effectLst/>
              <a:latin typeface="Calibri" pitchFamily="34" charset="0"/>
              <a:ea typeface="宋体" pitchFamily="2" charset="-122"/>
              <a:cs typeface="宋体" pitchFamily="2" charset="-122"/>
            </a:endParaRPr>
          </a:p>
        </p:txBody>
      </p:sp>
      <p:sp>
        <p:nvSpPr>
          <p:cNvPr id="4" name="灯片编号占位符 3"/>
          <p:cNvSpPr>
            <a:spLocks noGrp="1"/>
          </p:cNvSpPr>
          <p:nvPr>
            <p:ph type="sldNum" sz="quarter" idx="10"/>
          </p:nvPr>
        </p:nvSpPr>
        <p:spPr/>
        <p:txBody>
          <a:bodyPr/>
          <a:lstStyle/>
          <a:p>
            <a:pPr>
              <a:defRPr/>
            </a:pPr>
            <a:fld id="{0E39CEB8-CF29-4BE2-83B3-7ECEFC761E11}" type="slidenum">
              <a:rPr lang="zh-CN" altLang="en-US" smtClean="0"/>
              <a:pPr>
                <a:defRPr/>
              </a:pPr>
              <a:t>51</a:t>
            </a:fld>
            <a:endParaRPr lang="zh-CN" alt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dirty="0" smtClean="0"/>
              <a:t>As</a:t>
            </a:r>
            <a:r>
              <a:rPr lang="en-US" altLang="zh-CN" sz="1200" baseline="0" dirty="0" smtClean="0"/>
              <a:t> we know, phone need two different template configuration files for </a:t>
            </a:r>
            <a:r>
              <a:rPr lang="en-US" altLang="zh-CN" sz="1200" baseline="0" dirty="0" err="1" smtClean="0"/>
              <a:t>Autop</a:t>
            </a:r>
            <a:r>
              <a:rPr lang="en-US" altLang="zh-CN" sz="1200" baseline="0" dirty="0" smtClean="0"/>
              <a:t> .It is the same with </a:t>
            </a:r>
            <a:r>
              <a:rPr lang="en-US" altLang="zh-CN" sz="1200" baseline="0" dirty="0" err="1" smtClean="0"/>
              <a:t>BroadWorks</a:t>
            </a:r>
            <a:r>
              <a:rPr lang="en-US" altLang="zh-CN" sz="1200" baseline="0" dirty="0" smtClean="0"/>
              <a:t> .</a:t>
            </a:r>
            <a:r>
              <a:rPr lang="en-US" altLang="zh-CN" sz="1200" dirty="0" smtClean="0"/>
              <a:t>There are two types of files</a:t>
            </a:r>
            <a:r>
              <a:rPr lang="en-US" altLang="zh-CN" sz="1200" baseline="0" dirty="0" smtClean="0">
                <a:sym typeface="Wingdings" pitchFamily="2" charset="2"/>
              </a:rPr>
              <a:t> which is </a:t>
            </a:r>
            <a:r>
              <a:rPr lang="en-US" altLang="zh-CN" sz="1200" dirty="0" err="1" smtClean="0">
                <a:sym typeface="Wingdings" pitchFamily="2" charset="2"/>
              </a:rPr>
              <a:t>MAC.cfg</a:t>
            </a:r>
            <a:r>
              <a:rPr lang="en-US" altLang="zh-CN" baseline="0" dirty="0" smtClean="0"/>
              <a:t>.</a:t>
            </a:r>
            <a:endParaRPr lang="en-US" altLang="zh-CN"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zh-CN" sz="1200" dirty="0" smtClean="0"/>
              <a:t>You can upload device template configuration files at the profile level and at the group level . If you upload at</a:t>
            </a:r>
            <a:r>
              <a:rPr lang="en-US" altLang="zh-CN" sz="1200" baseline="0" dirty="0" smtClean="0"/>
              <a:t> profile level , the </a:t>
            </a:r>
            <a:r>
              <a:rPr lang="en-US" altLang="zh-CN" sz="1200" dirty="0" smtClean="0"/>
              <a:t>template configuration files </a:t>
            </a:r>
            <a:r>
              <a:rPr lang="en-US" altLang="zh-CN" sz="1200" kern="1200" dirty="0" smtClean="0">
                <a:solidFill>
                  <a:schemeClr val="tx1"/>
                </a:solidFill>
                <a:latin typeface="+mn-lt"/>
                <a:ea typeface="+mn-ea"/>
                <a:cs typeface="+mn-cs"/>
              </a:rPr>
              <a:t>can</a:t>
            </a:r>
            <a:r>
              <a:rPr lang="en-US" altLang="zh-CN" sz="1200" kern="1200" baseline="0" dirty="0" smtClean="0">
                <a:solidFill>
                  <a:schemeClr val="tx1"/>
                </a:solidFill>
                <a:latin typeface="+mn-lt"/>
                <a:ea typeface="+mn-ea"/>
                <a:cs typeface="+mn-cs"/>
              </a:rPr>
              <a:t> </a:t>
            </a:r>
            <a:r>
              <a:rPr lang="en-US" altLang="zh-CN" sz="1200" kern="1200" dirty="0" smtClean="0">
                <a:solidFill>
                  <a:schemeClr val="tx1"/>
                </a:solidFill>
                <a:latin typeface="+mn-lt"/>
                <a:ea typeface="+mn-ea"/>
                <a:cs typeface="+mn-cs"/>
              </a:rPr>
              <a:t>only be effectual for the specific device profile (e.g. yealinkT28).</a:t>
            </a:r>
            <a:r>
              <a:rPr lang="en-US" altLang="zh-CN" sz="1200" baseline="0" dirty="0" smtClean="0"/>
              <a:t>If you upload at group level ,</a:t>
            </a:r>
            <a:r>
              <a:rPr lang="en-US" altLang="zh-CN" sz="1200" kern="1200" dirty="0" smtClean="0">
                <a:solidFill>
                  <a:schemeClr val="tx1"/>
                </a:solidFill>
                <a:latin typeface="+mn-lt"/>
                <a:ea typeface="+mn-ea"/>
                <a:cs typeface="+mn-cs"/>
              </a:rPr>
              <a:t> the template configuration files will be effectual for the device profile type (e.g. </a:t>
            </a:r>
            <a:r>
              <a:rPr lang="en-US" altLang="zh-CN" sz="1200" kern="1200" dirty="0" err="1" smtClean="0">
                <a:solidFill>
                  <a:schemeClr val="tx1"/>
                </a:solidFill>
                <a:latin typeface="+mn-lt"/>
                <a:ea typeface="+mn-ea"/>
                <a:cs typeface="+mn-cs"/>
              </a:rPr>
              <a:t>Yealink</a:t>
            </a:r>
            <a:r>
              <a:rPr lang="en-US" altLang="zh-CN" sz="1200" kern="1200" dirty="0" smtClean="0">
                <a:solidFill>
                  <a:schemeClr val="tx1"/>
                </a:solidFill>
                <a:latin typeface="+mn-lt"/>
                <a:ea typeface="+mn-ea"/>
                <a:cs typeface="+mn-cs"/>
              </a:rPr>
              <a:t> T28P). It means all the device profile associated with this device profile type can download the configuration files.</a:t>
            </a:r>
            <a:endParaRPr lang="zh-CN" altLang="en-US" sz="1200" kern="1200" dirty="0" smtClean="0">
              <a:solidFill>
                <a:schemeClr val="tx1"/>
              </a:solidFill>
              <a:latin typeface="+mn-lt"/>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zh-CN" altLang="en-US" sz="1200" dirty="0" smtClean="0"/>
          </a:p>
          <a:p>
            <a:endParaRPr lang="zh-CN" altLang="en-US" dirty="0"/>
          </a:p>
        </p:txBody>
      </p:sp>
      <p:sp>
        <p:nvSpPr>
          <p:cNvPr id="4" name="灯片编号占位符 3"/>
          <p:cNvSpPr>
            <a:spLocks noGrp="1"/>
          </p:cNvSpPr>
          <p:nvPr>
            <p:ph type="sldNum" sz="quarter" idx="10"/>
          </p:nvPr>
        </p:nvSpPr>
        <p:spPr/>
        <p:txBody>
          <a:bodyPr/>
          <a:lstStyle/>
          <a:p>
            <a:pPr>
              <a:defRPr/>
            </a:pPr>
            <a:fld id="{0E39CEB8-CF29-4BE2-83B3-7ECEFC761E11}" type="slidenum">
              <a:rPr lang="zh-CN" altLang="en-US" smtClean="0"/>
              <a:pPr>
                <a:defRPr/>
              </a:pPr>
              <a:t>52</a:t>
            </a:fld>
            <a:endParaRPr lang="zh-CN" altLang="en-US"/>
          </a:p>
        </p:txBody>
      </p:sp>
    </p:spTree>
    <p:extLst>
      <p:ext uri="{BB962C8B-B14F-4D97-AF65-F5344CB8AC3E}">
        <p14:creationId xmlns:p14="http://schemas.microsoft.com/office/powerpoint/2010/main" val="15773110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lvl="0"/>
            <a:r>
              <a:rPr lang="en-US" altLang="zh-CN" sz="1200" kern="1200" dirty="0" smtClean="0">
                <a:solidFill>
                  <a:schemeClr val="tx1"/>
                </a:solidFill>
                <a:latin typeface="+mn-lt"/>
                <a:ea typeface="+mn-ea"/>
                <a:cs typeface="+mn-cs"/>
              </a:rPr>
              <a:t>After login as</a:t>
            </a:r>
            <a:r>
              <a:rPr lang="en-US" altLang="zh-CN" sz="1200" kern="1200" baseline="0" dirty="0" smtClean="0">
                <a:solidFill>
                  <a:schemeClr val="tx1"/>
                </a:solidFill>
                <a:latin typeface="+mn-lt"/>
                <a:ea typeface="+mn-ea"/>
                <a:cs typeface="+mn-cs"/>
              </a:rPr>
              <a:t> group administration .you can </a:t>
            </a:r>
            <a:r>
              <a:rPr lang="en-US" altLang="zh-CN" sz="1200" kern="1200" dirty="0" smtClean="0">
                <a:solidFill>
                  <a:schemeClr val="tx1"/>
                </a:solidFill>
                <a:latin typeface="+mn-lt"/>
                <a:ea typeface="+mn-ea"/>
                <a:cs typeface="+mn-cs"/>
              </a:rPr>
              <a:t>Click on Utilities-&gt;</a:t>
            </a:r>
            <a:r>
              <a:rPr lang="en-US" altLang="zh-CN" sz="1200" kern="1200" dirty="0" smtClean="0">
                <a:solidFill>
                  <a:schemeClr val="tx1"/>
                </a:solidFill>
                <a:latin typeface="+mn-lt"/>
                <a:ea typeface="+mn-ea"/>
                <a:cs typeface="+mn-cs"/>
                <a:hlinkClick r:id="rId3"/>
              </a:rPr>
              <a:t>Device Configuration</a:t>
            </a:r>
            <a:r>
              <a:rPr lang="en-US" altLang="zh-CN" sz="1200" kern="1200" dirty="0" smtClean="0">
                <a:solidFill>
                  <a:schemeClr val="tx1"/>
                </a:solidFill>
                <a:latin typeface="+mn-lt"/>
                <a:ea typeface="+mn-ea"/>
                <a:cs typeface="+mn-cs"/>
              </a:rPr>
              <a:t>. All existing device profile types will</a:t>
            </a:r>
            <a:r>
              <a:rPr lang="en-US" altLang="zh-CN" sz="1200" kern="1200" baseline="0" dirty="0" smtClean="0">
                <a:solidFill>
                  <a:schemeClr val="tx1"/>
                </a:solidFill>
                <a:latin typeface="+mn-lt"/>
                <a:ea typeface="+mn-ea"/>
                <a:cs typeface="+mn-cs"/>
              </a:rPr>
              <a:t> appear on </a:t>
            </a:r>
            <a:r>
              <a:rPr lang="en-US" altLang="zh-CN" sz="1200" kern="1200" dirty="0" smtClean="0">
                <a:solidFill>
                  <a:schemeClr val="tx1"/>
                </a:solidFill>
                <a:latin typeface="+mn-lt"/>
                <a:ea typeface="+mn-ea"/>
                <a:cs typeface="+mn-cs"/>
              </a:rPr>
              <a:t>he page.</a:t>
            </a:r>
            <a:endParaRPr lang="zh-CN" altLang="en-US" sz="1200" kern="1200" dirty="0" smtClean="0">
              <a:solidFill>
                <a:schemeClr val="tx1"/>
              </a:solidFill>
              <a:latin typeface="+mn-lt"/>
              <a:ea typeface="+mn-ea"/>
              <a:cs typeface="+mn-cs"/>
            </a:endParaRPr>
          </a:p>
          <a:p>
            <a:pPr lvl="0"/>
            <a:endParaRPr lang="en-US" altLang="zh-CN" sz="1200" kern="1200" dirty="0" smtClean="0">
              <a:solidFill>
                <a:schemeClr val="tx1"/>
              </a:solidFill>
              <a:latin typeface="+mn-lt"/>
              <a:ea typeface="+mn-ea"/>
              <a:cs typeface="+mn-cs"/>
            </a:endParaRPr>
          </a:p>
          <a:p>
            <a:pPr lvl="0"/>
            <a:r>
              <a:rPr lang="en-US" altLang="zh-CN" sz="1200" kern="1200" dirty="0" smtClean="0">
                <a:solidFill>
                  <a:schemeClr val="tx1"/>
                </a:solidFill>
                <a:latin typeface="+mn-lt"/>
                <a:ea typeface="+mn-ea"/>
                <a:cs typeface="+mn-cs"/>
              </a:rPr>
              <a:t>Select the desired device profile type to edit</a:t>
            </a:r>
            <a:r>
              <a:rPr lang="en-US" altLang="zh-CN" sz="1200" b="1" kern="1200" dirty="0" smtClean="0">
                <a:solidFill>
                  <a:schemeClr val="tx1"/>
                </a:solidFill>
                <a:latin typeface="+mn-lt"/>
                <a:ea typeface="+mn-ea"/>
                <a:cs typeface="+mn-cs"/>
              </a:rPr>
              <a:t> </a:t>
            </a:r>
            <a:r>
              <a:rPr lang="en-US" altLang="zh-CN" sz="1200" kern="1200" dirty="0" smtClean="0">
                <a:solidFill>
                  <a:schemeClr val="tx1"/>
                </a:solidFill>
                <a:latin typeface="+mn-lt"/>
                <a:ea typeface="+mn-ea"/>
                <a:cs typeface="+mn-cs"/>
              </a:rPr>
              <a:t>(e.g. </a:t>
            </a:r>
            <a:r>
              <a:rPr lang="en-US" altLang="zh-CN" sz="1200" kern="1200" dirty="0" err="1" smtClean="0">
                <a:solidFill>
                  <a:schemeClr val="tx1"/>
                </a:solidFill>
                <a:latin typeface="+mn-lt"/>
                <a:ea typeface="+mn-ea"/>
                <a:cs typeface="+mn-cs"/>
              </a:rPr>
              <a:t>Yealink</a:t>
            </a:r>
            <a:r>
              <a:rPr lang="en-US" altLang="zh-CN" sz="1200" kern="1200" dirty="0" smtClean="0">
                <a:solidFill>
                  <a:schemeClr val="tx1"/>
                </a:solidFill>
                <a:latin typeface="+mn-lt"/>
                <a:ea typeface="+mn-ea"/>
                <a:cs typeface="+mn-cs"/>
              </a:rPr>
              <a:t> T28P). Click on </a:t>
            </a:r>
            <a:r>
              <a:rPr lang="en-US" altLang="zh-CN" sz="1200" b="1" kern="1200" dirty="0" smtClean="0">
                <a:solidFill>
                  <a:schemeClr val="tx1"/>
                </a:solidFill>
                <a:latin typeface="+mn-lt"/>
                <a:ea typeface="+mn-ea"/>
                <a:cs typeface="+mn-cs"/>
              </a:rPr>
              <a:t>Files </a:t>
            </a:r>
            <a:r>
              <a:rPr lang="en-US" altLang="zh-CN" sz="1200" kern="1200" dirty="0" smtClean="0">
                <a:solidFill>
                  <a:schemeClr val="tx1"/>
                </a:solidFill>
                <a:latin typeface="+mn-lt"/>
                <a:ea typeface="+mn-ea"/>
                <a:cs typeface="+mn-cs"/>
              </a:rPr>
              <a:t>tab. The page lists all existing template configuration files like the picture shows. Select the desired template configuration file to edit (e.g. y000000000000.cfg).</a:t>
            </a:r>
          </a:p>
        </p:txBody>
      </p:sp>
      <p:sp>
        <p:nvSpPr>
          <p:cNvPr id="4" name="灯片编号占位符 3"/>
          <p:cNvSpPr>
            <a:spLocks noGrp="1"/>
          </p:cNvSpPr>
          <p:nvPr>
            <p:ph type="sldNum" sz="quarter" idx="10"/>
          </p:nvPr>
        </p:nvSpPr>
        <p:spPr/>
        <p:txBody>
          <a:bodyPr/>
          <a:lstStyle/>
          <a:p>
            <a:pPr>
              <a:defRPr/>
            </a:pPr>
            <a:fld id="{0E39CEB8-CF29-4BE2-83B3-7ECEFC761E11}" type="slidenum">
              <a:rPr lang="zh-CN" altLang="en-US" smtClean="0"/>
              <a:pPr>
                <a:defRPr/>
              </a:pPr>
              <a:t>53</a:t>
            </a:fld>
            <a:endParaRPr lang="zh-CN" alt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You will enter the Device</a:t>
            </a:r>
            <a:r>
              <a:rPr lang="en-US" altLang="zh-CN" baseline="0" dirty="0" smtClean="0"/>
              <a:t> File Modify page .Here you could choose to change the configuration file Manually. </a:t>
            </a:r>
          </a:p>
          <a:p>
            <a:r>
              <a:rPr lang="en-US" altLang="zh-CN" baseline="0" dirty="0" smtClean="0"/>
              <a:t>Or Use the default one .Also can upload your own one by choosing “Custom” options .</a:t>
            </a:r>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zh-CN" sz="1200" kern="1200" dirty="0" smtClean="0">
                <a:solidFill>
                  <a:schemeClr val="tx1"/>
                </a:solidFill>
                <a:latin typeface="+mn-lt"/>
                <a:ea typeface="+mn-ea"/>
                <a:cs typeface="+mn-cs"/>
              </a:rPr>
              <a:t>After the above settings, the template configuration files will be effectual for the device profile type (e.g. </a:t>
            </a:r>
            <a:r>
              <a:rPr lang="en-US" altLang="zh-CN" sz="1200" kern="1200" dirty="0" err="1" smtClean="0">
                <a:solidFill>
                  <a:schemeClr val="tx1"/>
                </a:solidFill>
                <a:latin typeface="+mn-lt"/>
                <a:ea typeface="+mn-ea"/>
                <a:cs typeface="+mn-cs"/>
              </a:rPr>
              <a:t>Yealink</a:t>
            </a:r>
            <a:r>
              <a:rPr lang="en-US" altLang="zh-CN" sz="1200" kern="1200" dirty="0" smtClean="0">
                <a:solidFill>
                  <a:schemeClr val="tx1"/>
                </a:solidFill>
                <a:latin typeface="+mn-lt"/>
                <a:ea typeface="+mn-ea"/>
                <a:cs typeface="+mn-cs"/>
              </a:rPr>
              <a:t> T28P). It means that all the device profile associated with this device profile type can download the configuration files.</a:t>
            </a:r>
            <a:endParaRPr lang="zh-CN" altLang="en-US" sz="1200" kern="1200" dirty="0" smtClean="0">
              <a:solidFill>
                <a:schemeClr val="tx1"/>
              </a:solidFill>
              <a:latin typeface="+mn-lt"/>
              <a:ea typeface="+mn-ea"/>
              <a:cs typeface="+mn-cs"/>
            </a:endParaRPr>
          </a:p>
          <a:p>
            <a:endParaRPr lang="zh-CN" altLang="en-US" dirty="0"/>
          </a:p>
        </p:txBody>
      </p:sp>
      <p:sp>
        <p:nvSpPr>
          <p:cNvPr id="4" name="灯片编号占位符 3"/>
          <p:cNvSpPr>
            <a:spLocks noGrp="1"/>
          </p:cNvSpPr>
          <p:nvPr>
            <p:ph type="sldNum" sz="quarter" idx="10"/>
          </p:nvPr>
        </p:nvSpPr>
        <p:spPr/>
        <p:txBody>
          <a:bodyPr/>
          <a:lstStyle/>
          <a:p>
            <a:pPr>
              <a:defRPr/>
            </a:pPr>
            <a:fld id="{0E39CEB8-CF29-4BE2-83B3-7ECEFC761E11}" type="slidenum">
              <a:rPr lang="zh-CN" altLang="en-US" smtClean="0"/>
              <a:pPr>
                <a:defRPr/>
              </a:pPr>
              <a:t>54</a:t>
            </a:fld>
            <a:endParaRPr lang="zh-CN" altLang="en-US"/>
          </a:p>
        </p:txBody>
      </p:sp>
    </p:spTree>
    <p:extLst>
      <p:ext uri="{BB962C8B-B14F-4D97-AF65-F5344CB8AC3E}">
        <p14:creationId xmlns:p14="http://schemas.microsoft.com/office/powerpoint/2010/main" val="389078931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lvl="0"/>
            <a:r>
              <a:rPr lang="en-US" altLang="zh-CN" sz="1200" kern="1200" dirty="0" smtClean="0">
                <a:solidFill>
                  <a:schemeClr val="tx1"/>
                </a:solidFill>
                <a:latin typeface="+mn-lt"/>
                <a:ea typeface="+mn-ea"/>
                <a:cs typeface="+mn-cs"/>
              </a:rPr>
              <a:t>Browser</a:t>
            </a:r>
            <a:r>
              <a:rPr lang="en-US" altLang="zh-CN" sz="1200" kern="1200" baseline="0" dirty="0" smtClean="0">
                <a:solidFill>
                  <a:schemeClr val="tx1"/>
                </a:solidFill>
                <a:latin typeface="+mn-lt"/>
                <a:ea typeface="+mn-ea"/>
                <a:cs typeface="+mn-cs"/>
              </a:rPr>
              <a:t> to</a:t>
            </a:r>
            <a:r>
              <a:rPr lang="en-US" altLang="zh-CN" sz="1200" b="1" kern="1200" dirty="0" smtClean="0">
                <a:solidFill>
                  <a:schemeClr val="tx1"/>
                </a:solidFill>
                <a:latin typeface="+mn-lt"/>
                <a:ea typeface="+mn-ea"/>
                <a:cs typeface="+mn-cs"/>
              </a:rPr>
              <a:t> Profile</a:t>
            </a:r>
            <a:r>
              <a:rPr lang="en-US" altLang="zh-CN" sz="1200" kern="1200" dirty="0" smtClean="0">
                <a:solidFill>
                  <a:schemeClr val="tx1"/>
                </a:solidFill>
                <a:latin typeface="+mn-lt"/>
                <a:ea typeface="+mn-ea"/>
                <a:cs typeface="+mn-cs"/>
              </a:rPr>
              <a:t>-&gt;</a:t>
            </a:r>
            <a:r>
              <a:rPr lang="en-US" altLang="zh-CN" sz="1200" b="1" kern="1200" dirty="0" smtClean="0">
                <a:solidFill>
                  <a:schemeClr val="tx1"/>
                </a:solidFill>
                <a:latin typeface="+mn-lt"/>
                <a:ea typeface="+mn-ea"/>
                <a:cs typeface="+mn-cs"/>
              </a:rPr>
              <a:t>Users</a:t>
            </a:r>
            <a:r>
              <a:rPr lang="en-US" altLang="zh-CN" sz="1200" kern="1200" dirty="0" smtClean="0">
                <a:solidFill>
                  <a:schemeClr val="tx1"/>
                </a:solidFill>
                <a:latin typeface="+mn-lt"/>
                <a:ea typeface="+mn-ea"/>
                <a:cs typeface="+mn-cs"/>
              </a:rPr>
              <a:t>-&gt;</a:t>
            </a:r>
            <a:r>
              <a:rPr lang="en-US" altLang="zh-CN" sz="1200" b="1" kern="1200" dirty="0" smtClean="0">
                <a:solidFill>
                  <a:schemeClr val="tx1"/>
                </a:solidFill>
                <a:latin typeface="+mn-lt"/>
                <a:ea typeface="+mn-ea"/>
                <a:cs typeface="+mn-cs"/>
              </a:rPr>
              <a:t>Search</a:t>
            </a:r>
            <a:r>
              <a:rPr lang="en-US" altLang="zh-CN" sz="1200" kern="1200" dirty="0" smtClean="0">
                <a:solidFill>
                  <a:schemeClr val="tx1"/>
                </a:solidFill>
                <a:latin typeface="+mn-lt"/>
                <a:ea typeface="+mn-ea"/>
                <a:cs typeface="+mn-cs"/>
              </a:rPr>
              <a:t> to display all existing users .Select one of the users to be assigned to device profile.</a:t>
            </a:r>
            <a:endParaRPr lang="zh-CN" altLang="en-US" sz="1200" kern="1200" dirty="0" smtClean="0">
              <a:solidFill>
                <a:schemeClr val="tx1"/>
              </a:solidFill>
              <a:latin typeface="+mn-lt"/>
              <a:ea typeface="+mn-ea"/>
              <a:cs typeface="+mn-cs"/>
            </a:endParaRPr>
          </a:p>
          <a:p>
            <a:pPr lvl="0"/>
            <a:r>
              <a:rPr lang="en-US" altLang="zh-CN" sz="1200" kern="1200" dirty="0" smtClean="0">
                <a:solidFill>
                  <a:schemeClr val="tx1"/>
                </a:solidFill>
                <a:latin typeface="+mn-lt"/>
                <a:ea typeface="+mn-ea"/>
                <a:cs typeface="+mn-cs"/>
              </a:rPr>
              <a:t>Click on </a:t>
            </a:r>
            <a:r>
              <a:rPr lang="en-US" altLang="zh-CN" sz="1200" b="1" kern="1200" dirty="0" smtClean="0">
                <a:solidFill>
                  <a:schemeClr val="tx1"/>
                </a:solidFill>
                <a:latin typeface="+mn-lt"/>
                <a:ea typeface="+mn-ea"/>
                <a:cs typeface="+mn-cs"/>
              </a:rPr>
              <a:t>Addresses</a:t>
            </a:r>
            <a:r>
              <a:rPr lang="en-US" altLang="zh-CN" sz="1200" kern="1200" dirty="0" smtClean="0">
                <a:solidFill>
                  <a:schemeClr val="tx1"/>
                </a:solidFill>
                <a:latin typeface="+mn-lt"/>
                <a:ea typeface="+mn-ea"/>
                <a:cs typeface="+mn-cs"/>
              </a:rPr>
              <a:t>. You can see the page as picture</a:t>
            </a:r>
            <a:r>
              <a:rPr lang="en-US" altLang="zh-CN" sz="1200" kern="1200" baseline="0" dirty="0" smtClean="0">
                <a:solidFill>
                  <a:schemeClr val="tx1"/>
                </a:solidFill>
                <a:latin typeface="+mn-lt"/>
                <a:ea typeface="+mn-ea"/>
                <a:cs typeface="+mn-cs"/>
              </a:rPr>
              <a:t> shows .you can </a:t>
            </a:r>
            <a:r>
              <a:rPr lang="en-US" altLang="zh-CN" sz="1200" kern="1200" dirty="0" smtClean="0">
                <a:solidFill>
                  <a:schemeClr val="tx1"/>
                </a:solidFill>
                <a:latin typeface="+mn-lt"/>
                <a:ea typeface="+mn-ea"/>
                <a:cs typeface="+mn-cs"/>
              </a:rPr>
              <a:t>Select the </a:t>
            </a:r>
            <a:r>
              <a:rPr lang="en-US" altLang="zh-CN" sz="1200" b="1" kern="1200" dirty="0" smtClean="0">
                <a:solidFill>
                  <a:schemeClr val="tx1"/>
                </a:solidFill>
                <a:latin typeface="+mn-lt"/>
                <a:ea typeface="+mn-ea"/>
                <a:cs typeface="+mn-cs"/>
              </a:rPr>
              <a:t>Identity/Device profile</a:t>
            </a:r>
            <a:r>
              <a:rPr lang="en-US" altLang="zh-CN" sz="1200" kern="1200" dirty="0" smtClean="0">
                <a:solidFill>
                  <a:schemeClr val="tx1"/>
                </a:solidFill>
                <a:latin typeface="+mn-lt"/>
                <a:ea typeface="+mn-ea"/>
                <a:cs typeface="+mn-cs"/>
              </a:rPr>
              <a:t>. In the </a:t>
            </a:r>
            <a:r>
              <a:rPr lang="en-US" altLang="zh-CN" sz="1200" b="1" kern="1200" dirty="0" smtClean="0">
                <a:solidFill>
                  <a:schemeClr val="tx1"/>
                </a:solidFill>
                <a:latin typeface="+mn-lt"/>
                <a:ea typeface="+mn-ea"/>
                <a:cs typeface="+mn-cs"/>
              </a:rPr>
              <a:t>Identity/Device profile</a:t>
            </a:r>
            <a:r>
              <a:rPr lang="en-US" altLang="zh-CN" sz="1200" kern="1200" dirty="0" smtClean="0">
                <a:solidFill>
                  <a:schemeClr val="tx1"/>
                </a:solidFill>
                <a:latin typeface="+mn-lt"/>
                <a:ea typeface="+mn-ea"/>
                <a:cs typeface="+mn-cs"/>
              </a:rPr>
              <a:t> block, select the desired</a:t>
            </a:r>
            <a:r>
              <a:rPr lang="en-US" altLang="zh-CN" sz="1200" kern="1200" baseline="0" dirty="0" smtClean="0">
                <a:solidFill>
                  <a:schemeClr val="tx1"/>
                </a:solidFill>
                <a:latin typeface="+mn-lt"/>
                <a:ea typeface="+mn-ea"/>
                <a:cs typeface="+mn-cs"/>
              </a:rPr>
              <a:t> device profile</a:t>
            </a:r>
            <a:r>
              <a:rPr lang="en-US" altLang="zh-CN" sz="1200" kern="1200" dirty="0" smtClean="0">
                <a:solidFill>
                  <a:schemeClr val="tx1"/>
                </a:solidFill>
                <a:latin typeface="+mn-lt"/>
                <a:ea typeface="+mn-ea"/>
                <a:cs typeface="+mn-cs"/>
              </a:rPr>
              <a:t>(e.g. yealinkT28) from the pull-down, enter the register’s user name in the </a:t>
            </a:r>
            <a:r>
              <a:rPr lang="en-US" altLang="zh-CN" sz="1200" b="1" kern="1200" dirty="0" smtClean="0">
                <a:solidFill>
                  <a:schemeClr val="tx1"/>
                </a:solidFill>
                <a:latin typeface="+mn-lt"/>
                <a:ea typeface="+mn-ea"/>
                <a:cs typeface="+mn-cs"/>
              </a:rPr>
              <a:t>Line/Port</a:t>
            </a:r>
            <a:r>
              <a:rPr lang="en-US" altLang="zh-CN" sz="1200" kern="1200" dirty="0" smtClean="0">
                <a:solidFill>
                  <a:schemeClr val="tx1"/>
                </a:solidFill>
                <a:latin typeface="+mn-lt"/>
                <a:ea typeface="+mn-ea"/>
                <a:cs typeface="+mn-cs"/>
              </a:rPr>
              <a:t> field, and select the domain name (e.g. as.iop1.broadworks.net) from the pull-down list of </a:t>
            </a:r>
            <a:r>
              <a:rPr lang="en-US" altLang="zh-CN" sz="1200" b="1" kern="1200" dirty="0" smtClean="0">
                <a:solidFill>
                  <a:schemeClr val="tx1"/>
                </a:solidFill>
                <a:latin typeface="+mn-lt"/>
                <a:ea typeface="+mn-ea"/>
                <a:cs typeface="+mn-cs"/>
              </a:rPr>
              <a:t>@</a:t>
            </a:r>
            <a:r>
              <a:rPr lang="en-US" altLang="zh-CN" sz="1200" kern="1200" dirty="0" smtClean="0">
                <a:solidFill>
                  <a:schemeClr val="tx1"/>
                </a:solidFill>
                <a:latin typeface="+mn-lt"/>
                <a:ea typeface="+mn-ea"/>
                <a:cs typeface="+mn-cs"/>
              </a:rPr>
              <a:t>.</a:t>
            </a:r>
          </a:p>
        </p:txBody>
      </p:sp>
      <p:sp>
        <p:nvSpPr>
          <p:cNvPr id="4" name="灯片编号占位符 3"/>
          <p:cNvSpPr>
            <a:spLocks noGrp="1"/>
          </p:cNvSpPr>
          <p:nvPr>
            <p:ph type="sldNum" sz="quarter" idx="10"/>
          </p:nvPr>
        </p:nvSpPr>
        <p:spPr/>
        <p:txBody>
          <a:bodyPr/>
          <a:lstStyle/>
          <a:p>
            <a:pPr>
              <a:defRPr/>
            </a:pPr>
            <a:fld id="{0E39CEB8-CF29-4BE2-83B3-7ECEFC761E11}" type="slidenum">
              <a:rPr lang="zh-CN" altLang="en-US" smtClean="0"/>
              <a:pPr>
                <a:defRPr/>
              </a:pPr>
              <a:t>55</a:t>
            </a:fld>
            <a:endParaRPr lang="zh-CN" alt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lvl="0"/>
            <a:r>
              <a:rPr lang="en-US" altLang="zh-CN" sz="1200" kern="1200" dirty="0" smtClean="0">
                <a:solidFill>
                  <a:schemeClr val="tx1"/>
                </a:solidFill>
                <a:latin typeface="+mn-lt"/>
                <a:ea typeface="+mn-ea"/>
                <a:cs typeface="+mn-cs"/>
              </a:rPr>
              <a:t>You can check</a:t>
            </a:r>
            <a:r>
              <a:rPr lang="en-US" altLang="zh-CN" sz="1200" kern="1200" baseline="0" dirty="0" smtClean="0">
                <a:solidFill>
                  <a:schemeClr val="tx1"/>
                </a:solidFill>
                <a:latin typeface="+mn-lt"/>
                <a:ea typeface="+mn-ea"/>
                <a:cs typeface="+mn-cs"/>
              </a:rPr>
              <a:t> the users assigned to the device profile by entering into this path .</a:t>
            </a:r>
            <a:r>
              <a:rPr lang="en-US" altLang="zh-CN" sz="1200" kern="1200" dirty="0" smtClean="0">
                <a:solidFill>
                  <a:schemeClr val="tx1"/>
                </a:solidFill>
                <a:latin typeface="+mn-lt"/>
                <a:ea typeface="+mn-ea"/>
                <a:cs typeface="+mn-cs"/>
              </a:rPr>
              <a:t> e.g. yealinkT28 ,you</a:t>
            </a:r>
            <a:r>
              <a:rPr lang="en-US" altLang="zh-CN" sz="1200" kern="1200" baseline="0" dirty="0" smtClean="0">
                <a:solidFill>
                  <a:schemeClr val="tx1"/>
                </a:solidFill>
                <a:latin typeface="+mn-lt"/>
                <a:ea typeface="+mn-ea"/>
                <a:cs typeface="+mn-cs"/>
              </a:rPr>
              <a:t> can see the </a:t>
            </a:r>
            <a:r>
              <a:rPr lang="en-US" altLang="zh-CN" sz="1200" kern="1200" dirty="0" smtClean="0">
                <a:solidFill>
                  <a:schemeClr val="tx1"/>
                </a:solidFill>
                <a:latin typeface="+mn-lt"/>
                <a:ea typeface="+mn-ea"/>
                <a:cs typeface="+mn-cs"/>
              </a:rPr>
              <a:t>user we just assigned</a:t>
            </a:r>
            <a:r>
              <a:rPr lang="en-US" altLang="zh-CN" sz="1200" kern="1200" baseline="0" dirty="0" smtClean="0">
                <a:solidFill>
                  <a:schemeClr val="tx1"/>
                </a:solidFill>
                <a:latin typeface="+mn-lt"/>
                <a:ea typeface="+mn-ea"/>
                <a:cs typeface="+mn-cs"/>
              </a:rPr>
              <a:t> .</a:t>
            </a:r>
            <a:endParaRPr lang="zh-CN" altLang="en-US" sz="1200" kern="1200" dirty="0" smtClean="0">
              <a:solidFill>
                <a:schemeClr val="tx1"/>
              </a:solidFill>
              <a:latin typeface="+mn-lt"/>
              <a:ea typeface="+mn-ea"/>
              <a:cs typeface="+mn-cs"/>
            </a:endParaRPr>
          </a:p>
          <a:p>
            <a:pPr lvl="0"/>
            <a:endParaRPr lang="zh-CN" altLang="en-US" sz="1200" kern="1200" dirty="0" smtClean="0">
              <a:solidFill>
                <a:schemeClr val="tx1"/>
              </a:solidFill>
              <a:latin typeface="+mn-lt"/>
              <a:ea typeface="+mn-ea"/>
              <a:cs typeface="+mn-cs"/>
            </a:endParaRPr>
          </a:p>
          <a:p>
            <a:endParaRPr lang="zh-CN" altLang="en-US" dirty="0"/>
          </a:p>
        </p:txBody>
      </p:sp>
      <p:sp>
        <p:nvSpPr>
          <p:cNvPr id="4" name="灯片编号占位符 3"/>
          <p:cNvSpPr>
            <a:spLocks noGrp="1"/>
          </p:cNvSpPr>
          <p:nvPr>
            <p:ph type="sldNum" sz="quarter" idx="10"/>
          </p:nvPr>
        </p:nvSpPr>
        <p:spPr/>
        <p:txBody>
          <a:bodyPr/>
          <a:lstStyle/>
          <a:p>
            <a:pPr>
              <a:defRPr/>
            </a:pPr>
            <a:fld id="{0E39CEB8-CF29-4BE2-83B3-7ECEFC761E11}" type="slidenum">
              <a:rPr lang="zh-CN" altLang="en-US" smtClean="0"/>
              <a:pPr>
                <a:defRPr/>
              </a:pPr>
              <a:t>56</a:t>
            </a:fld>
            <a:endParaRPr lang="zh-CN" alt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zh-CN" sz="1200" kern="1200" dirty="0" smtClean="0">
                <a:solidFill>
                  <a:schemeClr val="tx1"/>
                </a:solidFill>
                <a:latin typeface="+mn-lt"/>
                <a:ea typeface="+mn-ea"/>
                <a:cs typeface="+mn-cs"/>
              </a:rPr>
              <a:t>After</a:t>
            </a:r>
            <a:r>
              <a:rPr lang="en-US" altLang="zh-CN" sz="1200" kern="1200" baseline="0" dirty="0" smtClean="0">
                <a:solidFill>
                  <a:schemeClr val="tx1"/>
                </a:solidFill>
                <a:latin typeface="+mn-lt"/>
                <a:ea typeface="+mn-ea"/>
                <a:cs typeface="+mn-cs"/>
              </a:rPr>
              <a:t> all the settings you have made on </a:t>
            </a:r>
            <a:r>
              <a:rPr lang="en-US" altLang="zh-CN" sz="1200" kern="1200" baseline="0" dirty="0" err="1" smtClean="0">
                <a:solidFill>
                  <a:schemeClr val="tx1"/>
                </a:solidFill>
                <a:latin typeface="+mn-lt"/>
                <a:ea typeface="+mn-ea"/>
                <a:cs typeface="+mn-cs"/>
              </a:rPr>
              <a:t>Broadworks</a:t>
            </a:r>
            <a:r>
              <a:rPr lang="en-US" altLang="zh-CN" sz="1200" kern="1200" baseline="0" dirty="0" smtClean="0">
                <a:solidFill>
                  <a:schemeClr val="tx1"/>
                </a:solidFill>
                <a:latin typeface="+mn-lt"/>
                <a:ea typeface="+mn-ea"/>
                <a:cs typeface="+mn-cs"/>
              </a:rPr>
              <a:t>. It need to apply it on your Device ,but you should know the </a:t>
            </a:r>
            <a:r>
              <a:rPr lang="en-US" altLang="zh-CN" sz="1200" kern="1200" baseline="0" dirty="0" err="1" smtClean="0">
                <a:solidFill>
                  <a:schemeClr val="tx1"/>
                </a:solidFill>
                <a:latin typeface="+mn-lt"/>
                <a:ea typeface="+mn-ea"/>
                <a:cs typeface="+mn-cs"/>
              </a:rPr>
              <a:t>Autop</a:t>
            </a:r>
            <a:r>
              <a:rPr lang="en-US" altLang="zh-CN" sz="1200" kern="1200" baseline="0" dirty="0" smtClean="0">
                <a:solidFill>
                  <a:schemeClr val="tx1"/>
                </a:solidFill>
                <a:latin typeface="+mn-lt"/>
                <a:ea typeface="+mn-ea"/>
                <a:cs typeface="+mn-cs"/>
              </a:rPr>
              <a:t> URL firstly .you  could </a:t>
            </a:r>
            <a:r>
              <a:rPr lang="en-US" altLang="zh-CN" sz="1200" kern="1200" baseline="0" dirty="0" err="1" smtClean="0">
                <a:solidFill>
                  <a:schemeClr val="tx1"/>
                </a:solidFill>
                <a:latin typeface="+mn-lt"/>
                <a:ea typeface="+mn-ea"/>
                <a:cs typeface="+mn-cs"/>
              </a:rPr>
              <a:t>Broswer</a:t>
            </a:r>
            <a:r>
              <a:rPr lang="en-US" altLang="zh-CN" sz="1200" kern="1200" baseline="0" dirty="0" smtClean="0">
                <a:solidFill>
                  <a:schemeClr val="tx1"/>
                </a:solidFill>
                <a:latin typeface="+mn-lt"/>
                <a:ea typeface="+mn-ea"/>
                <a:cs typeface="+mn-cs"/>
              </a:rPr>
              <a:t> to this path </a:t>
            </a:r>
            <a:r>
              <a:rPr lang="en-US" altLang="zh-CN" sz="1200" kern="1200" baseline="0" dirty="0" smtClean="0">
                <a:solidFill>
                  <a:schemeClr val="tx1"/>
                </a:solidFill>
                <a:latin typeface="+mn-lt"/>
                <a:ea typeface="+mn-ea"/>
                <a:cs typeface="+mn-cs"/>
                <a:sym typeface="Wingdings" pitchFamily="2" charset="2"/>
              </a:rPr>
              <a:t>, Select the desired Device (</a:t>
            </a:r>
            <a:r>
              <a:rPr lang="en-US" altLang="zh-CN" sz="1200" kern="1200" baseline="0" dirty="0" err="1" smtClean="0">
                <a:solidFill>
                  <a:schemeClr val="tx1"/>
                </a:solidFill>
                <a:latin typeface="+mn-lt"/>
                <a:ea typeface="+mn-ea"/>
                <a:cs typeface="+mn-cs"/>
                <a:sym typeface="Wingdings" pitchFamily="2" charset="2"/>
              </a:rPr>
              <a:t>Yealink</a:t>
            </a:r>
            <a:r>
              <a:rPr lang="en-US" altLang="zh-CN" sz="1200" kern="1200" baseline="0" dirty="0" smtClean="0">
                <a:solidFill>
                  <a:schemeClr val="tx1"/>
                </a:solidFill>
                <a:latin typeface="+mn-lt"/>
                <a:ea typeface="+mn-ea"/>
                <a:cs typeface="+mn-cs"/>
                <a:sym typeface="Wingdings" pitchFamily="2" charset="2"/>
              </a:rPr>
              <a:t> T28)</a:t>
            </a:r>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zh-CN" sz="1200" kern="1200" baseline="0" dirty="0" smtClean="0">
                <a:solidFill>
                  <a:schemeClr val="tx1"/>
                </a:solidFill>
                <a:latin typeface="+mn-lt"/>
                <a:ea typeface="+mn-ea"/>
                <a:cs typeface="+mn-cs"/>
                <a:sym typeface="Wingdings" pitchFamily="2" charset="2"/>
              </a:rPr>
              <a:t>And then you will log into </a:t>
            </a:r>
            <a:r>
              <a:rPr lang="en-US" altLang="zh-CN" sz="1200" kern="1200" baseline="0" dirty="0" err="1" smtClean="0">
                <a:solidFill>
                  <a:schemeClr val="tx1"/>
                </a:solidFill>
                <a:latin typeface="+mn-lt"/>
                <a:ea typeface="+mn-ea"/>
                <a:cs typeface="+mn-cs"/>
                <a:sym typeface="Wingdings" pitchFamily="2" charset="2"/>
              </a:rPr>
              <a:t>indentity</a:t>
            </a:r>
            <a:r>
              <a:rPr lang="en-US" altLang="zh-CN" sz="1200" kern="1200" baseline="0" dirty="0" smtClean="0">
                <a:solidFill>
                  <a:schemeClr val="tx1"/>
                </a:solidFill>
                <a:latin typeface="+mn-lt"/>
                <a:ea typeface="+mn-ea"/>
                <a:cs typeface="+mn-cs"/>
                <a:sym typeface="Wingdings" pitchFamily="2" charset="2"/>
              </a:rPr>
              <a:t>/Device Profile Modify page again .Here you will find the configuration file downloading URL</a:t>
            </a:r>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zh-CN" sz="1200" kern="1200" baseline="0" dirty="0" smtClean="0">
                <a:solidFill>
                  <a:schemeClr val="tx1"/>
                </a:solidFill>
                <a:latin typeface="+mn-lt"/>
                <a:ea typeface="+mn-ea"/>
                <a:cs typeface="+mn-cs"/>
                <a:sym typeface="Wingdings" pitchFamily="2" charset="2"/>
              </a:rPr>
              <a:t>Before Copying this URL to your own T28,.Make sure that the MAC address/user name/Password is all correct .</a:t>
            </a:r>
            <a:endParaRPr lang="zh-CN" alt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zh-CN" altLang="en-US" dirty="0"/>
          </a:p>
        </p:txBody>
      </p:sp>
      <p:sp>
        <p:nvSpPr>
          <p:cNvPr id="4" name="灯片编号占位符 3"/>
          <p:cNvSpPr>
            <a:spLocks noGrp="1"/>
          </p:cNvSpPr>
          <p:nvPr>
            <p:ph type="sldNum" sz="quarter" idx="10"/>
          </p:nvPr>
        </p:nvSpPr>
        <p:spPr/>
        <p:txBody>
          <a:bodyPr/>
          <a:lstStyle/>
          <a:p>
            <a:pPr>
              <a:defRPr/>
            </a:pPr>
            <a:fld id="{0E39CEB8-CF29-4BE2-83B3-7ECEFC761E11}" type="slidenum">
              <a:rPr lang="zh-CN" altLang="en-US" smtClean="0"/>
              <a:pPr>
                <a:defRPr/>
              </a:pPr>
              <a:t>57</a:t>
            </a:fld>
            <a:endParaRPr lang="zh-CN" alt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Write</a:t>
            </a:r>
            <a:r>
              <a:rPr lang="en-US" altLang="zh-CN" baseline="0" dirty="0" smtClean="0"/>
              <a:t> the URL which you copy from </a:t>
            </a:r>
            <a:r>
              <a:rPr lang="en-US" altLang="zh-CN" baseline="0" dirty="0" err="1" smtClean="0"/>
              <a:t>Broadworks</a:t>
            </a:r>
            <a:r>
              <a:rPr lang="en-US" altLang="zh-CN" baseline="0" dirty="0" smtClean="0"/>
              <a:t> just now to your T28 phone now, Under </a:t>
            </a:r>
            <a:r>
              <a:rPr lang="en-US" altLang="zh-CN" baseline="0" dirty="0" err="1" smtClean="0"/>
              <a:t>Upgrade</a:t>
            </a:r>
            <a:r>
              <a:rPr lang="en-US" altLang="zh-CN" baseline="0" dirty="0" err="1" smtClean="0">
                <a:sym typeface="Wingdings" pitchFamily="2" charset="2"/>
              </a:rPr>
              <a:t>Advance</a:t>
            </a:r>
            <a:r>
              <a:rPr lang="en-US" altLang="zh-CN" baseline="0" dirty="0" smtClean="0">
                <a:sym typeface="Wingdings" pitchFamily="2" charset="2"/>
              </a:rPr>
              <a:t> page .</a:t>
            </a:r>
            <a:endParaRPr lang="en-US" altLang="zh-CN" baseline="0" dirty="0" smtClean="0"/>
          </a:p>
          <a:p>
            <a:r>
              <a:rPr lang="en-US" altLang="zh-CN" baseline="0" dirty="0" smtClean="0"/>
              <a:t>Remember to Copy the user name/Password and Set Check New </a:t>
            </a:r>
            <a:r>
              <a:rPr lang="en-US" altLang="zh-CN" baseline="0" dirty="0" err="1" smtClean="0"/>
              <a:t>Config</a:t>
            </a:r>
            <a:r>
              <a:rPr lang="en-US" altLang="zh-CN" baseline="0" dirty="0" smtClean="0"/>
              <a:t> to be “Power On” As figure shows.</a:t>
            </a:r>
          </a:p>
          <a:p>
            <a:r>
              <a:rPr lang="en-US" altLang="zh-CN" baseline="0" dirty="0" smtClean="0"/>
              <a:t>Then you could press “Auto Provisioning” or reboot the phone to make your T28 download the Configuration file from </a:t>
            </a:r>
            <a:r>
              <a:rPr lang="en-US" altLang="zh-CN" baseline="0" dirty="0" err="1" smtClean="0"/>
              <a:t>Broadworks</a:t>
            </a:r>
            <a:r>
              <a:rPr lang="en-US" altLang="zh-CN" baseline="0" dirty="0" smtClean="0"/>
              <a:t>.</a:t>
            </a:r>
          </a:p>
          <a:p>
            <a:r>
              <a:rPr lang="en-US" altLang="zh-CN" baseline="0" dirty="0" smtClean="0"/>
              <a:t>(Also you could use ZERO-SP-TOUCH to do the Provisioning Process, for details ,you can refer to </a:t>
            </a:r>
            <a:r>
              <a:rPr lang="en-US" altLang="zh-CN" baseline="0" dirty="0" err="1" smtClean="0"/>
              <a:t>autop</a:t>
            </a:r>
            <a:r>
              <a:rPr lang="en-US" altLang="zh-CN" baseline="0" dirty="0" smtClean="0"/>
              <a:t> manual)</a:t>
            </a:r>
            <a:endParaRPr lang="zh-CN" altLang="en-US" dirty="0"/>
          </a:p>
        </p:txBody>
      </p:sp>
      <p:sp>
        <p:nvSpPr>
          <p:cNvPr id="4" name="灯片编号占位符 3"/>
          <p:cNvSpPr>
            <a:spLocks noGrp="1"/>
          </p:cNvSpPr>
          <p:nvPr>
            <p:ph type="sldNum" sz="quarter" idx="10"/>
          </p:nvPr>
        </p:nvSpPr>
        <p:spPr/>
        <p:txBody>
          <a:bodyPr/>
          <a:lstStyle/>
          <a:p>
            <a:pPr>
              <a:defRPr/>
            </a:pPr>
            <a:fld id="{0E39CEB8-CF29-4BE2-83B3-7ECEFC761E11}" type="slidenum">
              <a:rPr lang="zh-CN" altLang="en-US" smtClean="0"/>
              <a:pPr>
                <a:defRPr/>
              </a:pPr>
              <a:t>58</a:t>
            </a:fld>
            <a:endParaRPr lang="zh-CN" altLang="en-US"/>
          </a:p>
        </p:txBody>
      </p:sp>
    </p:spTree>
    <p:extLst>
      <p:ext uri="{BB962C8B-B14F-4D97-AF65-F5344CB8AC3E}">
        <p14:creationId xmlns:p14="http://schemas.microsoft.com/office/powerpoint/2010/main" val="316392561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pPr>
              <a:defRPr/>
            </a:pPr>
            <a:fld id="{0E39CEB8-CF29-4BE2-83B3-7ECEFC761E11}" type="slidenum">
              <a:rPr lang="zh-CN" altLang="en-US" smtClean="0"/>
              <a:pPr>
                <a:defRPr/>
              </a:pPr>
              <a:t>59</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85738" indent="-185738">
              <a:lnSpc>
                <a:spcPct val="150000"/>
              </a:lnSpc>
              <a:spcBef>
                <a:spcPts val="1800"/>
              </a:spcBef>
              <a:buClr>
                <a:srgbClr val="00B050"/>
              </a:buClr>
              <a:buSzPct val="50000"/>
              <a:buFontTx/>
              <a:buNone/>
            </a:pPr>
            <a:r>
              <a:rPr lang="en-US" altLang="zh-CN" b="0" dirty="0" err="1" smtClean="0">
                <a:solidFill>
                  <a:prstClr val="black">
                    <a:lumMod val="75000"/>
                    <a:lumOff val="25000"/>
                  </a:prstClr>
                </a:solidFill>
                <a:latin typeface="Calibri" pitchFamily="34" charset="0"/>
                <a:ea typeface="Tahoma" pitchFamily="34" charset="0"/>
                <a:cs typeface="Tahoma" pitchFamily="34" charset="0"/>
              </a:rPr>
              <a:t>Telefonica</a:t>
            </a:r>
            <a:r>
              <a:rPr lang="en-US" altLang="zh-CN" b="0" baseline="0" dirty="0" smtClean="0">
                <a:solidFill>
                  <a:prstClr val="black">
                    <a:lumMod val="75000"/>
                    <a:lumOff val="25000"/>
                  </a:prstClr>
                </a:solidFill>
                <a:latin typeface="Calibri" pitchFamily="34" charset="0"/>
                <a:ea typeface="Tahoma" pitchFamily="34" charset="0"/>
                <a:cs typeface="Tahoma" pitchFamily="34" charset="0"/>
              </a:rPr>
              <a:t> is o</a:t>
            </a:r>
            <a:r>
              <a:rPr lang="en-US" altLang="zh-CN" b="0" dirty="0" smtClean="0">
                <a:solidFill>
                  <a:prstClr val="black">
                    <a:lumMod val="75000"/>
                    <a:lumOff val="25000"/>
                  </a:prstClr>
                </a:solidFill>
                <a:latin typeface="Calibri" pitchFamily="34" charset="0"/>
                <a:ea typeface="Tahoma" pitchFamily="34" charset="0"/>
                <a:cs typeface="Tahoma" pitchFamily="34" charset="0"/>
              </a:rPr>
              <a:t>ne of the largest telecommunication carriers in the World and the second largest telecommunication carriers in Europe.</a:t>
            </a:r>
          </a:p>
          <a:p>
            <a:pPr marL="185738" indent="-185738">
              <a:lnSpc>
                <a:spcPct val="150000"/>
              </a:lnSpc>
              <a:spcBef>
                <a:spcPts val="1800"/>
              </a:spcBef>
              <a:buClr>
                <a:srgbClr val="00B050"/>
              </a:buClr>
              <a:buSzPct val="50000"/>
              <a:buFontTx/>
              <a:buNone/>
            </a:pPr>
            <a:r>
              <a:rPr lang="en-US" altLang="zh-CN" b="0" dirty="0" smtClean="0">
                <a:solidFill>
                  <a:prstClr val="black">
                    <a:lumMod val="75000"/>
                    <a:lumOff val="25000"/>
                  </a:prstClr>
                </a:solidFill>
                <a:latin typeface="Calibri" pitchFamily="34" charset="0"/>
                <a:ea typeface="Tahoma" pitchFamily="34" charset="0"/>
                <a:cs typeface="Tahoma" pitchFamily="34" charset="0"/>
              </a:rPr>
              <a:t>They</a:t>
            </a:r>
            <a:r>
              <a:rPr lang="en-US" altLang="zh-CN" b="0" baseline="0" dirty="0" smtClean="0">
                <a:solidFill>
                  <a:prstClr val="black">
                    <a:lumMod val="75000"/>
                    <a:lumOff val="25000"/>
                  </a:prstClr>
                </a:solidFill>
                <a:latin typeface="Calibri" pitchFamily="34" charset="0"/>
                <a:ea typeface="Tahoma" pitchFamily="34" charset="0"/>
                <a:cs typeface="Tahoma" pitchFamily="34" charset="0"/>
              </a:rPr>
              <a:t> </a:t>
            </a:r>
            <a:r>
              <a:rPr lang="en-US" altLang="zh-CN" b="0" dirty="0" smtClean="0">
                <a:solidFill>
                  <a:prstClr val="black">
                    <a:lumMod val="75000"/>
                    <a:lumOff val="25000"/>
                  </a:prstClr>
                </a:solidFill>
                <a:latin typeface="Calibri" pitchFamily="34" charset="0"/>
                <a:ea typeface="Tahoma" pitchFamily="34" charset="0"/>
                <a:cs typeface="Tahoma" pitchFamily="34" charset="0"/>
              </a:rPr>
              <a:t>Cooperated with </a:t>
            </a:r>
            <a:r>
              <a:rPr lang="en-US" altLang="zh-CN" b="0" dirty="0" err="1" smtClean="0">
                <a:solidFill>
                  <a:prstClr val="black">
                    <a:lumMod val="75000"/>
                    <a:lumOff val="25000"/>
                  </a:prstClr>
                </a:solidFill>
                <a:latin typeface="Calibri" pitchFamily="34" charset="0"/>
                <a:ea typeface="Tahoma" pitchFamily="34" charset="0"/>
                <a:cs typeface="Tahoma" pitchFamily="34" charset="0"/>
              </a:rPr>
              <a:t>BroadSoft</a:t>
            </a:r>
            <a:r>
              <a:rPr lang="en-US" altLang="zh-CN" b="0" dirty="0" smtClean="0">
                <a:solidFill>
                  <a:prstClr val="black">
                    <a:lumMod val="75000"/>
                    <a:lumOff val="25000"/>
                  </a:prstClr>
                </a:solidFill>
                <a:latin typeface="Calibri" pitchFamily="34" charset="0"/>
                <a:ea typeface="Tahoma" pitchFamily="34" charset="0"/>
                <a:cs typeface="Tahoma" pitchFamily="34" charset="0"/>
              </a:rPr>
              <a:t> by providing stable solutions for abundant European customers since 2009, satisfying the needs of communication and collaboration on a large scale.</a:t>
            </a:r>
          </a:p>
          <a:p>
            <a:pPr marL="185738" indent="-185738">
              <a:lnSpc>
                <a:spcPct val="150000"/>
              </a:lnSpc>
              <a:spcBef>
                <a:spcPts val="1800"/>
              </a:spcBef>
              <a:buClr>
                <a:srgbClr val="00B050"/>
              </a:buClr>
              <a:buSzPct val="50000"/>
              <a:buFontTx/>
              <a:buNone/>
            </a:pPr>
            <a:r>
              <a:rPr lang="en-US" altLang="zh-CN" b="0" dirty="0" smtClean="0">
                <a:solidFill>
                  <a:prstClr val="black">
                    <a:lumMod val="75000"/>
                    <a:lumOff val="25000"/>
                  </a:prstClr>
                </a:solidFill>
                <a:latin typeface="Calibri" pitchFamily="34" charset="0"/>
                <a:ea typeface="Tahoma" pitchFamily="34" charset="0"/>
                <a:cs typeface="Tahoma" pitchFamily="34" charset="0"/>
              </a:rPr>
              <a:t>Target to Enterprise and Firms with </a:t>
            </a:r>
            <a:r>
              <a:rPr lang="en-US" altLang="zh-CN" b="0" baseline="0" dirty="0" smtClean="0">
                <a:solidFill>
                  <a:prstClr val="black">
                    <a:lumMod val="75000"/>
                    <a:lumOff val="25000"/>
                  </a:prstClr>
                </a:solidFill>
                <a:latin typeface="Calibri" pitchFamily="34" charset="0"/>
                <a:ea typeface="Tahoma" pitchFamily="34" charset="0"/>
                <a:cs typeface="Tahoma" pitchFamily="34" charset="0"/>
              </a:rPr>
              <a:t>operation mode of </a:t>
            </a:r>
            <a:r>
              <a:rPr lang="en-US" altLang="zh-CN" b="0" dirty="0" smtClean="0">
                <a:solidFill>
                  <a:prstClr val="black">
                    <a:lumMod val="75000"/>
                    <a:lumOff val="25000"/>
                  </a:prstClr>
                </a:solidFill>
                <a:latin typeface="Calibri" pitchFamily="34" charset="0"/>
                <a:ea typeface="Tahoma" pitchFamily="34" charset="0"/>
                <a:cs typeface="Tahoma" pitchFamily="34" charset="0"/>
              </a:rPr>
              <a:t>Monthly fee with free phone use </a:t>
            </a:r>
          </a:p>
          <a:p>
            <a:pPr marL="185738" indent="-185738">
              <a:lnSpc>
                <a:spcPct val="150000"/>
              </a:lnSpc>
              <a:spcBef>
                <a:spcPts val="1800"/>
              </a:spcBef>
              <a:buClr>
                <a:srgbClr val="00B050"/>
              </a:buClr>
              <a:buSzPct val="50000"/>
              <a:buFontTx/>
              <a:buNone/>
            </a:pPr>
            <a:r>
              <a:rPr lang="en-US" altLang="zh-CN" b="0" dirty="0" smtClean="0">
                <a:solidFill>
                  <a:prstClr val="black">
                    <a:lumMod val="75000"/>
                    <a:lumOff val="25000"/>
                  </a:prstClr>
                </a:solidFill>
                <a:latin typeface="Calibri" pitchFamily="34" charset="0"/>
                <a:ea typeface="Tahoma" pitchFamily="34" charset="0"/>
                <a:cs typeface="Tahoma" pitchFamily="34" charset="0"/>
              </a:rPr>
              <a:t>They Choose </a:t>
            </a:r>
            <a:r>
              <a:rPr lang="en-US" altLang="zh-CN" b="0" dirty="0" err="1" smtClean="0">
                <a:solidFill>
                  <a:prstClr val="black">
                    <a:lumMod val="75000"/>
                    <a:lumOff val="25000"/>
                  </a:prstClr>
                </a:solidFill>
                <a:latin typeface="Calibri" pitchFamily="34" charset="0"/>
                <a:ea typeface="Tahoma" pitchFamily="34" charset="0"/>
                <a:cs typeface="Tahoma" pitchFamily="34" charset="0"/>
              </a:rPr>
              <a:t>Yealink</a:t>
            </a:r>
            <a:r>
              <a:rPr lang="en-US" altLang="zh-CN" b="0" dirty="0" smtClean="0">
                <a:solidFill>
                  <a:prstClr val="black">
                    <a:lumMod val="75000"/>
                    <a:lumOff val="25000"/>
                  </a:prstClr>
                </a:solidFill>
                <a:latin typeface="Calibri" pitchFamily="34" charset="0"/>
                <a:ea typeface="Tahoma" pitchFamily="34" charset="0"/>
                <a:cs typeface="Tahoma" pitchFamily="34" charset="0"/>
              </a:rPr>
              <a:t> T26P, T22P </a:t>
            </a:r>
          </a:p>
          <a:p>
            <a:endParaRPr lang="zh-CN" altLang="en-US" b="0" dirty="0" smtClean="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The Next</a:t>
            </a:r>
            <a:r>
              <a:rPr lang="en-US" altLang="zh-CN" baseline="0" dirty="0" smtClean="0"/>
              <a:t> Topic we will talk about Auto Provisioning Process in </a:t>
            </a:r>
            <a:r>
              <a:rPr lang="en-US" altLang="zh-CN" baseline="0" dirty="0" err="1" smtClean="0"/>
              <a:t>Broadworks</a:t>
            </a:r>
            <a:r>
              <a:rPr lang="en-US" altLang="zh-CN" baseline="0" dirty="0" smtClean="0"/>
              <a:t> .</a:t>
            </a:r>
            <a:endParaRPr lang="zh-CN" altLang="en-US" dirty="0"/>
          </a:p>
        </p:txBody>
      </p:sp>
      <p:sp>
        <p:nvSpPr>
          <p:cNvPr id="4" name="灯片编号占位符 3"/>
          <p:cNvSpPr>
            <a:spLocks noGrp="1"/>
          </p:cNvSpPr>
          <p:nvPr>
            <p:ph type="sldNum" sz="quarter" idx="10"/>
          </p:nvPr>
        </p:nvSpPr>
        <p:spPr/>
        <p:txBody>
          <a:bodyPr/>
          <a:lstStyle/>
          <a:p>
            <a:pPr>
              <a:defRPr/>
            </a:pPr>
            <a:fld id="{0E39CEB8-CF29-4BE2-83B3-7ECEFC761E11}" type="slidenum">
              <a:rPr lang="zh-CN" altLang="en-US" smtClean="0"/>
              <a:pPr>
                <a:defRPr/>
              </a:pPr>
              <a:t>60</a:t>
            </a:fld>
            <a:endParaRPr lang="zh-CN" altLang="en-US"/>
          </a:p>
        </p:txBody>
      </p:sp>
    </p:spTree>
    <p:extLst>
      <p:ext uri="{BB962C8B-B14F-4D97-AF65-F5344CB8AC3E}">
        <p14:creationId xmlns:p14="http://schemas.microsoft.com/office/powerpoint/2010/main" val="176961856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0E39CEB8-CF29-4BE2-83B3-7ECEFC761E11}" type="slidenum">
              <a:rPr lang="zh-CN" altLang="en-US" smtClean="0"/>
              <a:pPr>
                <a:defRPr/>
              </a:pPr>
              <a:t>61</a:t>
            </a:fld>
            <a:endParaRPr lang="zh-CN" altLang="en-US"/>
          </a:p>
        </p:txBody>
      </p:sp>
    </p:spTree>
    <p:extLst>
      <p:ext uri="{BB962C8B-B14F-4D97-AF65-F5344CB8AC3E}">
        <p14:creationId xmlns:p14="http://schemas.microsoft.com/office/powerpoint/2010/main" val="176961856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baseline="0" dirty="0" smtClean="0"/>
              <a:t>Do you have any questions ,you can type on the screen or speak by </a:t>
            </a:r>
            <a:r>
              <a:rPr lang="en-US" altLang="zh-CN" baseline="0" dirty="0" err="1" smtClean="0"/>
              <a:t>mic</a:t>
            </a:r>
            <a:r>
              <a:rPr lang="en-US" altLang="zh-CN" baseline="0" dirty="0" smtClean="0"/>
              <a:t>  directly .</a:t>
            </a:r>
            <a:endParaRPr lang="zh-CN" altLang="en-US" dirty="0"/>
          </a:p>
        </p:txBody>
      </p:sp>
      <p:sp>
        <p:nvSpPr>
          <p:cNvPr id="4" name="灯片编号占位符 3"/>
          <p:cNvSpPr>
            <a:spLocks noGrp="1"/>
          </p:cNvSpPr>
          <p:nvPr>
            <p:ph type="sldNum" sz="quarter" idx="10"/>
          </p:nvPr>
        </p:nvSpPr>
        <p:spPr/>
        <p:txBody>
          <a:bodyPr/>
          <a:lstStyle/>
          <a:p>
            <a:pPr>
              <a:defRPr/>
            </a:pPr>
            <a:fld id="{0E39CEB8-CF29-4BE2-83B3-7ECEFC761E11}" type="slidenum">
              <a:rPr lang="zh-CN" altLang="en-US" smtClean="0"/>
              <a:pPr>
                <a:defRPr/>
              </a:pPr>
              <a:t>62</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185738" indent="-185738">
              <a:lnSpc>
                <a:spcPct val="150000"/>
              </a:lnSpc>
              <a:spcBef>
                <a:spcPts val="1800"/>
              </a:spcBef>
              <a:buClr>
                <a:srgbClr val="00B050"/>
              </a:buClr>
              <a:buSzPct val="50000"/>
              <a:buFontTx/>
              <a:buNone/>
            </a:pPr>
            <a:r>
              <a:rPr lang="en-US" altLang="zh-CN" sz="1800" b="0" dirty="0" smtClean="0">
                <a:solidFill>
                  <a:prstClr val="black">
                    <a:lumMod val="75000"/>
                    <a:lumOff val="25000"/>
                  </a:prstClr>
                </a:solidFill>
                <a:latin typeface="Calibri" pitchFamily="34" charset="0"/>
                <a:ea typeface="Tahoma" pitchFamily="34" charset="0"/>
                <a:cs typeface="Tahoma" pitchFamily="34" charset="0"/>
              </a:rPr>
              <a:t>And</a:t>
            </a:r>
            <a:r>
              <a:rPr lang="en-US" altLang="zh-CN" sz="1800" b="0" baseline="0" dirty="0" smtClean="0">
                <a:solidFill>
                  <a:prstClr val="black">
                    <a:lumMod val="75000"/>
                    <a:lumOff val="25000"/>
                  </a:prstClr>
                </a:solidFill>
                <a:latin typeface="Calibri" pitchFamily="34" charset="0"/>
                <a:ea typeface="Tahoma" pitchFamily="34" charset="0"/>
                <a:cs typeface="Tahoma" pitchFamily="34" charset="0"/>
              </a:rPr>
              <a:t> this case is PCCW ,PCCW is t</a:t>
            </a:r>
            <a:r>
              <a:rPr lang="en-US" altLang="zh-CN" sz="1800" b="0" dirty="0" smtClean="0">
                <a:solidFill>
                  <a:prstClr val="black">
                    <a:lumMod val="75000"/>
                    <a:lumOff val="25000"/>
                  </a:prstClr>
                </a:solidFill>
                <a:latin typeface="Calibri" pitchFamily="34" charset="0"/>
                <a:ea typeface="Tahoma" pitchFamily="34" charset="0"/>
                <a:cs typeface="Tahoma" pitchFamily="34" charset="0"/>
              </a:rPr>
              <a:t>he largest telecommunication carrier in HK.</a:t>
            </a:r>
            <a:r>
              <a:rPr lang="zh-CN" altLang="en-US" sz="1800" b="0" dirty="0" smtClean="0">
                <a:solidFill>
                  <a:prstClr val="black">
                    <a:lumMod val="75000"/>
                    <a:lumOff val="25000"/>
                  </a:prstClr>
                </a:solidFill>
                <a:latin typeface="Calibri" pitchFamily="34" charset="0"/>
                <a:ea typeface="微软雅黑" pitchFamily="34" charset="-122"/>
                <a:cs typeface="Tahoma" pitchFamily="34" charset="0"/>
              </a:rPr>
              <a:t> </a:t>
            </a:r>
            <a:endParaRPr lang="en-US" altLang="zh-CN" sz="1800" b="0" dirty="0" smtClean="0">
              <a:solidFill>
                <a:prstClr val="black">
                  <a:lumMod val="75000"/>
                  <a:lumOff val="25000"/>
                </a:prstClr>
              </a:solidFill>
              <a:latin typeface="Calibri" pitchFamily="34" charset="0"/>
              <a:ea typeface="Tahoma" pitchFamily="34" charset="0"/>
              <a:cs typeface="Tahoma" pitchFamily="34" charset="0"/>
            </a:endParaRPr>
          </a:p>
          <a:p>
            <a:pPr marL="185738" indent="-185738">
              <a:lnSpc>
                <a:spcPct val="150000"/>
              </a:lnSpc>
              <a:spcBef>
                <a:spcPts val="1800"/>
              </a:spcBef>
              <a:buClr>
                <a:srgbClr val="00B050"/>
              </a:buClr>
              <a:buSzPct val="50000"/>
              <a:buFontTx/>
              <a:buNone/>
            </a:pPr>
            <a:r>
              <a:rPr lang="en-US" altLang="zh-CN" sz="1800" b="0" dirty="0" err="1" smtClean="0">
                <a:solidFill>
                  <a:prstClr val="black">
                    <a:lumMod val="75000"/>
                    <a:lumOff val="25000"/>
                  </a:prstClr>
                </a:solidFill>
                <a:latin typeface="Calibri" pitchFamily="34" charset="0"/>
                <a:ea typeface="Tahoma" pitchFamily="34" charset="0"/>
                <a:cs typeface="Tahoma" pitchFamily="34" charset="0"/>
              </a:rPr>
              <a:t>Yealink</a:t>
            </a:r>
            <a:r>
              <a:rPr lang="en-US" altLang="zh-CN" sz="1800" b="0" dirty="0" smtClean="0">
                <a:solidFill>
                  <a:prstClr val="black">
                    <a:lumMod val="75000"/>
                    <a:lumOff val="25000"/>
                  </a:prstClr>
                </a:solidFill>
                <a:latin typeface="Calibri" pitchFamily="34" charset="0"/>
                <a:ea typeface="Tahoma" pitchFamily="34" charset="0"/>
                <a:cs typeface="Tahoma" pitchFamily="34" charset="0"/>
              </a:rPr>
              <a:t> has established a friendly relationship and co-operation with provider customers by various solutions for the development</a:t>
            </a:r>
            <a:r>
              <a:rPr lang="en-US" altLang="zh-CN" sz="1800" b="0" baseline="0" dirty="0" smtClean="0">
                <a:solidFill>
                  <a:prstClr val="black">
                    <a:lumMod val="75000"/>
                    <a:lumOff val="25000"/>
                  </a:prstClr>
                </a:solidFill>
                <a:latin typeface="Calibri" pitchFamily="34" charset="0"/>
                <a:ea typeface="Tahoma" pitchFamily="34" charset="0"/>
                <a:cs typeface="Tahoma" pitchFamily="34" charset="0"/>
              </a:rPr>
              <a:t> </a:t>
            </a:r>
            <a:r>
              <a:rPr lang="en-US" altLang="zh-CN" sz="1800" b="0" dirty="0" smtClean="0">
                <a:solidFill>
                  <a:prstClr val="black">
                    <a:lumMod val="75000"/>
                    <a:lumOff val="25000"/>
                  </a:prstClr>
                </a:solidFill>
                <a:latin typeface="Calibri" pitchFamily="34" charset="0"/>
                <a:ea typeface="Tahoma" pitchFamily="34" charset="0"/>
                <a:cs typeface="Tahoma" pitchFamily="34" charset="0"/>
              </a:rPr>
              <a:t>needs of the corporates.</a:t>
            </a:r>
            <a:r>
              <a:rPr lang="zh-CN" altLang="en-US" sz="1800" b="0" dirty="0" smtClean="0">
                <a:solidFill>
                  <a:prstClr val="black">
                    <a:lumMod val="75000"/>
                    <a:lumOff val="25000"/>
                  </a:prstClr>
                </a:solidFill>
                <a:latin typeface="Calibri" pitchFamily="34" charset="0"/>
                <a:ea typeface="微软雅黑" pitchFamily="34" charset="-122"/>
                <a:cs typeface="Tahoma" pitchFamily="34" charset="0"/>
              </a:rPr>
              <a:t> </a:t>
            </a:r>
            <a:endParaRPr lang="en-US" altLang="zh-CN" sz="1800" b="0" dirty="0" smtClean="0">
              <a:solidFill>
                <a:prstClr val="black">
                  <a:lumMod val="75000"/>
                  <a:lumOff val="25000"/>
                </a:prstClr>
              </a:solidFill>
              <a:latin typeface="Calibri" pitchFamily="34" charset="0"/>
              <a:ea typeface="Tahoma" pitchFamily="34" charset="0"/>
              <a:cs typeface="Tahoma" pitchFamily="34" charset="0"/>
            </a:endParaRPr>
          </a:p>
          <a:p>
            <a:pPr marL="185738" indent="-185738">
              <a:lnSpc>
                <a:spcPct val="150000"/>
              </a:lnSpc>
              <a:spcBef>
                <a:spcPts val="1800"/>
              </a:spcBef>
              <a:buClr>
                <a:srgbClr val="00B050"/>
              </a:buClr>
              <a:buSzPct val="50000"/>
              <a:buFontTx/>
              <a:buNone/>
            </a:pPr>
            <a:r>
              <a:rPr lang="en-US" altLang="zh-CN" sz="1200" b="0" dirty="0" smtClean="0">
                <a:solidFill>
                  <a:prstClr val="black">
                    <a:lumMod val="75000"/>
                    <a:lumOff val="25000"/>
                  </a:prstClr>
                </a:solidFill>
                <a:latin typeface="Calibri" pitchFamily="34" charset="0"/>
                <a:ea typeface="Tahoma" pitchFamily="34" charset="0"/>
                <a:cs typeface="Tahoma" pitchFamily="34" charset="0"/>
              </a:rPr>
              <a:t>They Target to SMB</a:t>
            </a:r>
            <a:r>
              <a:rPr lang="en-US" altLang="zh-CN" sz="1200" b="0" baseline="0" dirty="0" smtClean="0">
                <a:solidFill>
                  <a:prstClr val="black">
                    <a:lumMod val="75000"/>
                    <a:lumOff val="25000"/>
                  </a:prstClr>
                </a:solidFill>
                <a:latin typeface="Calibri" pitchFamily="34" charset="0"/>
                <a:ea typeface="Tahoma" pitchFamily="34" charset="0"/>
                <a:cs typeface="Tahoma" pitchFamily="34" charset="0"/>
              </a:rPr>
              <a:t> with operation mode of </a:t>
            </a:r>
            <a:r>
              <a:rPr lang="en-US" altLang="zh-CN" sz="1200" b="0" dirty="0" smtClean="0">
                <a:solidFill>
                  <a:prstClr val="black">
                    <a:lumMod val="75000"/>
                    <a:lumOff val="25000"/>
                  </a:prstClr>
                </a:solidFill>
                <a:latin typeface="Calibri" pitchFamily="34" charset="0"/>
                <a:ea typeface="Tahoma" pitchFamily="34" charset="0"/>
                <a:cs typeface="Tahoma" pitchFamily="34" charset="0"/>
              </a:rPr>
              <a:t>Monthly fee with free phone use</a:t>
            </a:r>
          </a:p>
          <a:p>
            <a:pPr marL="185738" indent="-185738">
              <a:lnSpc>
                <a:spcPct val="150000"/>
              </a:lnSpc>
              <a:spcBef>
                <a:spcPts val="1800"/>
              </a:spcBef>
              <a:buClr>
                <a:srgbClr val="00B050"/>
              </a:buClr>
              <a:buSzPct val="50000"/>
              <a:buFontTx/>
              <a:buNone/>
            </a:pPr>
            <a:r>
              <a:rPr lang="en-US" altLang="zh-CN" sz="1200" b="0" dirty="0" smtClean="0">
                <a:solidFill>
                  <a:prstClr val="black">
                    <a:lumMod val="75000"/>
                    <a:lumOff val="25000"/>
                  </a:prstClr>
                </a:solidFill>
                <a:latin typeface="Calibri" pitchFamily="34" charset="0"/>
                <a:ea typeface="Tahoma" pitchFamily="34" charset="0"/>
                <a:cs typeface="Tahoma" pitchFamily="34" charset="0"/>
              </a:rPr>
              <a:t>Their</a:t>
            </a:r>
            <a:r>
              <a:rPr lang="en-US" altLang="zh-CN" sz="1200" b="0" baseline="0" dirty="0" smtClean="0">
                <a:solidFill>
                  <a:prstClr val="black">
                    <a:lumMod val="75000"/>
                    <a:lumOff val="25000"/>
                  </a:prstClr>
                </a:solidFill>
                <a:latin typeface="Calibri" pitchFamily="34" charset="0"/>
                <a:ea typeface="Tahoma" pitchFamily="34" charset="0"/>
                <a:cs typeface="Tahoma" pitchFamily="34" charset="0"/>
              </a:rPr>
              <a:t> model is </a:t>
            </a:r>
            <a:r>
              <a:rPr lang="en-US" altLang="zh-CN" sz="1200" b="0" dirty="0" smtClean="0">
                <a:solidFill>
                  <a:prstClr val="black">
                    <a:lumMod val="75000"/>
                    <a:lumOff val="25000"/>
                  </a:prstClr>
                </a:solidFill>
                <a:latin typeface="Calibri" pitchFamily="34" charset="0"/>
                <a:ea typeface="Tahoma" pitchFamily="34" charset="0"/>
                <a:cs typeface="Tahoma" pitchFamily="34" charset="0"/>
              </a:rPr>
              <a:t> </a:t>
            </a:r>
            <a:r>
              <a:rPr lang="en-US" altLang="zh-CN" sz="1200" b="0" dirty="0" err="1" smtClean="0">
                <a:solidFill>
                  <a:prstClr val="black">
                    <a:lumMod val="75000"/>
                    <a:lumOff val="25000"/>
                  </a:prstClr>
                </a:solidFill>
                <a:latin typeface="Calibri" pitchFamily="34" charset="0"/>
                <a:ea typeface="Tahoma" pitchFamily="34" charset="0"/>
                <a:cs typeface="Tahoma" pitchFamily="34" charset="0"/>
              </a:rPr>
              <a:t>Yealink</a:t>
            </a:r>
            <a:r>
              <a:rPr lang="en-US" altLang="zh-CN" sz="1200" b="0" dirty="0" smtClean="0">
                <a:solidFill>
                  <a:prstClr val="black">
                    <a:lumMod val="75000"/>
                    <a:lumOff val="25000"/>
                  </a:prstClr>
                </a:solidFill>
                <a:latin typeface="Calibri" pitchFamily="34" charset="0"/>
                <a:ea typeface="Tahoma" pitchFamily="34" charset="0"/>
                <a:cs typeface="Tahoma" pitchFamily="34" charset="0"/>
              </a:rPr>
              <a:t> T28P, T26P</a:t>
            </a:r>
          </a:p>
          <a:p>
            <a:endParaRPr lang="zh-CN" altLang="en-US" dirty="0"/>
          </a:p>
        </p:txBody>
      </p:sp>
      <p:sp>
        <p:nvSpPr>
          <p:cNvPr id="4" name="灯片编号占位符 3"/>
          <p:cNvSpPr>
            <a:spLocks noGrp="1"/>
          </p:cNvSpPr>
          <p:nvPr>
            <p:ph type="sldNum" sz="quarter" idx="10"/>
          </p:nvPr>
        </p:nvSpPr>
        <p:spPr/>
        <p:txBody>
          <a:bodyPr/>
          <a:lstStyle/>
          <a:p>
            <a:fld id="{FD840D28-2397-41F5-BEB2-F42A8642713E}" type="slidenum">
              <a:rPr lang="zh-CN" altLang="en-US" smtClean="0">
                <a:solidFill>
                  <a:prstClr val="black"/>
                </a:solidFill>
              </a:rPr>
              <a:pPr/>
              <a:t>7</a:t>
            </a:fld>
            <a:endParaRPr lang="zh-CN" altLang="en-US">
              <a:solidFill>
                <a:prstClr val="black"/>
              </a:solidFill>
            </a:endParaRPr>
          </a:p>
        </p:txBody>
      </p:sp>
    </p:spTree>
    <p:extLst>
      <p:ext uri="{BB962C8B-B14F-4D97-AF65-F5344CB8AC3E}">
        <p14:creationId xmlns:p14="http://schemas.microsoft.com/office/powerpoint/2010/main" val="5051556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zh-CN" sz="1200" dirty="0" smtClean="0"/>
              <a:t>Now We have more successful cases with </a:t>
            </a:r>
            <a:r>
              <a:rPr lang="en-US" altLang="zh-CN" sz="1200" dirty="0" err="1" smtClean="0"/>
              <a:t>BroadSoft</a:t>
            </a:r>
            <a:r>
              <a:rPr lang="en-US" altLang="zh-CN" sz="1200" dirty="0" smtClean="0"/>
              <a:t> Carrier all over the world .</a:t>
            </a:r>
            <a:endParaRPr lang="zh-CN" altLang="en-US" sz="120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zh-CN" sz="1200" b="0" dirty="0" smtClean="0">
                <a:solidFill>
                  <a:schemeClr val="bg1">
                    <a:lumMod val="50000"/>
                  </a:schemeClr>
                </a:solidFill>
                <a:latin typeface="Calibri" pitchFamily="34" charset="0"/>
                <a:ea typeface="Tahoma" pitchFamily="34" charset="0"/>
                <a:cs typeface="Tahoma" pitchFamily="34" charset="0"/>
              </a:rPr>
              <a:t>Such as KPN :The largest telecommunication carrier in the Netherlands, rewarded as one of the top 10 telecommunication companies for investment. </a:t>
            </a:r>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zh-CN" sz="1200" b="0" dirty="0" smtClean="0">
                <a:solidFill>
                  <a:schemeClr val="bg1">
                    <a:lumMod val="50000"/>
                  </a:schemeClr>
                </a:solidFill>
                <a:latin typeface="Calibri" pitchFamily="34" charset="0"/>
                <a:ea typeface="Tahoma" pitchFamily="34" charset="0"/>
                <a:cs typeface="Tahoma" pitchFamily="34" charset="0"/>
              </a:rPr>
              <a:t>SingTel</a:t>
            </a:r>
            <a:r>
              <a:rPr lang="en-US" altLang="zh-CN" sz="1200" b="0" baseline="0" dirty="0" smtClean="0">
                <a:solidFill>
                  <a:schemeClr val="bg1">
                    <a:lumMod val="50000"/>
                  </a:schemeClr>
                </a:solidFill>
                <a:latin typeface="Calibri" pitchFamily="34" charset="0"/>
                <a:ea typeface="Tahoma" pitchFamily="34" charset="0"/>
                <a:cs typeface="Tahoma" pitchFamily="34" charset="0"/>
              </a:rPr>
              <a:t> </a:t>
            </a:r>
            <a:r>
              <a:rPr lang="en-US" altLang="zh-CN" sz="1200" b="0" dirty="0" smtClean="0">
                <a:solidFill>
                  <a:schemeClr val="bg1">
                    <a:lumMod val="50000"/>
                  </a:schemeClr>
                </a:solidFill>
                <a:latin typeface="Calibri" pitchFamily="34" charset="0"/>
                <a:ea typeface="Tahoma" pitchFamily="34" charset="0"/>
                <a:cs typeface="Tahoma" pitchFamily="34" charset="0"/>
              </a:rPr>
              <a:t> :the largest telecommunication carrier in Singapore ,Telkom</a:t>
            </a:r>
            <a:r>
              <a:rPr lang="en-US" altLang="zh-CN" sz="1200" b="0" baseline="0" dirty="0" smtClean="0">
                <a:solidFill>
                  <a:schemeClr val="bg1">
                    <a:lumMod val="50000"/>
                  </a:schemeClr>
                </a:solidFill>
                <a:latin typeface="Calibri" pitchFamily="34" charset="0"/>
                <a:ea typeface="Tahoma" pitchFamily="34" charset="0"/>
                <a:cs typeface="Tahoma" pitchFamily="34" charset="0"/>
              </a:rPr>
              <a:t> SA ,the </a:t>
            </a:r>
            <a:r>
              <a:rPr lang="en-US" altLang="zh-CN" sz="1200" b="0" dirty="0" smtClean="0">
                <a:solidFill>
                  <a:schemeClr val="bg1">
                    <a:lumMod val="50000"/>
                  </a:schemeClr>
                </a:solidFill>
                <a:latin typeface="Calibri" pitchFamily="34" charset="0"/>
                <a:ea typeface="Tahoma" pitchFamily="34" charset="0"/>
                <a:cs typeface="Tahoma" pitchFamily="34" charset="0"/>
              </a:rPr>
              <a:t>largest telecommunication carrier in South Africa .</a:t>
            </a:r>
          </a:p>
        </p:txBody>
      </p:sp>
      <p:sp>
        <p:nvSpPr>
          <p:cNvPr id="4" name="灯片编号占位符 3"/>
          <p:cNvSpPr>
            <a:spLocks noGrp="1"/>
          </p:cNvSpPr>
          <p:nvPr>
            <p:ph type="sldNum" sz="quarter" idx="10"/>
          </p:nvPr>
        </p:nvSpPr>
        <p:spPr/>
        <p:txBody>
          <a:bodyPr/>
          <a:lstStyle/>
          <a:p>
            <a:fld id="{FD840D28-2397-41F5-BEB2-F42A8642713E}" type="slidenum">
              <a:rPr lang="zh-CN" altLang="en-US" smtClean="0">
                <a:solidFill>
                  <a:prstClr val="black"/>
                </a:solidFill>
              </a:rPr>
              <a:pPr/>
              <a:t>8</a:t>
            </a:fld>
            <a:endParaRPr lang="zh-CN" altLang="en-US">
              <a:solidFill>
                <a:prstClr val="black"/>
              </a:solidFill>
            </a:endParaRPr>
          </a:p>
        </p:txBody>
      </p:sp>
    </p:spTree>
    <p:extLst>
      <p:ext uri="{BB962C8B-B14F-4D97-AF65-F5344CB8AC3E}">
        <p14:creationId xmlns:p14="http://schemas.microsoft.com/office/powerpoint/2010/main" val="21990832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Now we will introduce the specific configuration step on </a:t>
            </a:r>
            <a:r>
              <a:rPr lang="en-US" altLang="zh-CN" dirty="0" err="1" smtClean="0"/>
              <a:t>BroadWorks</a:t>
            </a:r>
            <a:r>
              <a:rPr lang="en-US" altLang="zh-CN" dirty="0" smtClean="0"/>
              <a:t> and </a:t>
            </a:r>
            <a:r>
              <a:rPr lang="en-US" altLang="zh-CN" dirty="0" err="1" smtClean="0"/>
              <a:t>yealink</a:t>
            </a:r>
            <a:r>
              <a:rPr lang="en-US" altLang="zh-CN" dirty="0" smtClean="0"/>
              <a:t> phone for every features. BLF list ,SCA,ACD, Feature Key Synchronization, Phonebook and Call log .</a:t>
            </a:r>
            <a:endParaRPr lang="zh-CN" altLang="en-US" dirty="0" smtClean="0"/>
          </a:p>
        </p:txBody>
      </p:sp>
      <p:sp>
        <p:nvSpPr>
          <p:cNvPr id="4" name="灯片编号占位符 3"/>
          <p:cNvSpPr>
            <a:spLocks noGrp="1"/>
          </p:cNvSpPr>
          <p:nvPr>
            <p:ph type="sldNum" sz="quarter" idx="10"/>
          </p:nvPr>
        </p:nvSpPr>
        <p:spPr/>
        <p:txBody>
          <a:bodyPr/>
          <a:lstStyle/>
          <a:p>
            <a:pPr>
              <a:defRPr/>
            </a:pPr>
            <a:fld id="{0E39CEB8-CF29-4BE2-83B3-7ECEFC761E11}" type="slidenum">
              <a:rPr lang="zh-CN" altLang="en-US" smtClean="0"/>
              <a:pPr>
                <a:defRPr/>
              </a:pPr>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normAutofit/>
          </a:bodyPr>
          <a:lstStyle>
            <a:lvl1pPr>
              <a:defRPr sz="4000">
                <a:latin typeface="+mj-lt"/>
              </a:defRPr>
            </a:lvl1pPr>
          </a:lstStyle>
          <a:p>
            <a:r>
              <a:rPr lang="zh-CN" altLang="en-US" dirty="0" smtClean="0"/>
              <a:t>单击此处编辑母版标题样式</a:t>
            </a:r>
            <a:endParaRPr lang="zh-CN" altLang="en-US" dirty="0"/>
          </a:p>
        </p:txBody>
      </p:sp>
      <p:sp>
        <p:nvSpPr>
          <p:cNvPr id="3" name="副标题 2"/>
          <p:cNvSpPr>
            <a:spLocks noGrp="1"/>
          </p:cNvSpPr>
          <p:nvPr>
            <p:ph type="subTitle" idx="1"/>
          </p:nvPr>
        </p:nvSpPr>
        <p:spPr>
          <a:xfrm>
            <a:off x="1371600" y="3886200"/>
            <a:ext cx="6400800" cy="1752600"/>
          </a:xfrm>
        </p:spPr>
        <p:txBody>
          <a:bodyPr>
            <a:normAutofit/>
          </a:bodyPr>
          <a:lstStyle>
            <a:lvl1pPr marL="0" indent="0" algn="ctr">
              <a:buNone/>
              <a:defRPr sz="2000">
                <a:solidFill>
                  <a:schemeClr val="tx1">
                    <a:tint val="75000"/>
                  </a:schemeClr>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dirty="0" smtClean="0"/>
              <a:t>单击此处编辑母版副标题样式</a:t>
            </a:r>
            <a:endParaRPr lang="zh-CN" altLang="en-US" dirty="0"/>
          </a:p>
        </p:txBody>
      </p:sp>
      <p:sp>
        <p:nvSpPr>
          <p:cNvPr id="4" name="日期占位符 3"/>
          <p:cNvSpPr>
            <a:spLocks noGrp="1"/>
          </p:cNvSpPr>
          <p:nvPr>
            <p:ph type="dt" sz="half" idx="10"/>
          </p:nvPr>
        </p:nvSpPr>
        <p:spPr/>
        <p:txBody>
          <a:bodyPr/>
          <a:lstStyle/>
          <a:p>
            <a:pPr>
              <a:defRPr/>
            </a:pPr>
            <a:fld id="{BEE651AC-620C-49DE-8264-8EEAD64A31B9}" type="datetime1">
              <a:rPr lang="zh-CN" altLang="en-US" smtClean="0">
                <a:solidFill>
                  <a:prstClr val="black">
                    <a:tint val="75000"/>
                  </a:prstClr>
                </a:solidFill>
              </a:rPr>
              <a:t>2012/12/18</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pPr>
              <a:defRPr/>
            </a:pPr>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lvl1pPr>
              <a:defRPr>
                <a:solidFill>
                  <a:srgbClr val="FF0000"/>
                </a:solidFill>
              </a:defRPr>
            </a:lvl1pPr>
          </a:lstStyle>
          <a:p>
            <a:pPr>
              <a:defRPr/>
            </a:pPr>
            <a:fld id="{697FED9D-2B1C-4C7D-8258-53708B199F59}" type="slidenum">
              <a:rPr lang="zh-CN" altLang="en-US" smtClean="0"/>
              <a:pPr>
                <a:defRPr/>
              </a:pPr>
              <a:t>‹#›</a:t>
            </a:fld>
            <a:endParaRPr lang="zh-CN" altLang="en-US" dirty="0"/>
          </a:p>
        </p:txBody>
      </p:sp>
    </p:spTree>
    <p:extLst>
      <p:ext uri="{BB962C8B-B14F-4D97-AF65-F5344CB8AC3E}">
        <p14:creationId xmlns:p14="http://schemas.microsoft.com/office/powerpoint/2010/main" val="22278384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a:defRPr/>
            </a:pPr>
            <a:fld id="{83F3F854-06C3-4F38-BC53-F0488EA74EFF}" type="datetime1">
              <a:rPr lang="zh-CN" altLang="en-US" smtClean="0">
                <a:solidFill>
                  <a:prstClr val="black">
                    <a:tint val="75000"/>
                  </a:prstClr>
                </a:solidFill>
              </a:rPr>
              <a:t>2012/12/18</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pPr>
              <a:defRPr/>
            </a:pPr>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pPr>
              <a:defRPr/>
            </a:pPr>
            <a:fld id="{CE5F599C-13AF-4A74-9F80-701BACA7FABB}" type="slidenum">
              <a:rPr lang="zh-CN" altLang="en-US" smtClean="0">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8904801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a:defRPr/>
            </a:pPr>
            <a:fld id="{6BD06035-E6EC-4058-9C3E-FDB6C9AAAF21}" type="datetime1">
              <a:rPr lang="zh-CN" altLang="en-US" smtClean="0">
                <a:solidFill>
                  <a:prstClr val="black">
                    <a:tint val="75000"/>
                  </a:prstClr>
                </a:solidFill>
              </a:rPr>
              <a:t>2012/12/18</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pPr>
              <a:defRPr/>
            </a:pPr>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pPr>
              <a:defRPr/>
            </a:pPr>
            <a:fld id="{24F66339-96B6-4DB8-BA25-66F1E3924FD7}" type="slidenum">
              <a:rPr lang="zh-CN" altLang="en-US" smtClean="0">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27379512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pPr>
              <a:defRPr/>
            </a:pPr>
            <a:fld id="{85700084-F391-4D6F-B705-DBF056194FB5}" type="datetime1">
              <a:rPr lang="zh-CN" altLang="en-US" smtClean="0">
                <a:solidFill>
                  <a:prstClr val="black">
                    <a:tint val="75000"/>
                  </a:prstClr>
                </a:solidFill>
              </a:rPr>
              <a:t>2012/12/18</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pPr>
              <a:defRPr/>
            </a:pPr>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lvl1pPr>
              <a:defRPr>
                <a:solidFill>
                  <a:srgbClr val="FF0000"/>
                </a:solidFill>
              </a:defRPr>
            </a:lvl1pPr>
          </a:lstStyle>
          <a:p>
            <a:pPr>
              <a:defRPr/>
            </a:pPr>
            <a:fld id="{697FED9D-2B1C-4C7D-8258-53708B199F59}" type="slidenum">
              <a:rPr lang="zh-CN" altLang="en-US" smtClean="0"/>
              <a:pPr>
                <a:defRPr/>
              </a:pPr>
              <a:t>‹#›</a:t>
            </a:fld>
            <a:endParaRPr lang="zh-CN" altLang="en-US" dirty="0"/>
          </a:p>
        </p:txBody>
      </p:sp>
    </p:spTree>
    <p:extLst>
      <p:ext uri="{BB962C8B-B14F-4D97-AF65-F5344CB8AC3E}">
        <p14:creationId xmlns:p14="http://schemas.microsoft.com/office/powerpoint/2010/main" val="35416455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a:defRPr/>
            </a:pPr>
            <a:fld id="{F987D35D-E1FE-4FC5-9ABA-A5A10F6C92B6}" type="datetime1">
              <a:rPr lang="zh-CN" altLang="en-US" smtClean="0">
                <a:solidFill>
                  <a:prstClr val="black">
                    <a:tint val="75000"/>
                  </a:prstClr>
                </a:solidFill>
              </a:rPr>
              <a:t>2012/12/18</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pPr>
              <a:defRPr/>
            </a:pPr>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lvl1pPr>
              <a:defRPr>
                <a:solidFill>
                  <a:srgbClr val="FF0000"/>
                </a:solidFill>
              </a:defRPr>
            </a:lvl1pPr>
          </a:lstStyle>
          <a:p>
            <a:pPr>
              <a:defRPr/>
            </a:pPr>
            <a:fld id="{D5D4FDEC-AA91-4597-9177-15074E1FE496}" type="slidenum">
              <a:rPr lang="zh-CN" altLang="en-US" smtClean="0"/>
              <a:pPr>
                <a:defRPr/>
              </a:pPr>
              <a:t>‹#›</a:t>
            </a:fld>
            <a:endParaRPr lang="zh-CN" altLang="en-US" dirty="0"/>
          </a:p>
        </p:txBody>
      </p:sp>
    </p:spTree>
    <p:extLst>
      <p:ext uri="{BB962C8B-B14F-4D97-AF65-F5344CB8AC3E}">
        <p14:creationId xmlns:p14="http://schemas.microsoft.com/office/powerpoint/2010/main" val="18052632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pPr>
              <a:defRPr/>
            </a:pPr>
            <a:fld id="{381D14C5-5E08-49CB-A0F1-EDF8628E89B1}" type="datetime1">
              <a:rPr lang="zh-CN" altLang="en-US" smtClean="0">
                <a:solidFill>
                  <a:prstClr val="black">
                    <a:tint val="75000"/>
                  </a:prstClr>
                </a:solidFill>
              </a:rPr>
              <a:t>2012/12/18</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pPr>
              <a:defRPr/>
            </a:pPr>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pPr>
              <a:defRPr/>
            </a:pPr>
            <a:fld id="{09388CC7-CA06-4F5C-8C5A-17635BDC344A}" type="slidenum">
              <a:rPr lang="zh-CN" altLang="en-US" smtClean="0">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31978803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pPr>
              <a:defRPr/>
            </a:pPr>
            <a:fld id="{2A9F13B4-3D04-4FF2-98C7-EC231D1BD634}" type="datetime1">
              <a:rPr lang="zh-CN" altLang="en-US" smtClean="0">
                <a:solidFill>
                  <a:prstClr val="black">
                    <a:tint val="75000"/>
                  </a:prstClr>
                </a:solidFill>
              </a:rPr>
              <a:t>2012/12/18</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pPr>
              <a:defRPr/>
            </a:pPr>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pPr>
              <a:defRPr/>
            </a:pPr>
            <a:fld id="{5D1802C0-5951-4E62-AE81-1A300FEE3294}" type="slidenum">
              <a:rPr lang="zh-CN" altLang="en-US" smtClean="0">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31474272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pPr>
              <a:defRPr/>
            </a:pPr>
            <a:fld id="{90FF79A5-9992-48CE-B4C0-B876A69B8954}" type="datetime1">
              <a:rPr lang="zh-CN" altLang="en-US" smtClean="0">
                <a:solidFill>
                  <a:prstClr val="black">
                    <a:tint val="75000"/>
                  </a:prstClr>
                </a:solidFill>
              </a:rPr>
              <a:t>2012/12/18</a:t>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pPr>
              <a:defRPr/>
            </a:pPr>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pPr>
              <a:defRPr/>
            </a:pPr>
            <a:fld id="{564DB3C6-7E0F-456C-B470-AB1A8CF67CAC}" type="slidenum">
              <a:rPr lang="zh-CN" altLang="en-US" smtClean="0">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24808535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a:defRPr/>
            </a:pPr>
            <a:fld id="{2763E6D0-248F-41FC-A309-F4446110ED07}" type="datetime1">
              <a:rPr lang="zh-CN" altLang="en-US" smtClean="0">
                <a:solidFill>
                  <a:prstClr val="black">
                    <a:tint val="75000"/>
                  </a:prstClr>
                </a:solidFill>
              </a:rPr>
              <a:t>2012/12/18</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pPr>
              <a:defRPr/>
            </a:pPr>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pPr>
              <a:defRPr/>
            </a:pPr>
            <a:fld id="{F0A7492C-5981-42D0-B7AC-AA5E3521B7AD}" type="slidenum">
              <a:rPr lang="zh-CN" altLang="en-US" smtClean="0">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12622905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a:defRPr/>
            </a:pPr>
            <a:fld id="{770C4069-340C-4825-8D99-ACF16992D931}" type="datetime1">
              <a:rPr lang="zh-CN" altLang="en-US" smtClean="0">
                <a:solidFill>
                  <a:prstClr val="black">
                    <a:tint val="75000"/>
                  </a:prstClr>
                </a:solidFill>
              </a:rPr>
              <a:t>2012/12/18</a:t>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pPr>
              <a:defRPr/>
            </a:pPr>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pPr>
              <a:defRPr/>
            </a:pPr>
            <a:fld id="{4B1F1D32-E798-4FFB-8D0D-5F8E53C0BDA9}" type="slidenum">
              <a:rPr lang="zh-CN" altLang="en-US" smtClean="0">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37893364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pPr>
              <a:defRPr/>
            </a:pPr>
            <a:fld id="{FC4F581A-6234-49CA-BD60-D71BA7B2CEB9}" type="datetime1">
              <a:rPr lang="zh-CN" altLang="en-US" smtClean="0">
                <a:solidFill>
                  <a:prstClr val="black">
                    <a:tint val="75000"/>
                  </a:prstClr>
                </a:solidFill>
              </a:rPr>
              <a:t>2012/12/18</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pPr>
              <a:defRPr/>
            </a:pPr>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pPr>
              <a:defRPr/>
            </a:pPr>
            <a:fld id="{F357044B-8113-4537-A75C-F68D24F344EE}" type="slidenum">
              <a:rPr lang="zh-CN" altLang="en-US" smtClean="0">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25650883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a:defRPr/>
            </a:pPr>
            <a:fld id="{97EA9A46-4695-4A4D-814E-C6862F26EE95}" type="datetime1">
              <a:rPr lang="zh-CN" altLang="en-US" smtClean="0">
                <a:solidFill>
                  <a:prstClr val="black">
                    <a:tint val="75000"/>
                  </a:prstClr>
                </a:solidFill>
              </a:rPr>
              <a:t>2012/12/18</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pPr>
              <a:defRPr/>
            </a:pPr>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lvl1pPr>
              <a:defRPr>
                <a:solidFill>
                  <a:srgbClr val="FF0000"/>
                </a:solidFill>
              </a:defRPr>
            </a:lvl1pPr>
          </a:lstStyle>
          <a:p>
            <a:pPr>
              <a:defRPr/>
            </a:pPr>
            <a:fld id="{D5D4FDEC-AA91-4597-9177-15074E1FE496}" type="slidenum">
              <a:rPr lang="zh-CN" altLang="en-US" smtClean="0"/>
              <a:pPr>
                <a:defRPr/>
              </a:pPr>
              <a:t>‹#›</a:t>
            </a:fld>
            <a:endParaRPr lang="zh-CN" altLang="en-US" dirty="0"/>
          </a:p>
        </p:txBody>
      </p:sp>
    </p:spTree>
    <p:extLst>
      <p:ext uri="{BB962C8B-B14F-4D97-AF65-F5344CB8AC3E}">
        <p14:creationId xmlns:p14="http://schemas.microsoft.com/office/powerpoint/2010/main" val="61678102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pPr>
              <a:defRPr/>
            </a:pPr>
            <a:fld id="{9EA79983-8E85-4529-8E3D-36312FD7F442}" type="datetime1">
              <a:rPr lang="zh-CN" altLang="en-US" smtClean="0">
                <a:solidFill>
                  <a:prstClr val="black">
                    <a:tint val="75000"/>
                  </a:prstClr>
                </a:solidFill>
              </a:rPr>
              <a:t>2012/12/18</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pPr>
              <a:defRPr/>
            </a:pPr>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pPr>
              <a:defRPr/>
            </a:pPr>
            <a:fld id="{A9CF808A-80A5-4481-9F18-8B5D8319BE57}" type="slidenum">
              <a:rPr lang="zh-CN" altLang="en-US" smtClean="0">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305939419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a:defRPr/>
            </a:pPr>
            <a:fld id="{B1AAD610-B4BD-4351-8FAA-426FC15AC844}" type="datetime1">
              <a:rPr lang="zh-CN" altLang="en-US" smtClean="0">
                <a:solidFill>
                  <a:prstClr val="black">
                    <a:tint val="75000"/>
                  </a:prstClr>
                </a:solidFill>
              </a:rPr>
              <a:t>2012/12/18</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pPr>
              <a:defRPr/>
            </a:pPr>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pPr>
              <a:defRPr/>
            </a:pPr>
            <a:fld id="{CE5F599C-13AF-4A74-9F80-701BACA7FABB}" type="slidenum">
              <a:rPr lang="zh-CN" altLang="en-US" smtClean="0">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119186246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a:defRPr/>
            </a:pPr>
            <a:fld id="{3B8AF48C-79BF-4F31-A882-2CAF55DD5021}" type="datetime1">
              <a:rPr lang="zh-CN" altLang="en-US" smtClean="0">
                <a:solidFill>
                  <a:prstClr val="black">
                    <a:tint val="75000"/>
                  </a:prstClr>
                </a:solidFill>
              </a:rPr>
              <a:t>2012/12/18</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pPr>
              <a:defRPr/>
            </a:pPr>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pPr>
              <a:defRPr/>
            </a:pPr>
            <a:fld id="{24F66339-96B6-4DB8-BA25-66F1E3924FD7}" type="slidenum">
              <a:rPr lang="zh-CN" altLang="en-US" smtClean="0">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142050748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5C630F0F-49BE-40C4-9D89-63FCC54583E1}" type="datetime1">
              <a:rPr lang="zh-CN" altLang="en-US" smtClean="0"/>
              <a:t>2012/12/18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FAD21BA-56B3-4AFB-990A-964160D18548}" type="slidenum">
              <a:rPr lang="zh-CN" altLang="en-US" smtClean="0"/>
              <a:t>‹#›</a:t>
            </a:fld>
            <a:endParaRPr lang="zh-CN" altLang="en-US"/>
          </a:p>
        </p:txBody>
      </p:sp>
    </p:spTree>
    <p:extLst>
      <p:ext uri="{BB962C8B-B14F-4D97-AF65-F5344CB8AC3E}">
        <p14:creationId xmlns:p14="http://schemas.microsoft.com/office/powerpoint/2010/main" val="373622184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F9000C1-3875-4B32-9742-E28E69073E15}" type="datetime1">
              <a:rPr lang="zh-CN" altLang="en-US" smtClean="0"/>
              <a:t>2012/12/18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FAD21BA-56B3-4AFB-990A-964160D18548}" type="slidenum">
              <a:rPr lang="zh-CN" altLang="en-US" smtClean="0"/>
              <a:t>‹#›</a:t>
            </a:fld>
            <a:endParaRPr lang="zh-CN" altLang="en-US"/>
          </a:p>
        </p:txBody>
      </p:sp>
    </p:spTree>
    <p:extLst>
      <p:ext uri="{BB962C8B-B14F-4D97-AF65-F5344CB8AC3E}">
        <p14:creationId xmlns:p14="http://schemas.microsoft.com/office/powerpoint/2010/main" val="282936623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51F0FF10-3B02-421F-96B3-F1F25808710F}" type="datetime1">
              <a:rPr lang="zh-CN" altLang="en-US" smtClean="0"/>
              <a:t>2012/12/18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FAD21BA-56B3-4AFB-990A-964160D18548}" type="slidenum">
              <a:rPr lang="zh-CN" altLang="en-US" smtClean="0"/>
              <a:t>‹#›</a:t>
            </a:fld>
            <a:endParaRPr lang="zh-CN" altLang="en-US"/>
          </a:p>
        </p:txBody>
      </p:sp>
    </p:spTree>
    <p:extLst>
      <p:ext uri="{BB962C8B-B14F-4D97-AF65-F5344CB8AC3E}">
        <p14:creationId xmlns:p14="http://schemas.microsoft.com/office/powerpoint/2010/main" val="147145024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9C2F170A-DC41-4127-ACA5-FD6A1D712B52}" type="datetime1">
              <a:rPr lang="zh-CN" altLang="en-US" smtClean="0"/>
              <a:t>2012/12/18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FAD21BA-56B3-4AFB-990A-964160D18548}" type="slidenum">
              <a:rPr lang="zh-CN" altLang="en-US" smtClean="0"/>
              <a:t>‹#›</a:t>
            </a:fld>
            <a:endParaRPr lang="zh-CN" altLang="en-US"/>
          </a:p>
        </p:txBody>
      </p:sp>
    </p:spTree>
    <p:extLst>
      <p:ext uri="{BB962C8B-B14F-4D97-AF65-F5344CB8AC3E}">
        <p14:creationId xmlns:p14="http://schemas.microsoft.com/office/powerpoint/2010/main" val="229847588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66B23F98-4C78-4441-BDDD-CC6FB75BD86C}" type="datetime1">
              <a:rPr lang="zh-CN" altLang="en-US" smtClean="0"/>
              <a:t>2012/12/18</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FAD21BA-56B3-4AFB-990A-964160D18548}" type="slidenum">
              <a:rPr lang="zh-CN" altLang="en-US" smtClean="0"/>
              <a:t>‹#›</a:t>
            </a:fld>
            <a:endParaRPr lang="zh-CN" altLang="en-US"/>
          </a:p>
        </p:txBody>
      </p:sp>
    </p:spTree>
    <p:extLst>
      <p:ext uri="{BB962C8B-B14F-4D97-AF65-F5344CB8AC3E}">
        <p14:creationId xmlns:p14="http://schemas.microsoft.com/office/powerpoint/2010/main" val="164993623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C05A375-3E2D-427D-AD49-67EEF95D4994}" type="datetime1">
              <a:rPr lang="zh-CN" altLang="en-US" smtClean="0"/>
              <a:t>2012/12/18</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FAD21BA-56B3-4AFB-990A-964160D18548}" type="slidenum">
              <a:rPr lang="zh-CN" altLang="en-US" smtClean="0"/>
              <a:t>‹#›</a:t>
            </a:fld>
            <a:endParaRPr lang="zh-CN" altLang="en-US"/>
          </a:p>
        </p:txBody>
      </p:sp>
    </p:spTree>
    <p:extLst>
      <p:ext uri="{BB962C8B-B14F-4D97-AF65-F5344CB8AC3E}">
        <p14:creationId xmlns:p14="http://schemas.microsoft.com/office/powerpoint/2010/main" val="364920355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AE1AF86A-6569-4A6F-B0C4-9E0FB7487378}" type="datetime1">
              <a:rPr lang="zh-CN" altLang="en-US" smtClean="0"/>
              <a:t>2012/12/18</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FAD21BA-56B3-4AFB-990A-964160D18548}" type="slidenum">
              <a:rPr lang="zh-CN" altLang="en-US" smtClean="0"/>
              <a:t>‹#›</a:t>
            </a:fld>
            <a:endParaRPr lang="zh-CN" altLang="en-US"/>
          </a:p>
        </p:txBody>
      </p:sp>
    </p:spTree>
    <p:extLst>
      <p:ext uri="{BB962C8B-B14F-4D97-AF65-F5344CB8AC3E}">
        <p14:creationId xmlns:p14="http://schemas.microsoft.com/office/powerpoint/2010/main" val="16867421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pPr>
              <a:defRPr/>
            </a:pPr>
            <a:fld id="{A2F27CB2-E83C-4DF5-813D-95B13EB0FDE5}" type="datetime1">
              <a:rPr lang="zh-CN" altLang="en-US" smtClean="0">
                <a:solidFill>
                  <a:prstClr val="black">
                    <a:tint val="75000"/>
                  </a:prstClr>
                </a:solidFill>
              </a:rPr>
              <a:t>2012/12/18</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pPr>
              <a:defRPr/>
            </a:pPr>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lvl1pPr>
              <a:defRPr>
                <a:solidFill>
                  <a:srgbClr val="FF0000"/>
                </a:solidFill>
              </a:defRPr>
            </a:lvl1pPr>
          </a:lstStyle>
          <a:p>
            <a:pPr>
              <a:defRPr/>
            </a:pPr>
            <a:fld id="{09388CC7-CA06-4F5C-8C5A-17635BDC344A}" type="slidenum">
              <a:rPr lang="zh-CN" altLang="en-US" smtClean="0"/>
              <a:pPr>
                <a:defRPr/>
              </a:pPr>
              <a:t>‹#›</a:t>
            </a:fld>
            <a:endParaRPr lang="zh-CN" altLang="en-US" dirty="0"/>
          </a:p>
        </p:txBody>
      </p:sp>
    </p:spTree>
    <p:extLst>
      <p:ext uri="{BB962C8B-B14F-4D97-AF65-F5344CB8AC3E}">
        <p14:creationId xmlns:p14="http://schemas.microsoft.com/office/powerpoint/2010/main" val="182665336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18185806-A8F9-44F1-926E-D35A44B0DC4A}" type="datetime1">
              <a:rPr lang="zh-CN" altLang="en-US" smtClean="0"/>
              <a:t>2012/12/18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FAD21BA-56B3-4AFB-990A-964160D18548}" type="slidenum">
              <a:rPr lang="zh-CN" altLang="en-US" smtClean="0"/>
              <a:t>‹#›</a:t>
            </a:fld>
            <a:endParaRPr lang="zh-CN" altLang="en-US"/>
          </a:p>
        </p:txBody>
      </p:sp>
    </p:spTree>
    <p:extLst>
      <p:ext uri="{BB962C8B-B14F-4D97-AF65-F5344CB8AC3E}">
        <p14:creationId xmlns:p14="http://schemas.microsoft.com/office/powerpoint/2010/main" val="394745746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FDCFD88D-5A33-474B-931E-6AA149D4521D}" type="datetime1">
              <a:rPr lang="zh-CN" altLang="en-US" smtClean="0"/>
              <a:t>2012/12/18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FAD21BA-56B3-4AFB-990A-964160D18548}" type="slidenum">
              <a:rPr lang="zh-CN" altLang="en-US" smtClean="0"/>
              <a:t>‹#›</a:t>
            </a:fld>
            <a:endParaRPr lang="zh-CN" altLang="en-US"/>
          </a:p>
        </p:txBody>
      </p:sp>
    </p:spTree>
    <p:extLst>
      <p:ext uri="{BB962C8B-B14F-4D97-AF65-F5344CB8AC3E}">
        <p14:creationId xmlns:p14="http://schemas.microsoft.com/office/powerpoint/2010/main" val="241943015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EA9728B8-3CCD-44CE-B8A1-D1E82918EF05}" type="datetime1">
              <a:rPr lang="zh-CN" altLang="en-US" smtClean="0"/>
              <a:t>2012/12/18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FAD21BA-56B3-4AFB-990A-964160D18548}" type="slidenum">
              <a:rPr lang="zh-CN" altLang="en-US" smtClean="0"/>
              <a:t>‹#›</a:t>
            </a:fld>
            <a:endParaRPr lang="zh-CN" altLang="en-US"/>
          </a:p>
        </p:txBody>
      </p:sp>
    </p:spTree>
    <p:extLst>
      <p:ext uri="{BB962C8B-B14F-4D97-AF65-F5344CB8AC3E}">
        <p14:creationId xmlns:p14="http://schemas.microsoft.com/office/powerpoint/2010/main" val="66476013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C711156F-EEC1-4510-A05A-FBEEE39BC102}" type="datetime1">
              <a:rPr lang="zh-CN" altLang="en-US" smtClean="0"/>
              <a:t>2012/12/18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FAD21BA-56B3-4AFB-990A-964160D18548}" type="slidenum">
              <a:rPr lang="zh-CN" altLang="en-US" smtClean="0"/>
              <a:t>‹#›</a:t>
            </a:fld>
            <a:endParaRPr lang="zh-CN" altLang="en-US"/>
          </a:p>
        </p:txBody>
      </p:sp>
    </p:spTree>
    <p:extLst>
      <p:ext uri="{BB962C8B-B14F-4D97-AF65-F5344CB8AC3E}">
        <p14:creationId xmlns:p14="http://schemas.microsoft.com/office/powerpoint/2010/main" val="427976255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pPr>
              <a:defRPr/>
            </a:pPr>
            <a:fld id="{475A871C-FE76-4B8B-8E8A-AECDB72B3D19}" type="datetime1">
              <a:rPr lang="zh-CN" altLang="en-US" smtClean="0">
                <a:solidFill>
                  <a:prstClr val="black">
                    <a:tint val="75000"/>
                  </a:prstClr>
                </a:solidFill>
              </a:rPr>
              <a:t>2012/12/18</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pPr>
              <a:defRPr/>
            </a:pPr>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pPr>
              <a:defRPr/>
            </a:pPr>
            <a:fld id="{697FED9D-2B1C-4C7D-8258-53708B199F59}" type="slidenum">
              <a:rPr lang="zh-CN" altLang="en-US" smtClean="0">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283449521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lvl1pPr>
              <a:defRPr sz="4400">
                <a:latin typeface="+mj-lt"/>
              </a:defRPr>
            </a:lvl1pPr>
          </a:lstStyle>
          <a:p>
            <a:r>
              <a:rPr lang="zh-CN" altLang="en-US" dirty="0" smtClean="0"/>
              <a:t>单击此处编辑母版标题样式</a:t>
            </a:r>
            <a:endParaRPr lang="zh-CN" altLang="en-US" dirty="0"/>
          </a:p>
        </p:txBody>
      </p:sp>
      <p:sp>
        <p:nvSpPr>
          <p:cNvPr id="3" name="内容占位符 2"/>
          <p:cNvSpPr>
            <a:spLocks noGrp="1"/>
          </p:cNvSpPr>
          <p:nvPr>
            <p:ph idx="1"/>
          </p:nvPr>
        </p:nvSpPr>
        <p:spPr/>
        <p:txBody>
          <a:bodyPr/>
          <a:lstStyle>
            <a:lvl1pPr>
              <a:defRPr sz="2000">
                <a:latin typeface="+mn-lt"/>
              </a:defRPr>
            </a:lvl1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日期占位符 3"/>
          <p:cNvSpPr>
            <a:spLocks noGrp="1"/>
          </p:cNvSpPr>
          <p:nvPr>
            <p:ph type="dt" sz="half" idx="10"/>
          </p:nvPr>
        </p:nvSpPr>
        <p:spPr/>
        <p:txBody>
          <a:bodyPr/>
          <a:lstStyle/>
          <a:p>
            <a:pPr>
              <a:defRPr/>
            </a:pPr>
            <a:fld id="{79C3DC69-D9A5-4261-BD1D-E2CD2FE1687C}" type="datetime1">
              <a:rPr lang="zh-CN" altLang="en-US" smtClean="0">
                <a:solidFill>
                  <a:prstClr val="black">
                    <a:tint val="75000"/>
                  </a:prstClr>
                </a:solidFill>
              </a:rPr>
              <a:t>2012/12/18</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pPr>
              <a:defRPr/>
            </a:pPr>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pPr>
              <a:defRPr/>
            </a:pPr>
            <a:fld id="{D5D4FDEC-AA91-4597-9177-15074E1FE496}" type="slidenum">
              <a:rPr lang="zh-CN" altLang="en-US" smtClean="0">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150461817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pPr>
              <a:defRPr/>
            </a:pPr>
            <a:fld id="{4FDD13D2-03F2-48E2-9FAD-46A32561F221}" type="datetime1">
              <a:rPr lang="zh-CN" altLang="en-US" smtClean="0">
                <a:solidFill>
                  <a:prstClr val="black">
                    <a:tint val="75000"/>
                  </a:prstClr>
                </a:solidFill>
              </a:rPr>
              <a:t>2012/12/18</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pPr>
              <a:defRPr/>
            </a:pPr>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pPr>
              <a:defRPr/>
            </a:pPr>
            <a:fld id="{09388CC7-CA06-4F5C-8C5A-17635BDC344A}" type="slidenum">
              <a:rPr lang="zh-CN" altLang="en-US" smtClean="0">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306330814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pPr>
              <a:defRPr/>
            </a:pPr>
            <a:fld id="{B0945F9B-FDD0-44DA-8BBB-7DD7FFD1BE7C}" type="datetime1">
              <a:rPr lang="zh-CN" altLang="en-US" smtClean="0">
                <a:solidFill>
                  <a:prstClr val="black">
                    <a:tint val="75000"/>
                  </a:prstClr>
                </a:solidFill>
              </a:rPr>
              <a:t>2012/12/18</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pPr>
              <a:defRPr/>
            </a:pPr>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pPr>
              <a:defRPr/>
            </a:pPr>
            <a:fld id="{5D1802C0-5951-4E62-AE81-1A300FEE3294}" type="slidenum">
              <a:rPr lang="zh-CN" altLang="en-US" smtClean="0">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295191687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pPr>
              <a:defRPr/>
            </a:pPr>
            <a:fld id="{5AEAB23D-A933-452B-A6FD-457E53A770F5}" type="datetime1">
              <a:rPr lang="zh-CN" altLang="en-US" smtClean="0">
                <a:solidFill>
                  <a:prstClr val="black">
                    <a:tint val="75000"/>
                  </a:prstClr>
                </a:solidFill>
              </a:rPr>
              <a:t>2012/12/18</a:t>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pPr>
              <a:defRPr/>
            </a:pPr>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pPr>
              <a:defRPr/>
            </a:pPr>
            <a:fld id="{564DB3C6-7E0F-456C-B470-AB1A8CF67CAC}" type="slidenum">
              <a:rPr lang="zh-CN" altLang="en-US" smtClean="0">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178863774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a:defRPr/>
            </a:pPr>
            <a:fld id="{FAE1774E-83B3-4E50-A07E-D750638515EC}" type="datetime1">
              <a:rPr lang="zh-CN" altLang="en-US" smtClean="0">
                <a:solidFill>
                  <a:prstClr val="black">
                    <a:tint val="75000"/>
                  </a:prstClr>
                </a:solidFill>
              </a:rPr>
              <a:t>2012/12/18</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pPr>
              <a:defRPr/>
            </a:pPr>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pPr>
              <a:defRPr/>
            </a:pPr>
            <a:fld id="{F0A7492C-5981-42D0-B7AC-AA5E3521B7AD}" type="slidenum">
              <a:rPr lang="zh-CN" altLang="en-US" smtClean="0">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1304880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pPr>
              <a:defRPr/>
            </a:pPr>
            <a:fld id="{38C63863-4781-4143-BE5D-8ECA96B5E0C8}" type="datetime1">
              <a:rPr lang="zh-CN" altLang="en-US" smtClean="0">
                <a:solidFill>
                  <a:prstClr val="black">
                    <a:tint val="75000"/>
                  </a:prstClr>
                </a:solidFill>
              </a:rPr>
              <a:t>2012/12/18</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pPr>
              <a:defRPr/>
            </a:pPr>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lvl1pPr>
              <a:defRPr>
                <a:solidFill>
                  <a:srgbClr val="FF0000"/>
                </a:solidFill>
              </a:defRPr>
            </a:lvl1pPr>
          </a:lstStyle>
          <a:p>
            <a:pPr>
              <a:defRPr/>
            </a:pPr>
            <a:fld id="{5D1802C0-5951-4E62-AE81-1A300FEE3294}" type="slidenum">
              <a:rPr lang="zh-CN" altLang="en-US" smtClean="0"/>
              <a:pPr>
                <a:defRPr/>
              </a:pPr>
              <a:t>‹#›</a:t>
            </a:fld>
            <a:endParaRPr lang="zh-CN" altLang="en-US" dirty="0"/>
          </a:p>
        </p:txBody>
      </p:sp>
    </p:spTree>
    <p:extLst>
      <p:ext uri="{BB962C8B-B14F-4D97-AF65-F5344CB8AC3E}">
        <p14:creationId xmlns:p14="http://schemas.microsoft.com/office/powerpoint/2010/main" val="8311648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a:defRPr/>
            </a:pPr>
            <a:fld id="{309A9F1A-443D-46B7-917B-5D329C0C2159}" type="datetime1">
              <a:rPr lang="zh-CN" altLang="en-US" smtClean="0">
                <a:solidFill>
                  <a:prstClr val="black">
                    <a:tint val="75000"/>
                  </a:prstClr>
                </a:solidFill>
              </a:rPr>
              <a:t>2012/12/18</a:t>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pPr>
              <a:defRPr/>
            </a:pPr>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pPr>
              <a:defRPr/>
            </a:pPr>
            <a:fld id="{4B1F1D32-E798-4FFB-8D0D-5F8E53C0BDA9}" type="slidenum">
              <a:rPr lang="zh-CN" altLang="en-US" smtClean="0">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23243251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pPr>
              <a:defRPr/>
            </a:pPr>
            <a:fld id="{1941677F-708B-4806-87EB-BA77CD94C442}" type="datetime1">
              <a:rPr lang="zh-CN" altLang="en-US" smtClean="0">
                <a:solidFill>
                  <a:prstClr val="black">
                    <a:tint val="75000"/>
                  </a:prstClr>
                </a:solidFill>
              </a:rPr>
              <a:t>2012/12/18</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pPr>
              <a:defRPr/>
            </a:pPr>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pPr>
              <a:defRPr/>
            </a:pPr>
            <a:fld id="{F357044B-8113-4537-A75C-F68D24F344EE}" type="slidenum">
              <a:rPr lang="zh-CN" altLang="en-US" smtClean="0">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30067099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pPr>
              <a:defRPr/>
            </a:pPr>
            <a:fld id="{74C7977D-C10C-486E-ACEB-B8DA4BA41367}" type="datetime1">
              <a:rPr lang="zh-CN" altLang="en-US" smtClean="0">
                <a:solidFill>
                  <a:prstClr val="black">
                    <a:tint val="75000"/>
                  </a:prstClr>
                </a:solidFill>
              </a:rPr>
              <a:t>2012/12/18</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pPr>
              <a:defRPr/>
            </a:pPr>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pPr>
              <a:defRPr/>
            </a:pPr>
            <a:fld id="{A9CF808A-80A5-4481-9F18-8B5D8319BE57}" type="slidenum">
              <a:rPr lang="zh-CN" altLang="en-US" smtClean="0">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395714458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a:defRPr/>
            </a:pPr>
            <a:fld id="{7049780D-E211-4CE8-A02C-5F62BE85A9AC}" type="datetime1">
              <a:rPr lang="zh-CN" altLang="en-US" smtClean="0">
                <a:solidFill>
                  <a:prstClr val="black">
                    <a:tint val="75000"/>
                  </a:prstClr>
                </a:solidFill>
              </a:rPr>
              <a:t>2012/12/18</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pPr>
              <a:defRPr/>
            </a:pPr>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pPr>
              <a:defRPr/>
            </a:pPr>
            <a:fld id="{CE5F599C-13AF-4A74-9F80-701BACA7FABB}" type="slidenum">
              <a:rPr lang="zh-CN" altLang="en-US" smtClean="0">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244425643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a:defRPr/>
            </a:pPr>
            <a:fld id="{00A80F33-FE2F-495B-9847-37114EFB6765}" type="datetime1">
              <a:rPr lang="zh-CN" altLang="en-US" smtClean="0">
                <a:solidFill>
                  <a:prstClr val="black">
                    <a:tint val="75000"/>
                  </a:prstClr>
                </a:solidFill>
              </a:rPr>
              <a:t>2012/12/18</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pPr>
              <a:defRPr/>
            </a:pPr>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pPr>
              <a:defRPr/>
            </a:pPr>
            <a:fld id="{24F66339-96B6-4DB8-BA25-66F1E3924FD7}" type="slidenum">
              <a:rPr lang="zh-CN" altLang="en-US" smtClean="0">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4327159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pPr>
              <a:defRPr/>
            </a:pPr>
            <a:fld id="{B316DFDC-4245-4A8E-8B32-EADEA1A09B61}" type="datetime1">
              <a:rPr lang="zh-CN" altLang="en-US" smtClean="0">
                <a:solidFill>
                  <a:prstClr val="black">
                    <a:tint val="75000"/>
                  </a:prstClr>
                </a:solidFill>
              </a:rPr>
              <a:t>2012/12/18</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pPr>
              <a:defRPr/>
            </a:pPr>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pPr>
              <a:defRPr/>
            </a:pPr>
            <a:fld id="{697FED9D-2B1C-4C7D-8258-53708B199F59}" type="slidenum">
              <a:rPr lang="zh-CN" altLang="en-US" smtClean="0">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399129659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sz="3200"/>
            </a:lvl1pPr>
          </a:lstStyle>
          <a:p>
            <a:r>
              <a:rPr lang="zh-CN" altLang="en-US" dirty="0" smtClean="0"/>
              <a:t>单击此处编辑母版标题样式</a:t>
            </a:r>
            <a:endParaRPr lang="zh-CN" altLang="en-US" dirty="0"/>
          </a:p>
        </p:txBody>
      </p:sp>
      <p:sp>
        <p:nvSpPr>
          <p:cNvPr id="3" name="内容占位符 2"/>
          <p:cNvSpPr>
            <a:spLocks noGrp="1"/>
          </p:cNvSpPr>
          <p:nvPr>
            <p:ph idx="1"/>
          </p:nvPr>
        </p:nvSpPr>
        <p:spPr/>
        <p:txBody>
          <a:bodyPr/>
          <a:lstStyle>
            <a:lvl1pPr>
              <a:defRPr sz="2000"/>
            </a:lvl1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日期占位符 3"/>
          <p:cNvSpPr>
            <a:spLocks noGrp="1"/>
          </p:cNvSpPr>
          <p:nvPr>
            <p:ph type="dt" sz="half" idx="10"/>
          </p:nvPr>
        </p:nvSpPr>
        <p:spPr/>
        <p:txBody>
          <a:bodyPr/>
          <a:lstStyle/>
          <a:p>
            <a:pPr>
              <a:defRPr/>
            </a:pPr>
            <a:fld id="{DAC20185-AB48-44F2-ACD8-2F52AC3DF56B}" type="datetime1">
              <a:rPr lang="zh-CN" altLang="en-US" smtClean="0">
                <a:solidFill>
                  <a:prstClr val="black">
                    <a:tint val="75000"/>
                  </a:prstClr>
                </a:solidFill>
              </a:rPr>
              <a:t>2012/12/18</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pPr>
              <a:defRPr/>
            </a:pPr>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pPr>
              <a:defRPr/>
            </a:pPr>
            <a:fld id="{D5D4FDEC-AA91-4597-9177-15074E1FE496}" type="slidenum">
              <a:rPr lang="zh-CN" altLang="en-US" smtClean="0">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2482350985"/>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pPr>
              <a:defRPr/>
            </a:pPr>
            <a:fld id="{15A98EAA-4334-4868-9283-342BE99F746C}" type="datetime1">
              <a:rPr lang="zh-CN" altLang="en-US" smtClean="0">
                <a:solidFill>
                  <a:prstClr val="black">
                    <a:tint val="75000"/>
                  </a:prstClr>
                </a:solidFill>
              </a:rPr>
              <a:t>2012/12/18</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pPr>
              <a:defRPr/>
            </a:pPr>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pPr>
              <a:defRPr/>
            </a:pPr>
            <a:fld id="{09388CC7-CA06-4F5C-8C5A-17635BDC344A}" type="slidenum">
              <a:rPr lang="zh-CN" altLang="en-US" smtClean="0">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75251593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pPr>
              <a:defRPr/>
            </a:pPr>
            <a:fld id="{4E94C49A-7E02-4ACC-8DFD-C89DC60875B3}" type="datetime1">
              <a:rPr lang="zh-CN" altLang="en-US" smtClean="0">
                <a:solidFill>
                  <a:prstClr val="black">
                    <a:tint val="75000"/>
                  </a:prstClr>
                </a:solidFill>
              </a:rPr>
              <a:t>2012/12/18</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pPr>
              <a:defRPr/>
            </a:pPr>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pPr>
              <a:defRPr/>
            </a:pPr>
            <a:fld id="{5D1802C0-5951-4E62-AE81-1A300FEE3294}" type="slidenum">
              <a:rPr lang="zh-CN" altLang="en-US" smtClean="0">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24808823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pPr>
              <a:defRPr/>
            </a:pPr>
            <a:fld id="{7E39B870-5667-4FE7-9F23-227B7E5E4CC3}" type="datetime1">
              <a:rPr lang="zh-CN" altLang="en-US" smtClean="0">
                <a:solidFill>
                  <a:prstClr val="black">
                    <a:tint val="75000"/>
                  </a:prstClr>
                </a:solidFill>
              </a:rPr>
              <a:t>2012/12/18</a:t>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pPr>
              <a:defRPr/>
            </a:pPr>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pPr>
              <a:defRPr/>
            </a:pPr>
            <a:fld id="{564DB3C6-7E0F-456C-B470-AB1A8CF67CAC}" type="slidenum">
              <a:rPr lang="zh-CN" altLang="en-US" smtClean="0">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40057245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pPr>
              <a:defRPr/>
            </a:pPr>
            <a:fld id="{BC82DDB7-A68E-4014-B265-617835377711}" type="datetime1">
              <a:rPr lang="zh-CN" altLang="en-US" smtClean="0">
                <a:solidFill>
                  <a:prstClr val="black">
                    <a:tint val="75000"/>
                  </a:prstClr>
                </a:solidFill>
              </a:rPr>
              <a:t>2012/12/18</a:t>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pPr>
              <a:defRPr/>
            </a:pPr>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pPr>
              <a:defRPr/>
            </a:pPr>
            <a:fld id="{564DB3C6-7E0F-456C-B470-AB1A8CF67CAC}" type="slidenum">
              <a:rPr lang="zh-CN" altLang="en-US" smtClean="0">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193897551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a:defRPr/>
            </a:pPr>
            <a:fld id="{67871A27-031D-4ED0-91E1-AFB87E55AB0C}" type="datetime1">
              <a:rPr lang="zh-CN" altLang="en-US" smtClean="0">
                <a:solidFill>
                  <a:prstClr val="black">
                    <a:tint val="75000"/>
                  </a:prstClr>
                </a:solidFill>
              </a:rPr>
              <a:t>2012/12/18</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pPr>
              <a:defRPr/>
            </a:pPr>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pPr>
              <a:defRPr/>
            </a:pPr>
            <a:fld id="{F0A7492C-5981-42D0-B7AC-AA5E3521B7AD}" type="slidenum">
              <a:rPr lang="zh-CN" altLang="en-US" smtClean="0">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1344044462"/>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a:defRPr/>
            </a:pPr>
            <a:fld id="{DB8AC88D-086E-4DBE-A80A-BCF5005043A5}" type="datetime1">
              <a:rPr lang="zh-CN" altLang="en-US" smtClean="0">
                <a:solidFill>
                  <a:prstClr val="black">
                    <a:tint val="75000"/>
                  </a:prstClr>
                </a:solidFill>
              </a:rPr>
              <a:t>2012/12/18</a:t>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pPr>
              <a:defRPr/>
            </a:pPr>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pPr>
              <a:defRPr/>
            </a:pPr>
            <a:fld id="{4B1F1D32-E798-4FFB-8D0D-5F8E53C0BDA9}" type="slidenum">
              <a:rPr lang="zh-CN" altLang="en-US" smtClean="0">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79144128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pPr>
              <a:defRPr/>
            </a:pPr>
            <a:fld id="{0024382A-E9B6-4F53-A43B-CC561E292657}" type="datetime1">
              <a:rPr lang="zh-CN" altLang="en-US" smtClean="0">
                <a:solidFill>
                  <a:prstClr val="black">
                    <a:tint val="75000"/>
                  </a:prstClr>
                </a:solidFill>
              </a:rPr>
              <a:t>2012/12/18</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pPr>
              <a:defRPr/>
            </a:pPr>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pPr>
              <a:defRPr/>
            </a:pPr>
            <a:fld id="{F357044B-8113-4537-A75C-F68D24F344EE}" type="slidenum">
              <a:rPr lang="zh-CN" altLang="en-US" smtClean="0">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425313217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pPr>
              <a:defRPr/>
            </a:pPr>
            <a:fld id="{92F5699F-861B-4D31-96C8-3CAE8AEF9F29}" type="datetime1">
              <a:rPr lang="zh-CN" altLang="en-US" smtClean="0">
                <a:solidFill>
                  <a:prstClr val="black">
                    <a:tint val="75000"/>
                  </a:prstClr>
                </a:solidFill>
              </a:rPr>
              <a:t>2012/12/18</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pPr>
              <a:defRPr/>
            </a:pPr>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pPr>
              <a:defRPr/>
            </a:pPr>
            <a:fld id="{A9CF808A-80A5-4481-9F18-8B5D8319BE57}" type="slidenum">
              <a:rPr lang="zh-CN" altLang="en-US" smtClean="0">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396644568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a:defRPr/>
            </a:pPr>
            <a:fld id="{5D45E8DB-C2AE-4D44-BC30-04F490C8931C}" type="datetime1">
              <a:rPr lang="zh-CN" altLang="en-US" smtClean="0">
                <a:solidFill>
                  <a:prstClr val="black">
                    <a:tint val="75000"/>
                  </a:prstClr>
                </a:solidFill>
              </a:rPr>
              <a:t>2012/12/18</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pPr>
              <a:defRPr/>
            </a:pPr>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pPr>
              <a:defRPr/>
            </a:pPr>
            <a:fld id="{CE5F599C-13AF-4A74-9F80-701BACA7FABB}" type="slidenum">
              <a:rPr lang="zh-CN" altLang="en-US" smtClean="0">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46157160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a:defRPr/>
            </a:pPr>
            <a:fld id="{41D62B62-E93C-4325-A8D7-A135096CABF0}" type="datetime1">
              <a:rPr lang="zh-CN" altLang="en-US" smtClean="0">
                <a:solidFill>
                  <a:prstClr val="black">
                    <a:tint val="75000"/>
                  </a:prstClr>
                </a:solidFill>
              </a:rPr>
              <a:t>2012/12/18</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pPr>
              <a:defRPr/>
            </a:pPr>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pPr>
              <a:defRPr/>
            </a:pPr>
            <a:fld id="{24F66339-96B6-4DB8-BA25-66F1E3924FD7}" type="slidenum">
              <a:rPr lang="zh-CN" altLang="en-US" smtClean="0">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165885692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023C2198-3412-4E86-9F2E-96C032A3D795}" type="datetime1">
              <a:rPr lang="zh-CN" altLang="en-US" smtClean="0"/>
              <a:t>2012/12/18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39A531E-ACDB-4DAE-8960-CF94618662EF}" type="slidenum">
              <a:rPr lang="zh-CN" altLang="en-US" smtClean="0"/>
              <a:t>‹#›</a:t>
            </a:fld>
            <a:endParaRPr lang="zh-CN" altLang="en-US"/>
          </a:p>
        </p:txBody>
      </p:sp>
    </p:spTree>
    <p:extLst>
      <p:ext uri="{BB962C8B-B14F-4D97-AF65-F5344CB8AC3E}">
        <p14:creationId xmlns:p14="http://schemas.microsoft.com/office/powerpoint/2010/main" val="335702482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3C87CB4-0B7B-4393-9FF2-08C5C9EA3F10}" type="datetime1">
              <a:rPr lang="zh-CN" altLang="en-US" smtClean="0"/>
              <a:t>2012/12/18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39A531E-ACDB-4DAE-8960-CF94618662EF}" type="slidenum">
              <a:rPr lang="zh-CN" altLang="en-US" smtClean="0"/>
              <a:t>‹#›</a:t>
            </a:fld>
            <a:endParaRPr lang="zh-CN" altLang="en-US"/>
          </a:p>
        </p:txBody>
      </p:sp>
    </p:spTree>
    <p:extLst>
      <p:ext uri="{BB962C8B-B14F-4D97-AF65-F5344CB8AC3E}">
        <p14:creationId xmlns:p14="http://schemas.microsoft.com/office/powerpoint/2010/main" val="34763776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F483E6E7-3709-4E9F-BE7B-955C136E4BE6}" type="datetime1">
              <a:rPr lang="zh-CN" altLang="en-US" smtClean="0"/>
              <a:t>2012/12/18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39A531E-ACDB-4DAE-8960-CF94618662EF}" type="slidenum">
              <a:rPr lang="zh-CN" altLang="en-US" smtClean="0"/>
              <a:t>‹#›</a:t>
            </a:fld>
            <a:endParaRPr lang="zh-CN" altLang="en-US"/>
          </a:p>
        </p:txBody>
      </p:sp>
    </p:spTree>
    <p:extLst>
      <p:ext uri="{BB962C8B-B14F-4D97-AF65-F5344CB8AC3E}">
        <p14:creationId xmlns:p14="http://schemas.microsoft.com/office/powerpoint/2010/main" val="142592994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E81B9FB7-EDE3-4F61-9045-F5B07E14E0B6}" type="datetime1">
              <a:rPr lang="zh-CN" altLang="en-US" smtClean="0"/>
              <a:t>2012/12/18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39A531E-ACDB-4DAE-8960-CF94618662EF}" type="slidenum">
              <a:rPr lang="zh-CN" altLang="en-US" smtClean="0"/>
              <a:t>‹#›</a:t>
            </a:fld>
            <a:endParaRPr lang="zh-CN" altLang="en-US"/>
          </a:p>
        </p:txBody>
      </p:sp>
    </p:spTree>
    <p:extLst>
      <p:ext uri="{BB962C8B-B14F-4D97-AF65-F5344CB8AC3E}">
        <p14:creationId xmlns:p14="http://schemas.microsoft.com/office/powerpoint/2010/main" val="25097707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a:defRPr/>
            </a:pPr>
            <a:fld id="{F91161C3-17E4-4168-AF40-519AE9A0220D}" type="datetime1">
              <a:rPr lang="zh-CN" altLang="en-US" smtClean="0">
                <a:solidFill>
                  <a:prstClr val="black">
                    <a:tint val="75000"/>
                  </a:prstClr>
                </a:solidFill>
              </a:rPr>
              <a:t>2012/12/18</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pPr>
              <a:defRPr/>
            </a:pPr>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lvl1pPr>
              <a:defRPr>
                <a:solidFill>
                  <a:srgbClr val="FF0000"/>
                </a:solidFill>
              </a:defRPr>
            </a:lvl1pPr>
          </a:lstStyle>
          <a:p>
            <a:pPr>
              <a:defRPr/>
            </a:pPr>
            <a:fld id="{F0A7492C-5981-42D0-B7AC-AA5E3521B7AD}" type="slidenum">
              <a:rPr lang="zh-CN" altLang="en-US" smtClean="0"/>
              <a:pPr>
                <a:defRPr/>
              </a:pPr>
              <a:t>‹#›</a:t>
            </a:fld>
            <a:endParaRPr lang="zh-CN" altLang="en-US" dirty="0"/>
          </a:p>
        </p:txBody>
      </p:sp>
    </p:spTree>
    <p:extLst>
      <p:ext uri="{BB962C8B-B14F-4D97-AF65-F5344CB8AC3E}">
        <p14:creationId xmlns:p14="http://schemas.microsoft.com/office/powerpoint/2010/main" val="141832805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BCECFA6A-0F85-4CC9-A260-BEF2765D1F70}" type="datetime1">
              <a:rPr lang="zh-CN" altLang="en-US" smtClean="0"/>
              <a:t>2012/12/18</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339A531E-ACDB-4DAE-8960-CF94618662EF}" type="slidenum">
              <a:rPr lang="zh-CN" altLang="en-US" smtClean="0"/>
              <a:t>‹#›</a:t>
            </a:fld>
            <a:endParaRPr lang="zh-CN" altLang="en-US"/>
          </a:p>
        </p:txBody>
      </p:sp>
    </p:spTree>
    <p:extLst>
      <p:ext uri="{BB962C8B-B14F-4D97-AF65-F5344CB8AC3E}">
        <p14:creationId xmlns:p14="http://schemas.microsoft.com/office/powerpoint/2010/main" val="129409221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0C05F15F-5833-4064-87CD-ED7F3C71B7F4}" type="datetime1">
              <a:rPr lang="zh-CN" altLang="en-US" smtClean="0"/>
              <a:t>2012/12/18</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39A531E-ACDB-4DAE-8960-CF94618662EF}" type="slidenum">
              <a:rPr lang="zh-CN" altLang="en-US" smtClean="0"/>
              <a:t>‹#›</a:t>
            </a:fld>
            <a:endParaRPr lang="zh-CN" altLang="en-US"/>
          </a:p>
        </p:txBody>
      </p:sp>
    </p:spTree>
    <p:extLst>
      <p:ext uri="{BB962C8B-B14F-4D97-AF65-F5344CB8AC3E}">
        <p14:creationId xmlns:p14="http://schemas.microsoft.com/office/powerpoint/2010/main" val="125487473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B6F13FBA-24C1-4215-B386-EF20840929F7}" type="datetime1">
              <a:rPr lang="zh-CN" altLang="en-US" smtClean="0"/>
              <a:t>2012/12/18</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39A531E-ACDB-4DAE-8960-CF94618662EF}" type="slidenum">
              <a:rPr lang="zh-CN" altLang="en-US" smtClean="0"/>
              <a:t>‹#›</a:t>
            </a:fld>
            <a:endParaRPr lang="zh-CN" altLang="en-US"/>
          </a:p>
        </p:txBody>
      </p:sp>
    </p:spTree>
    <p:extLst>
      <p:ext uri="{BB962C8B-B14F-4D97-AF65-F5344CB8AC3E}">
        <p14:creationId xmlns:p14="http://schemas.microsoft.com/office/powerpoint/2010/main" val="77208929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AA5A7CC2-8DC8-4645-B5E7-EE25684EF0B6}" type="datetime1">
              <a:rPr lang="zh-CN" altLang="en-US" smtClean="0"/>
              <a:t>2012/12/18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39A531E-ACDB-4DAE-8960-CF94618662EF}" type="slidenum">
              <a:rPr lang="zh-CN" altLang="en-US" smtClean="0"/>
              <a:t>‹#›</a:t>
            </a:fld>
            <a:endParaRPr lang="zh-CN" altLang="en-US"/>
          </a:p>
        </p:txBody>
      </p:sp>
    </p:spTree>
    <p:extLst>
      <p:ext uri="{BB962C8B-B14F-4D97-AF65-F5344CB8AC3E}">
        <p14:creationId xmlns:p14="http://schemas.microsoft.com/office/powerpoint/2010/main" val="244503914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BD301C8D-C584-403A-A904-585A6E64D6EE}" type="datetime1">
              <a:rPr lang="zh-CN" altLang="en-US" smtClean="0"/>
              <a:t>2012/12/18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39A531E-ACDB-4DAE-8960-CF94618662EF}" type="slidenum">
              <a:rPr lang="zh-CN" altLang="en-US" smtClean="0"/>
              <a:t>‹#›</a:t>
            </a:fld>
            <a:endParaRPr lang="zh-CN" altLang="en-US"/>
          </a:p>
        </p:txBody>
      </p:sp>
    </p:spTree>
    <p:extLst>
      <p:ext uri="{BB962C8B-B14F-4D97-AF65-F5344CB8AC3E}">
        <p14:creationId xmlns:p14="http://schemas.microsoft.com/office/powerpoint/2010/main" val="206182739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659531B-88CC-43E6-A40A-B48A1CD2C6DD}" type="datetime1">
              <a:rPr lang="zh-CN" altLang="en-US" smtClean="0"/>
              <a:t>2012/12/18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39A531E-ACDB-4DAE-8960-CF94618662EF}" type="slidenum">
              <a:rPr lang="zh-CN" altLang="en-US" smtClean="0"/>
              <a:t>‹#›</a:t>
            </a:fld>
            <a:endParaRPr lang="zh-CN" altLang="en-US"/>
          </a:p>
        </p:txBody>
      </p:sp>
    </p:spTree>
    <p:extLst>
      <p:ext uri="{BB962C8B-B14F-4D97-AF65-F5344CB8AC3E}">
        <p14:creationId xmlns:p14="http://schemas.microsoft.com/office/powerpoint/2010/main" val="220247504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FA8E9AD-4E43-4654-94B7-BBC424D9021A}" type="datetime1">
              <a:rPr lang="zh-CN" altLang="en-US" smtClean="0"/>
              <a:t>2012/12/18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39A531E-ACDB-4DAE-8960-CF94618662EF}" type="slidenum">
              <a:rPr lang="zh-CN" altLang="en-US" smtClean="0"/>
              <a:t>‹#›</a:t>
            </a:fld>
            <a:endParaRPr lang="zh-CN" altLang="en-US"/>
          </a:p>
        </p:txBody>
      </p:sp>
    </p:spTree>
    <p:extLst>
      <p:ext uri="{BB962C8B-B14F-4D97-AF65-F5344CB8AC3E}">
        <p14:creationId xmlns:p14="http://schemas.microsoft.com/office/powerpoint/2010/main" val="100158758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4B41220E-57F0-4B27-A38C-C6F5A580932B}" type="datetime1">
              <a:rPr lang="zh-CN" altLang="en-US" smtClean="0"/>
              <a:t>2012/12/18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FA2E5DE-0EDF-4D18-96F6-8254306AB272}" type="slidenum">
              <a:rPr lang="zh-CN" altLang="en-US" smtClean="0"/>
              <a:t>‹#›</a:t>
            </a:fld>
            <a:endParaRPr lang="zh-CN" altLang="en-US"/>
          </a:p>
        </p:txBody>
      </p:sp>
    </p:spTree>
    <p:extLst>
      <p:ext uri="{BB962C8B-B14F-4D97-AF65-F5344CB8AC3E}">
        <p14:creationId xmlns:p14="http://schemas.microsoft.com/office/powerpoint/2010/main" val="405498242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A1F1EF47-CD5B-4BF7-99C5-F0465282611C}" type="datetime1">
              <a:rPr lang="zh-CN" altLang="en-US" smtClean="0"/>
              <a:t>2012/12/18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FA2E5DE-0EDF-4D18-96F6-8254306AB272}" type="slidenum">
              <a:rPr lang="zh-CN" altLang="en-US" smtClean="0"/>
              <a:t>‹#›</a:t>
            </a:fld>
            <a:endParaRPr lang="zh-CN" altLang="en-US"/>
          </a:p>
        </p:txBody>
      </p:sp>
    </p:spTree>
    <p:extLst>
      <p:ext uri="{BB962C8B-B14F-4D97-AF65-F5344CB8AC3E}">
        <p14:creationId xmlns:p14="http://schemas.microsoft.com/office/powerpoint/2010/main" val="410834284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D597816C-A1FA-4B1A-8C3E-1D6C0D73CAB1}" type="datetime1">
              <a:rPr lang="zh-CN" altLang="en-US" smtClean="0"/>
              <a:t>2012/12/18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FA2E5DE-0EDF-4D18-96F6-8254306AB272}" type="slidenum">
              <a:rPr lang="zh-CN" altLang="en-US" smtClean="0"/>
              <a:t>‹#›</a:t>
            </a:fld>
            <a:endParaRPr lang="zh-CN" altLang="en-US"/>
          </a:p>
        </p:txBody>
      </p:sp>
    </p:spTree>
    <p:extLst>
      <p:ext uri="{BB962C8B-B14F-4D97-AF65-F5344CB8AC3E}">
        <p14:creationId xmlns:p14="http://schemas.microsoft.com/office/powerpoint/2010/main" val="34082066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a:defRPr/>
            </a:pPr>
            <a:fld id="{3F371376-ED57-4E39-AE82-8AF19D545377}" type="datetime1">
              <a:rPr lang="zh-CN" altLang="en-US" smtClean="0">
                <a:solidFill>
                  <a:prstClr val="black">
                    <a:tint val="75000"/>
                  </a:prstClr>
                </a:solidFill>
              </a:rPr>
              <a:t>2012/12/18</a:t>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pPr>
              <a:defRPr/>
            </a:pPr>
            <a:endParaRPr lang="zh-CN" altLang="en-US">
              <a:solidFill>
                <a:prstClr val="black">
                  <a:tint val="75000"/>
                </a:prstClr>
              </a:solidFill>
            </a:endParaRPr>
          </a:p>
        </p:txBody>
      </p:sp>
      <p:sp>
        <p:nvSpPr>
          <p:cNvPr id="4" name="灯片编号占位符 3"/>
          <p:cNvSpPr>
            <a:spLocks noGrp="1"/>
          </p:cNvSpPr>
          <p:nvPr>
            <p:ph type="sldNum" sz="quarter" idx="12"/>
          </p:nvPr>
        </p:nvSpPr>
        <p:spPr>
          <a:xfrm>
            <a:off x="6876256" y="116632"/>
            <a:ext cx="2133600" cy="365125"/>
          </a:xfrm>
        </p:spPr>
        <p:txBody>
          <a:bodyPr/>
          <a:lstStyle>
            <a:lvl1pPr>
              <a:defRPr sz="1600">
                <a:solidFill>
                  <a:srgbClr val="FF0000"/>
                </a:solidFill>
              </a:defRPr>
            </a:lvl1pPr>
          </a:lstStyle>
          <a:p>
            <a:pPr>
              <a:defRPr/>
            </a:pPr>
            <a:fld id="{4B1F1D32-E798-4FFB-8D0D-5F8E53C0BDA9}" type="slidenum">
              <a:rPr lang="zh-CN" altLang="en-US" smtClean="0"/>
              <a:pPr>
                <a:defRPr/>
              </a:pPr>
              <a:t>‹#›</a:t>
            </a:fld>
            <a:endParaRPr lang="zh-CN" altLang="en-US" dirty="0"/>
          </a:p>
        </p:txBody>
      </p:sp>
    </p:spTree>
    <p:extLst>
      <p:ext uri="{BB962C8B-B14F-4D97-AF65-F5344CB8AC3E}">
        <p14:creationId xmlns:p14="http://schemas.microsoft.com/office/powerpoint/2010/main" val="315783691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5BEA2D93-CE0F-40C6-91BE-81011BE41579}" type="datetime1">
              <a:rPr lang="zh-CN" altLang="en-US" smtClean="0"/>
              <a:t>2012/12/18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1FA2E5DE-0EDF-4D18-96F6-8254306AB272}" type="slidenum">
              <a:rPr lang="zh-CN" altLang="en-US" smtClean="0"/>
              <a:t>‹#›</a:t>
            </a:fld>
            <a:endParaRPr lang="zh-CN" altLang="en-US"/>
          </a:p>
        </p:txBody>
      </p:sp>
    </p:spTree>
    <p:extLst>
      <p:ext uri="{BB962C8B-B14F-4D97-AF65-F5344CB8AC3E}">
        <p14:creationId xmlns:p14="http://schemas.microsoft.com/office/powerpoint/2010/main" val="351128989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5A1659F0-CCDD-4F05-80F7-9339E1741660}" type="datetime1">
              <a:rPr lang="zh-CN" altLang="en-US" smtClean="0"/>
              <a:t>2012/12/18</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1FA2E5DE-0EDF-4D18-96F6-8254306AB272}" type="slidenum">
              <a:rPr lang="zh-CN" altLang="en-US" smtClean="0"/>
              <a:t>‹#›</a:t>
            </a:fld>
            <a:endParaRPr lang="zh-CN" altLang="en-US"/>
          </a:p>
        </p:txBody>
      </p:sp>
    </p:spTree>
    <p:extLst>
      <p:ext uri="{BB962C8B-B14F-4D97-AF65-F5344CB8AC3E}">
        <p14:creationId xmlns:p14="http://schemas.microsoft.com/office/powerpoint/2010/main" val="242948231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3BDB0080-DE6E-4C40-B4D5-7EDD3BF712BA}" type="datetime1">
              <a:rPr lang="zh-CN" altLang="en-US" smtClean="0"/>
              <a:t>2012/12/18</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1FA2E5DE-0EDF-4D18-96F6-8254306AB272}" type="slidenum">
              <a:rPr lang="zh-CN" altLang="en-US" smtClean="0"/>
              <a:t>‹#›</a:t>
            </a:fld>
            <a:endParaRPr lang="zh-CN" altLang="en-US"/>
          </a:p>
        </p:txBody>
      </p:sp>
    </p:spTree>
    <p:extLst>
      <p:ext uri="{BB962C8B-B14F-4D97-AF65-F5344CB8AC3E}">
        <p14:creationId xmlns:p14="http://schemas.microsoft.com/office/powerpoint/2010/main" val="160532605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EB3586B6-A02F-4CE8-9133-6E1619312683}" type="datetime1">
              <a:rPr lang="zh-CN" altLang="en-US" smtClean="0"/>
              <a:t>2012/12/18</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1FA2E5DE-0EDF-4D18-96F6-8254306AB272}" type="slidenum">
              <a:rPr lang="zh-CN" altLang="en-US" smtClean="0"/>
              <a:t>‹#›</a:t>
            </a:fld>
            <a:endParaRPr lang="zh-CN" altLang="en-US"/>
          </a:p>
        </p:txBody>
      </p:sp>
    </p:spTree>
    <p:extLst>
      <p:ext uri="{BB962C8B-B14F-4D97-AF65-F5344CB8AC3E}">
        <p14:creationId xmlns:p14="http://schemas.microsoft.com/office/powerpoint/2010/main" val="339728154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14285C63-1F05-49B1-9DA8-69F0BEE0C159}" type="datetime1">
              <a:rPr lang="zh-CN" altLang="en-US" smtClean="0"/>
              <a:t>2012/12/18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1FA2E5DE-0EDF-4D18-96F6-8254306AB272}" type="slidenum">
              <a:rPr lang="zh-CN" altLang="en-US" smtClean="0"/>
              <a:t>‹#›</a:t>
            </a:fld>
            <a:endParaRPr lang="zh-CN" altLang="en-US"/>
          </a:p>
        </p:txBody>
      </p:sp>
    </p:spTree>
    <p:extLst>
      <p:ext uri="{BB962C8B-B14F-4D97-AF65-F5344CB8AC3E}">
        <p14:creationId xmlns:p14="http://schemas.microsoft.com/office/powerpoint/2010/main" val="82485134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D992C72F-5DEE-4355-986F-F9B105B97296}" type="datetime1">
              <a:rPr lang="zh-CN" altLang="en-US" smtClean="0"/>
              <a:t>2012/12/18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1FA2E5DE-0EDF-4D18-96F6-8254306AB272}" type="slidenum">
              <a:rPr lang="zh-CN" altLang="en-US" smtClean="0"/>
              <a:t>‹#›</a:t>
            </a:fld>
            <a:endParaRPr lang="zh-CN" altLang="en-US"/>
          </a:p>
        </p:txBody>
      </p:sp>
    </p:spTree>
    <p:extLst>
      <p:ext uri="{BB962C8B-B14F-4D97-AF65-F5344CB8AC3E}">
        <p14:creationId xmlns:p14="http://schemas.microsoft.com/office/powerpoint/2010/main" val="204783258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C05E4B9-B756-4F41-BC7E-915C1446A478}" type="datetime1">
              <a:rPr lang="zh-CN" altLang="en-US" smtClean="0"/>
              <a:t>2012/12/18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FA2E5DE-0EDF-4D18-96F6-8254306AB272}" type="slidenum">
              <a:rPr lang="zh-CN" altLang="en-US" smtClean="0"/>
              <a:t>‹#›</a:t>
            </a:fld>
            <a:endParaRPr lang="zh-CN" altLang="en-US"/>
          </a:p>
        </p:txBody>
      </p:sp>
    </p:spTree>
    <p:extLst>
      <p:ext uri="{BB962C8B-B14F-4D97-AF65-F5344CB8AC3E}">
        <p14:creationId xmlns:p14="http://schemas.microsoft.com/office/powerpoint/2010/main" val="318061788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33C46A95-3271-471D-973F-037015599ED4}" type="datetime1">
              <a:rPr lang="zh-CN" altLang="en-US" smtClean="0"/>
              <a:t>2012/12/18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FA2E5DE-0EDF-4D18-96F6-8254306AB272}" type="slidenum">
              <a:rPr lang="zh-CN" altLang="en-US" smtClean="0"/>
              <a:t>‹#›</a:t>
            </a:fld>
            <a:endParaRPr lang="zh-CN" altLang="en-US"/>
          </a:p>
        </p:txBody>
      </p:sp>
    </p:spTree>
    <p:extLst>
      <p:ext uri="{BB962C8B-B14F-4D97-AF65-F5344CB8AC3E}">
        <p14:creationId xmlns:p14="http://schemas.microsoft.com/office/powerpoint/2010/main" val="27451004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B730AAE7-2A57-4F70-8FD0-6C9DA2AD2D7D}" type="datetime1">
              <a:rPr lang="zh-CN" altLang="en-US" smtClean="0"/>
              <a:t>2012/12/18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A41B773-5C12-4932-A557-6D3F472BCCA2}" type="slidenum">
              <a:rPr lang="zh-CN" altLang="en-US" smtClean="0"/>
              <a:t>‹#›</a:t>
            </a:fld>
            <a:endParaRPr lang="zh-CN" altLang="en-US"/>
          </a:p>
        </p:txBody>
      </p:sp>
    </p:spTree>
    <p:extLst>
      <p:ext uri="{BB962C8B-B14F-4D97-AF65-F5344CB8AC3E}">
        <p14:creationId xmlns:p14="http://schemas.microsoft.com/office/powerpoint/2010/main" val="2803326261"/>
      </p:ext>
    </p:extLst>
  </p:cSld>
  <p:clrMapOvr>
    <a:masterClrMapping/>
  </p:clrMapOvr>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单击此处编辑母版标题样式</a:t>
            </a:r>
            <a:endParaRPr lang="zh-CN" altLang="en-US" dirty="0"/>
          </a:p>
        </p:txBody>
      </p:sp>
      <p:sp>
        <p:nvSpPr>
          <p:cNvPr id="3" name="内容占位符 2"/>
          <p:cNvSpPr>
            <a:spLocks noGrp="1"/>
          </p:cNvSpPr>
          <p:nvPr>
            <p:ph idx="1"/>
          </p:nvPr>
        </p:nvSpPr>
        <p:spPr/>
        <p:txBody>
          <a:body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日期占位符 3"/>
          <p:cNvSpPr>
            <a:spLocks noGrp="1"/>
          </p:cNvSpPr>
          <p:nvPr>
            <p:ph type="dt" sz="half" idx="10"/>
          </p:nvPr>
        </p:nvSpPr>
        <p:spPr/>
        <p:txBody>
          <a:bodyPr/>
          <a:lstStyle/>
          <a:p>
            <a:fld id="{67ED69DA-BB8F-48BC-89EA-640FAA8C0A42}" type="datetime1">
              <a:rPr lang="zh-CN" altLang="en-US" smtClean="0"/>
              <a:t>2012/12/18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A41B773-5C12-4932-A557-6D3F472BCCA2}" type="slidenum">
              <a:rPr lang="zh-CN" altLang="en-US" smtClean="0"/>
              <a:t>‹#›</a:t>
            </a:fld>
            <a:endParaRPr lang="zh-CN" altLang="en-US"/>
          </a:p>
        </p:txBody>
      </p:sp>
    </p:spTree>
    <p:extLst>
      <p:ext uri="{BB962C8B-B14F-4D97-AF65-F5344CB8AC3E}">
        <p14:creationId xmlns:p14="http://schemas.microsoft.com/office/powerpoint/2010/main" val="1015760478"/>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pPr>
              <a:defRPr/>
            </a:pPr>
            <a:fld id="{06EBA93C-6765-4E8E-B074-93536F50D119}" type="datetime1">
              <a:rPr lang="zh-CN" altLang="en-US" smtClean="0">
                <a:solidFill>
                  <a:prstClr val="black">
                    <a:tint val="75000"/>
                  </a:prstClr>
                </a:solidFill>
              </a:rPr>
              <a:t>2012/12/18</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pPr>
              <a:defRPr/>
            </a:pPr>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pPr>
              <a:defRPr/>
            </a:pPr>
            <a:fld id="{F357044B-8113-4537-A75C-F68D24F344EE}" type="slidenum">
              <a:rPr lang="zh-CN" altLang="en-US" smtClean="0">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3981557987"/>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08280DA7-1AB1-47D3-8461-FDF25367CE35}" type="datetime1">
              <a:rPr lang="zh-CN" altLang="en-US" smtClean="0"/>
              <a:t>2012/12/18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A41B773-5C12-4932-A557-6D3F472BCCA2}" type="slidenum">
              <a:rPr lang="zh-CN" altLang="en-US" smtClean="0"/>
              <a:t>‹#›</a:t>
            </a:fld>
            <a:endParaRPr lang="zh-CN" altLang="en-US"/>
          </a:p>
        </p:txBody>
      </p:sp>
    </p:spTree>
    <p:extLst>
      <p:ext uri="{BB962C8B-B14F-4D97-AF65-F5344CB8AC3E}">
        <p14:creationId xmlns:p14="http://schemas.microsoft.com/office/powerpoint/2010/main" val="357929321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5BE170EC-9E54-4C29-85F2-1C0B0D7C8113}" type="datetime1">
              <a:rPr lang="zh-CN" altLang="en-US" smtClean="0"/>
              <a:t>2012/12/18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A41B773-5C12-4932-A557-6D3F472BCCA2}" type="slidenum">
              <a:rPr lang="zh-CN" altLang="en-US" smtClean="0"/>
              <a:t>‹#›</a:t>
            </a:fld>
            <a:endParaRPr lang="zh-CN" altLang="en-US"/>
          </a:p>
        </p:txBody>
      </p:sp>
    </p:spTree>
    <p:extLst>
      <p:ext uri="{BB962C8B-B14F-4D97-AF65-F5344CB8AC3E}">
        <p14:creationId xmlns:p14="http://schemas.microsoft.com/office/powerpoint/2010/main" val="155873077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F99D32B6-7FDF-4C0A-A433-784CD1A1C322}" type="datetime1">
              <a:rPr lang="zh-CN" altLang="en-US" smtClean="0"/>
              <a:t>2012/12/18</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3A41B773-5C12-4932-A557-6D3F472BCCA2}" type="slidenum">
              <a:rPr lang="zh-CN" altLang="en-US" smtClean="0"/>
              <a:t>‹#›</a:t>
            </a:fld>
            <a:endParaRPr lang="zh-CN" altLang="en-US"/>
          </a:p>
        </p:txBody>
      </p:sp>
    </p:spTree>
    <p:extLst>
      <p:ext uri="{BB962C8B-B14F-4D97-AF65-F5344CB8AC3E}">
        <p14:creationId xmlns:p14="http://schemas.microsoft.com/office/powerpoint/2010/main" val="379810001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91DBF80C-8A64-47F5-9F0A-BF2E17657F99}" type="datetime1">
              <a:rPr lang="zh-CN" altLang="en-US" smtClean="0"/>
              <a:t>2012/12/18</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A41B773-5C12-4932-A557-6D3F472BCCA2}" type="slidenum">
              <a:rPr lang="zh-CN" altLang="en-US" smtClean="0"/>
              <a:t>‹#›</a:t>
            </a:fld>
            <a:endParaRPr lang="zh-CN" altLang="en-US"/>
          </a:p>
        </p:txBody>
      </p:sp>
    </p:spTree>
    <p:extLst>
      <p:ext uri="{BB962C8B-B14F-4D97-AF65-F5344CB8AC3E}">
        <p14:creationId xmlns:p14="http://schemas.microsoft.com/office/powerpoint/2010/main" val="377007477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08333AE0-78A9-4D55-BA47-EA105EAA0A41}" type="datetime1">
              <a:rPr lang="zh-CN" altLang="en-US" smtClean="0"/>
              <a:t>2012/12/18</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A41B773-5C12-4932-A557-6D3F472BCCA2}" type="slidenum">
              <a:rPr lang="zh-CN" altLang="en-US" smtClean="0"/>
              <a:t>‹#›</a:t>
            </a:fld>
            <a:endParaRPr lang="zh-CN" altLang="en-US"/>
          </a:p>
        </p:txBody>
      </p:sp>
    </p:spTree>
    <p:extLst>
      <p:ext uri="{BB962C8B-B14F-4D97-AF65-F5344CB8AC3E}">
        <p14:creationId xmlns:p14="http://schemas.microsoft.com/office/powerpoint/2010/main" val="13764032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FAA580D0-ABF1-4F15-9F1F-5FD8513609DF}" type="datetime1">
              <a:rPr lang="zh-CN" altLang="en-US" smtClean="0"/>
              <a:t>2012/12/18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A41B773-5C12-4932-A557-6D3F472BCCA2}" type="slidenum">
              <a:rPr lang="zh-CN" altLang="en-US" smtClean="0"/>
              <a:t>‹#›</a:t>
            </a:fld>
            <a:endParaRPr lang="zh-CN" altLang="en-US"/>
          </a:p>
        </p:txBody>
      </p:sp>
    </p:spTree>
    <p:extLst>
      <p:ext uri="{BB962C8B-B14F-4D97-AF65-F5344CB8AC3E}">
        <p14:creationId xmlns:p14="http://schemas.microsoft.com/office/powerpoint/2010/main" val="225350416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CD935783-F4CE-4DC4-B19A-20C17A42B66E}" type="datetime1">
              <a:rPr lang="zh-CN" altLang="en-US" smtClean="0"/>
              <a:t>2012/12/18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A41B773-5C12-4932-A557-6D3F472BCCA2}" type="slidenum">
              <a:rPr lang="zh-CN" altLang="en-US" smtClean="0"/>
              <a:t>‹#›</a:t>
            </a:fld>
            <a:endParaRPr lang="zh-CN" altLang="en-US"/>
          </a:p>
        </p:txBody>
      </p:sp>
    </p:spTree>
    <p:extLst>
      <p:ext uri="{BB962C8B-B14F-4D97-AF65-F5344CB8AC3E}">
        <p14:creationId xmlns:p14="http://schemas.microsoft.com/office/powerpoint/2010/main" val="18512706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3AEB92C7-B9CC-4008-9794-48E575BE2DD3}" type="datetime1">
              <a:rPr lang="zh-CN" altLang="en-US" smtClean="0"/>
              <a:t>2012/12/18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A41B773-5C12-4932-A557-6D3F472BCCA2}" type="slidenum">
              <a:rPr lang="zh-CN" altLang="en-US" smtClean="0"/>
              <a:t>‹#›</a:t>
            </a:fld>
            <a:endParaRPr lang="zh-CN" altLang="en-US"/>
          </a:p>
        </p:txBody>
      </p:sp>
    </p:spTree>
    <p:extLst>
      <p:ext uri="{BB962C8B-B14F-4D97-AF65-F5344CB8AC3E}">
        <p14:creationId xmlns:p14="http://schemas.microsoft.com/office/powerpoint/2010/main" val="82449399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E2BA9E34-561D-4E41-977B-AD00E6F445C3}" type="datetime1">
              <a:rPr lang="zh-CN" altLang="en-US" smtClean="0"/>
              <a:t>2012/12/18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A41B773-5C12-4932-A557-6D3F472BCCA2}" type="slidenum">
              <a:rPr lang="zh-CN" altLang="en-US" smtClean="0"/>
              <a:t>‹#›</a:t>
            </a:fld>
            <a:endParaRPr lang="zh-CN" altLang="en-US"/>
          </a:p>
        </p:txBody>
      </p:sp>
    </p:spTree>
    <p:extLst>
      <p:ext uri="{BB962C8B-B14F-4D97-AF65-F5344CB8AC3E}">
        <p14:creationId xmlns:p14="http://schemas.microsoft.com/office/powerpoint/2010/main" val="858387497"/>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pPr>
              <a:defRPr/>
            </a:pPr>
            <a:fld id="{7A1E5DB3-F75C-4A7D-B77C-DCE48AAE5F27}" type="datetime1">
              <a:rPr lang="zh-CN" altLang="en-US" smtClean="0">
                <a:solidFill>
                  <a:prstClr val="black">
                    <a:tint val="75000"/>
                  </a:prstClr>
                </a:solidFill>
              </a:rPr>
              <a:t>2012/12/18</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pPr>
              <a:defRPr/>
            </a:pPr>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pPr>
              <a:defRPr/>
            </a:pPr>
            <a:fld id="{697FED9D-2B1C-4C7D-8258-53708B199F59}" type="slidenum">
              <a:rPr lang="zh-CN" altLang="en-US" smtClean="0">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15086244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pPr>
              <a:defRPr/>
            </a:pPr>
            <a:fld id="{976C1E6D-2A92-4614-996F-4CB2835E5304}" type="datetime1">
              <a:rPr lang="zh-CN" altLang="en-US" smtClean="0">
                <a:solidFill>
                  <a:prstClr val="black">
                    <a:tint val="75000"/>
                  </a:prstClr>
                </a:solidFill>
              </a:rPr>
              <a:t>2012/12/18</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pPr>
              <a:defRPr/>
            </a:pPr>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lvl1pPr>
              <a:defRPr>
                <a:solidFill>
                  <a:srgbClr val="FF0000"/>
                </a:solidFill>
              </a:defRPr>
            </a:lvl1pPr>
          </a:lstStyle>
          <a:p>
            <a:pPr>
              <a:defRPr/>
            </a:pPr>
            <a:fld id="{A9CF808A-80A5-4481-9F18-8B5D8319BE57}" type="slidenum">
              <a:rPr lang="zh-CN" altLang="en-US" smtClean="0"/>
              <a:pPr>
                <a:defRPr/>
              </a:pPr>
              <a:t>‹#›</a:t>
            </a:fld>
            <a:endParaRPr lang="zh-CN" altLang="en-US" dirty="0"/>
          </a:p>
        </p:txBody>
      </p:sp>
    </p:spTree>
    <p:extLst>
      <p:ext uri="{BB962C8B-B14F-4D97-AF65-F5344CB8AC3E}">
        <p14:creationId xmlns:p14="http://schemas.microsoft.com/office/powerpoint/2010/main" val="1308904398"/>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a:defRPr/>
            </a:pPr>
            <a:fld id="{D6BC1962-2051-4308-98DF-6B37BA62D51F}" type="datetime1">
              <a:rPr lang="zh-CN" altLang="en-US" smtClean="0">
                <a:solidFill>
                  <a:prstClr val="black">
                    <a:tint val="75000"/>
                  </a:prstClr>
                </a:solidFill>
              </a:rPr>
              <a:t>2012/12/18</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pPr>
              <a:defRPr/>
            </a:pPr>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pPr>
              <a:defRPr/>
            </a:pPr>
            <a:fld id="{D5D4FDEC-AA91-4597-9177-15074E1FE496}" type="slidenum">
              <a:rPr lang="zh-CN" altLang="en-US" smtClean="0">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661673257"/>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pPr>
              <a:defRPr/>
            </a:pPr>
            <a:fld id="{AEB5D672-6259-4A60-B6A2-138ED431754F}" type="datetime1">
              <a:rPr lang="zh-CN" altLang="en-US" smtClean="0">
                <a:solidFill>
                  <a:prstClr val="black">
                    <a:tint val="75000"/>
                  </a:prstClr>
                </a:solidFill>
              </a:rPr>
              <a:t>2012/12/18</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pPr>
              <a:defRPr/>
            </a:pPr>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pPr>
              <a:defRPr/>
            </a:pPr>
            <a:fld id="{09388CC7-CA06-4F5C-8C5A-17635BDC344A}" type="slidenum">
              <a:rPr lang="zh-CN" altLang="en-US" smtClean="0">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180836367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pPr>
              <a:defRPr/>
            </a:pPr>
            <a:fld id="{D9215500-0944-40CE-8463-93A3AA24E9AC}" type="datetime1">
              <a:rPr lang="zh-CN" altLang="en-US" smtClean="0">
                <a:solidFill>
                  <a:prstClr val="black">
                    <a:tint val="75000"/>
                  </a:prstClr>
                </a:solidFill>
              </a:rPr>
              <a:t>2012/12/18</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pPr>
              <a:defRPr/>
            </a:pPr>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pPr>
              <a:defRPr/>
            </a:pPr>
            <a:fld id="{5D1802C0-5951-4E62-AE81-1A300FEE3294}" type="slidenum">
              <a:rPr lang="zh-CN" altLang="en-US" smtClean="0">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1201370579"/>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pPr>
              <a:defRPr/>
            </a:pPr>
            <a:fld id="{B059DFED-F7BC-428A-BA14-182499D3049F}" type="datetime1">
              <a:rPr lang="zh-CN" altLang="en-US" smtClean="0">
                <a:solidFill>
                  <a:prstClr val="black">
                    <a:tint val="75000"/>
                  </a:prstClr>
                </a:solidFill>
              </a:rPr>
              <a:t>2012/12/18</a:t>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pPr>
              <a:defRPr/>
            </a:pPr>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pPr>
              <a:defRPr/>
            </a:pPr>
            <a:fld id="{564DB3C6-7E0F-456C-B470-AB1A8CF67CAC}" type="slidenum">
              <a:rPr lang="zh-CN" altLang="en-US" smtClean="0">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889356387"/>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a:defRPr/>
            </a:pPr>
            <a:fld id="{4345DD75-9C8E-4665-8E55-2D6294E38859}" type="datetime1">
              <a:rPr lang="zh-CN" altLang="en-US" smtClean="0">
                <a:solidFill>
                  <a:prstClr val="black">
                    <a:tint val="75000"/>
                  </a:prstClr>
                </a:solidFill>
              </a:rPr>
              <a:t>2012/12/18</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pPr>
              <a:defRPr/>
            </a:pPr>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pPr>
              <a:defRPr/>
            </a:pPr>
            <a:fld id="{F0A7492C-5981-42D0-B7AC-AA5E3521B7AD}" type="slidenum">
              <a:rPr lang="zh-CN" altLang="en-US" smtClean="0">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3915250021"/>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a:defRPr/>
            </a:pPr>
            <a:fld id="{1692A7FB-E552-41CE-AA32-98D3FD9FD6A4}" type="datetime1">
              <a:rPr lang="zh-CN" altLang="en-US" smtClean="0">
                <a:solidFill>
                  <a:prstClr val="black">
                    <a:tint val="75000"/>
                  </a:prstClr>
                </a:solidFill>
              </a:rPr>
              <a:t>2012/12/18</a:t>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pPr>
              <a:defRPr/>
            </a:pPr>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pPr>
              <a:defRPr/>
            </a:pPr>
            <a:fld id="{4B1F1D32-E798-4FFB-8D0D-5F8E53C0BDA9}" type="slidenum">
              <a:rPr lang="zh-CN" altLang="en-US" smtClean="0">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1682057788"/>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pPr>
              <a:defRPr/>
            </a:pPr>
            <a:fld id="{B4096D89-195A-4611-9F17-6B27B61E0E85}" type="datetime1">
              <a:rPr lang="zh-CN" altLang="en-US" smtClean="0">
                <a:solidFill>
                  <a:prstClr val="black">
                    <a:tint val="75000"/>
                  </a:prstClr>
                </a:solidFill>
              </a:rPr>
              <a:t>2012/12/18</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pPr>
              <a:defRPr/>
            </a:pPr>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pPr>
              <a:defRPr/>
            </a:pPr>
            <a:fld id="{F357044B-8113-4537-A75C-F68D24F344EE}" type="slidenum">
              <a:rPr lang="zh-CN" altLang="en-US" smtClean="0">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2351333079"/>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pPr>
              <a:defRPr/>
            </a:pPr>
            <a:fld id="{994F8DF7-2A9D-4A61-9448-5AA25C9451F0}" type="datetime1">
              <a:rPr lang="zh-CN" altLang="en-US" smtClean="0">
                <a:solidFill>
                  <a:prstClr val="black">
                    <a:tint val="75000"/>
                  </a:prstClr>
                </a:solidFill>
              </a:rPr>
              <a:t>2012/12/18</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pPr>
              <a:defRPr/>
            </a:pPr>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pPr>
              <a:defRPr/>
            </a:pPr>
            <a:fld id="{A9CF808A-80A5-4481-9F18-8B5D8319BE57}" type="slidenum">
              <a:rPr lang="zh-CN" altLang="en-US" smtClean="0">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1580518416"/>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a:defRPr/>
            </a:pPr>
            <a:fld id="{DD0A5CED-C4FE-4663-861C-8BB6A39D26D4}" type="datetime1">
              <a:rPr lang="zh-CN" altLang="en-US" smtClean="0">
                <a:solidFill>
                  <a:prstClr val="black">
                    <a:tint val="75000"/>
                  </a:prstClr>
                </a:solidFill>
              </a:rPr>
              <a:t>2012/12/18</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pPr>
              <a:defRPr/>
            </a:pPr>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pPr>
              <a:defRPr/>
            </a:pPr>
            <a:fld id="{CE5F599C-13AF-4A74-9F80-701BACA7FABB}" type="slidenum">
              <a:rPr lang="zh-CN" altLang="en-US" smtClean="0">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2726538948"/>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a:defRPr/>
            </a:pPr>
            <a:fld id="{7454498E-DA55-4BD2-9C5C-87F12C92A7F6}" type="datetime1">
              <a:rPr lang="zh-CN" altLang="en-US" smtClean="0">
                <a:solidFill>
                  <a:prstClr val="black">
                    <a:tint val="75000"/>
                  </a:prstClr>
                </a:solidFill>
              </a:rPr>
              <a:t>2012/12/18</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pPr>
              <a:defRPr/>
            </a:pPr>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pPr>
              <a:defRPr/>
            </a:pPr>
            <a:fld id="{24F66339-96B6-4DB8-BA25-66F1E3924FD7}" type="slidenum">
              <a:rPr lang="zh-CN" altLang="en-US" smtClean="0">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40409174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image" Target="../media/image1.jpeg"/><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Calibri" pitchFamily="34" charset="0"/>
              </a:defRPr>
            </a:lvl1pPr>
          </a:lstStyle>
          <a:p>
            <a:pPr>
              <a:defRPr/>
            </a:pPr>
            <a:fld id="{3BCB8BEF-C2EF-41FD-9686-A81D427F5FE0}" type="datetime1">
              <a:rPr lang="zh-CN" altLang="en-US" smtClean="0">
                <a:solidFill>
                  <a:prstClr val="black">
                    <a:tint val="75000"/>
                  </a:prstClr>
                </a:solidFill>
              </a:rPr>
              <a:t>2012/12/18</a:t>
            </a:fld>
            <a:endParaRPr lang="zh-CN" altLang="en-US" dirty="0">
              <a:solidFill>
                <a:prstClr val="black">
                  <a:tint val="75000"/>
                </a:prstClr>
              </a:solidFill>
            </a:endParaRPr>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Calibri" pitchFamily="34" charset="0"/>
              </a:defRPr>
            </a:lvl1pPr>
          </a:lstStyle>
          <a:p>
            <a:pPr>
              <a:defRPr/>
            </a:pPr>
            <a:endParaRPr lang="zh-CN" altLang="en-US" dirty="0">
              <a:solidFill>
                <a:prstClr val="black">
                  <a:tint val="75000"/>
                </a:prstClr>
              </a:solidFill>
            </a:endParaRPr>
          </a:p>
        </p:txBody>
      </p:sp>
      <p:sp>
        <p:nvSpPr>
          <p:cNvPr id="6" name="灯片编号占位符 5"/>
          <p:cNvSpPr>
            <a:spLocks noGrp="1"/>
          </p:cNvSpPr>
          <p:nvPr>
            <p:ph type="sldNum" sz="quarter" idx="4"/>
          </p:nvPr>
        </p:nvSpPr>
        <p:spPr>
          <a:xfrm>
            <a:off x="6876256" y="116632"/>
            <a:ext cx="2133600" cy="365125"/>
          </a:xfrm>
          <a:prstGeom prst="rect">
            <a:avLst/>
          </a:prstGeom>
        </p:spPr>
        <p:txBody>
          <a:bodyPr vert="horz" lIns="91440" tIns="45720" rIns="91440" bIns="45720" rtlCol="0" anchor="ctr"/>
          <a:lstStyle>
            <a:lvl1pPr algn="r">
              <a:defRPr sz="1600">
                <a:solidFill>
                  <a:srgbClr val="FF0000"/>
                </a:solidFill>
                <a:latin typeface="Calibri" pitchFamily="34" charset="0"/>
              </a:defRPr>
            </a:lvl1pPr>
          </a:lstStyle>
          <a:p>
            <a:pPr>
              <a:defRPr/>
            </a:pPr>
            <a:fld id="{A3B68DF2-A387-461D-A4BA-9646E5DFDE4C}" type="slidenum">
              <a:rPr lang="zh-CN" altLang="en-US" smtClean="0"/>
              <a:pPr>
                <a:defRPr/>
              </a:pPr>
              <a:t>‹#›</a:t>
            </a:fld>
            <a:endParaRPr lang="zh-CN" altLang="en-US" dirty="0"/>
          </a:p>
        </p:txBody>
      </p:sp>
    </p:spTree>
    <p:extLst>
      <p:ext uri="{BB962C8B-B14F-4D97-AF65-F5344CB8AC3E}">
        <p14:creationId xmlns:p14="http://schemas.microsoft.com/office/powerpoint/2010/main" val="253510294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Calibri" pitchFamily="34" charset="0"/>
              </a:defRPr>
            </a:lvl1pPr>
          </a:lstStyle>
          <a:p>
            <a:pPr>
              <a:defRPr/>
            </a:pPr>
            <a:fld id="{6360D5B1-144F-484A-8BB2-FBCD19BE0E66}" type="datetime1">
              <a:rPr lang="zh-CN" altLang="en-US" smtClean="0">
                <a:solidFill>
                  <a:prstClr val="black">
                    <a:tint val="75000"/>
                  </a:prstClr>
                </a:solidFill>
              </a:rPr>
              <a:t>2012/12/18</a:t>
            </a:fld>
            <a:endParaRPr lang="zh-CN" altLang="en-US" dirty="0">
              <a:solidFill>
                <a:prstClr val="black">
                  <a:tint val="75000"/>
                </a:prstClr>
              </a:solidFill>
            </a:endParaRPr>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Calibri" pitchFamily="34" charset="0"/>
              </a:defRPr>
            </a:lvl1pPr>
          </a:lstStyle>
          <a:p>
            <a:pPr>
              <a:defRPr/>
            </a:pPr>
            <a:endParaRPr lang="zh-CN" altLang="en-US" dirty="0">
              <a:solidFill>
                <a:prstClr val="black">
                  <a:tint val="75000"/>
                </a:prstClr>
              </a:solidFill>
            </a:endParaRPr>
          </a:p>
        </p:txBody>
      </p:sp>
      <p:sp>
        <p:nvSpPr>
          <p:cNvPr id="6" name="灯片编号占位符 5"/>
          <p:cNvSpPr>
            <a:spLocks noGrp="1"/>
          </p:cNvSpPr>
          <p:nvPr>
            <p:ph type="sldNum" sz="quarter" idx="4"/>
          </p:nvPr>
        </p:nvSpPr>
        <p:spPr>
          <a:xfrm>
            <a:off x="6876256" y="260648"/>
            <a:ext cx="2133600" cy="365125"/>
          </a:xfrm>
          <a:prstGeom prst="rect">
            <a:avLst/>
          </a:prstGeom>
        </p:spPr>
        <p:txBody>
          <a:bodyPr vert="horz" lIns="91440" tIns="45720" rIns="91440" bIns="45720" rtlCol="0" anchor="ctr"/>
          <a:lstStyle>
            <a:lvl1pPr algn="r">
              <a:defRPr sz="1600">
                <a:solidFill>
                  <a:srgbClr val="FF0000"/>
                </a:solidFill>
                <a:latin typeface="Calibri" pitchFamily="34" charset="0"/>
              </a:defRPr>
            </a:lvl1pPr>
          </a:lstStyle>
          <a:p>
            <a:pPr>
              <a:defRPr/>
            </a:pPr>
            <a:fld id="{A3B68DF2-A387-461D-A4BA-9646E5DFDE4C}" type="slidenum">
              <a:rPr lang="zh-CN" altLang="en-US" smtClean="0"/>
              <a:pPr>
                <a:defRPr/>
              </a:pPr>
              <a:t>‹#›</a:t>
            </a:fld>
            <a:endParaRPr lang="zh-CN" altLang="en-US" dirty="0"/>
          </a:p>
        </p:txBody>
      </p:sp>
    </p:spTree>
    <p:extLst>
      <p:ext uri="{BB962C8B-B14F-4D97-AF65-F5344CB8AC3E}">
        <p14:creationId xmlns:p14="http://schemas.microsoft.com/office/powerpoint/2010/main" val="80648757"/>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Calibri" pitchFamily="34" charset="0"/>
              </a:defRPr>
            </a:lvl1pPr>
          </a:lstStyle>
          <a:p>
            <a:fld id="{8E82BA8D-FF67-467A-A968-78D64127722B}" type="datetime1">
              <a:rPr lang="zh-CN" altLang="en-US" smtClean="0"/>
              <a:t>2012/12/18</a:t>
            </a:fld>
            <a:endParaRPr lang="zh-CN" altLang="en-US" dirty="0"/>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Calibri" pitchFamily="34" charset="0"/>
              </a:defRPr>
            </a:lvl1pPr>
          </a:lstStyle>
          <a:p>
            <a:endParaRPr lang="zh-CN" altLang="en-US" dirty="0"/>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Calibri" pitchFamily="34" charset="0"/>
              </a:defRPr>
            </a:lvl1pPr>
          </a:lstStyle>
          <a:p>
            <a:fld id="{4FAD21BA-56B3-4AFB-990A-964160D18548}" type="slidenum">
              <a:rPr lang="zh-CN" altLang="en-US" smtClean="0"/>
              <a:pPr/>
              <a:t>‹#›</a:t>
            </a:fld>
            <a:endParaRPr lang="zh-CN" altLang="en-US" dirty="0"/>
          </a:p>
        </p:txBody>
      </p:sp>
    </p:spTree>
    <p:extLst>
      <p:ext uri="{BB962C8B-B14F-4D97-AF65-F5344CB8AC3E}">
        <p14:creationId xmlns:p14="http://schemas.microsoft.com/office/powerpoint/2010/main" val="3361219576"/>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Calibri" pitchFamily="34" charset="0"/>
              </a:defRPr>
            </a:lvl1pPr>
          </a:lstStyle>
          <a:p>
            <a:pPr>
              <a:defRPr/>
            </a:pPr>
            <a:fld id="{D53A4342-7F57-4DD4-ABDF-942F34349709}" type="datetime1">
              <a:rPr lang="zh-CN" altLang="en-US" smtClean="0">
                <a:solidFill>
                  <a:prstClr val="black">
                    <a:tint val="75000"/>
                  </a:prstClr>
                </a:solidFill>
              </a:rPr>
              <a:t>2012/12/18</a:t>
            </a:fld>
            <a:endParaRPr lang="zh-CN" altLang="en-US" dirty="0">
              <a:solidFill>
                <a:prstClr val="black">
                  <a:tint val="75000"/>
                </a:prstClr>
              </a:solidFill>
            </a:endParaRPr>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Calibri" pitchFamily="34" charset="0"/>
              </a:defRPr>
            </a:lvl1pPr>
          </a:lstStyle>
          <a:p>
            <a:pPr>
              <a:defRPr/>
            </a:pPr>
            <a:endParaRPr lang="zh-CN" altLang="en-US" dirty="0">
              <a:solidFill>
                <a:prstClr val="black">
                  <a:tint val="75000"/>
                </a:prstClr>
              </a:solidFill>
            </a:endParaRPr>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Calibri" pitchFamily="34" charset="0"/>
              </a:defRPr>
            </a:lvl1pPr>
          </a:lstStyle>
          <a:p>
            <a:pPr>
              <a:defRPr/>
            </a:pPr>
            <a:fld id="{A3B68DF2-A387-461D-A4BA-9646E5DFDE4C}" type="slidenum">
              <a:rPr lang="zh-CN" altLang="en-US" smtClean="0">
                <a:solidFill>
                  <a:prstClr val="black">
                    <a:tint val="75000"/>
                  </a:prstClr>
                </a:solidFill>
              </a:rPr>
              <a:pPr>
                <a:defRPr/>
              </a:pPr>
              <a:t>‹#›</a:t>
            </a:fld>
            <a:endParaRPr lang="zh-CN" altLang="en-US" dirty="0">
              <a:solidFill>
                <a:prstClr val="black">
                  <a:tint val="75000"/>
                </a:prstClr>
              </a:solidFill>
            </a:endParaRPr>
          </a:p>
        </p:txBody>
      </p:sp>
    </p:spTree>
    <p:extLst>
      <p:ext uri="{BB962C8B-B14F-4D97-AF65-F5344CB8AC3E}">
        <p14:creationId xmlns:p14="http://schemas.microsoft.com/office/powerpoint/2010/main" val="3648491716"/>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Calibri" pitchFamily="34" charset="0"/>
              </a:defRPr>
            </a:lvl1pPr>
          </a:lstStyle>
          <a:p>
            <a:pPr>
              <a:defRPr/>
            </a:pPr>
            <a:fld id="{7C84AA04-010F-4E3C-8344-C8A3C8025E40}" type="datetime1">
              <a:rPr lang="zh-CN" altLang="en-US" smtClean="0">
                <a:solidFill>
                  <a:prstClr val="black">
                    <a:tint val="75000"/>
                  </a:prstClr>
                </a:solidFill>
              </a:rPr>
              <a:t>2012/12/18</a:t>
            </a:fld>
            <a:endParaRPr lang="zh-CN" altLang="en-US" dirty="0">
              <a:solidFill>
                <a:prstClr val="black">
                  <a:tint val="75000"/>
                </a:prstClr>
              </a:solidFill>
            </a:endParaRPr>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Calibri" pitchFamily="34" charset="0"/>
              </a:defRPr>
            </a:lvl1pPr>
          </a:lstStyle>
          <a:p>
            <a:pPr>
              <a:defRPr/>
            </a:pPr>
            <a:endParaRPr lang="zh-CN" altLang="en-US" dirty="0">
              <a:solidFill>
                <a:prstClr val="black">
                  <a:tint val="75000"/>
                </a:prstClr>
              </a:solidFill>
            </a:endParaRPr>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Calibri" pitchFamily="34" charset="0"/>
              </a:defRPr>
            </a:lvl1pPr>
          </a:lstStyle>
          <a:p>
            <a:pPr>
              <a:defRPr/>
            </a:pPr>
            <a:fld id="{A3B68DF2-A387-461D-A4BA-9646E5DFDE4C}" type="slidenum">
              <a:rPr lang="zh-CN" altLang="en-US" smtClean="0">
                <a:solidFill>
                  <a:prstClr val="black">
                    <a:tint val="75000"/>
                  </a:prstClr>
                </a:solidFill>
              </a:rPr>
              <a:pPr>
                <a:defRPr/>
              </a:pPr>
              <a:t>‹#›</a:t>
            </a:fld>
            <a:endParaRPr lang="zh-CN" altLang="en-US" dirty="0">
              <a:solidFill>
                <a:prstClr val="black">
                  <a:tint val="75000"/>
                </a:prstClr>
              </a:solidFill>
            </a:endParaRPr>
          </a:p>
        </p:txBody>
      </p:sp>
    </p:spTree>
    <p:extLst>
      <p:ext uri="{BB962C8B-B14F-4D97-AF65-F5344CB8AC3E}">
        <p14:creationId xmlns:p14="http://schemas.microsoft.com/office/powerpoint/2010/main" val="3514944108"/>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dirty="0" smtClean="0"/>
              <a:t>单击此处编辑母版标题样式</a:t>
            </a:r>
            <a:endParaRPr lang="zh-CN" altLang="en-US" dirty="0"/>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759481-FF8F-4EC9-9453-D311AD70108E}" type="datetime1">
              <a:rPr lang="zh-CN" altLang="en-US" smtClean="0"/>
              <a:t>2012/12/18</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9A531E-ACDB-4DAE-8960-CF94618662EF}" type="slidenum">
              <a:rPr lang="zh-CN" altLang="en-US" smtClean="0"/>
              <a:t>‹#›</a:t>
            </a:fld>
            <a:endParaRPr lang="zh-CN" altLang="en-US"/>
          </a:p>
        </p:txBody>
      </p:sp>
    </p:spTree>
    <p:extLst>
      <p:ext uri="{BB962C8B-B14F-4D97-AF65-F5344CB8AC3E}">
        <p14:creationId xmlns:p14="http://schemas.microsoft.com/office/powerpoint/2010/main" val="173420107"/>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iming>
    <p:tnLst>
      <p:par>
        <p:cTn id="1" dur="indefinite" restart="never" nodeType="tmRoot"/>
      </p:par>
    </p:tnLst>
  </p:timing>
  <p:hf hdr="0" ftr="0" dt="0"/>
  <p:txStyles>
    <p:titleStyle>
      <a:lvl1pPr algn="ctr" defTabSz="914400" rtl="0" eaLnBrk="1" latinLnBrk="0" hangingPunct="1">
        <a:spcBef>
          <a:spcPct val="0"/>
        </a:spcBef>
        <a:buNone/>
        <a:defRPr sz="32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dirty="0" smtClean="0"/>
              <a:t>单击此处编辑母版标题样式</a:t>
            </a:r>
            <a:endParaRPr lang="zh-CN" altLang="en-US" dirty="0"/>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1E2F7F-68E3-4F01-9290-B24BF9A2852D}" type="datetime1">
              <a:rPr lang="zh-CN" altLang="en-US" smtClean="0"/>
              <a:t>2012/12/18</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FA2E5DE-0EDF-4D18-96F6-8254306AB272}" type="slidenum">
              <a:rPr lang="zh-CN" altLang="en-US" smtClean="0"/>
              <a:t>‹#›</a:t>
            </a:fld>
            <a:endParaRPr lang="zh-CN" altLang="en-US"/>
          </a:p>
        </p:txBody>
      </p:sp>
    </p:spTree>
    <p:extLst>
      <p:ext uri="{BB962C8B-B14F-4D97-AF65-F5344CB8AC3E}">
        <p14:creationId xmlns:p14="http://schemas.microsoft.com/office/powerpoint/2010/main" val="2546689534"/>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iming>
    <p:tnLst>
      <p:par>
        <p:cTn id="1" dur="indefinite" restart="never" nodeType="tmRoot"/>
      </p:par>
    </p:tnLst>
  </p:timing>
  <p:hf hdr="0" ftr="0" dt="0"/>
  <p:txStyles>
    <p:titleStyle>
      <a:lvl1pPr algn="ctr" defTabSz="914400" rtl="0" eaLnBrk="1" latinLnBrk="0" hangingPunct="1">
        <a:spcBef>
          <a:spcPct val="0"/>
        </a:spcBef>
        <a:buNone/>
        <a:defRPr sz="32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dirty="0" smtClean="0"/>
              <a:t>单击此处编辑母版标题样式</a:t>
            </a:r>
            <a:endParaRPr lang="zh-CN" altLang="en-US" dirty="0"/>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C1D3EC-5DAD-4D01-A521-586A71B3CFE8}" type="datetime1">
              <a:rPr lang="zh-CN" altLang="en-US" smtClean="0"/>
              <a:t>2012/12/18</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41B773-5C12-4932-A557-6D3F472BCCA2}" type="slidenum">
              <a:rPr lang="zh-CN" altLang="en-US" smtClean="0"/>
              <a:t>‹#›</a:t>
            </a:fld>
            <a:endParaRPr lang="zh-CN" altLang="en-US"/>
          </a:p>
        </p:txBody>
      </p:sp>
    </p:spTree>
    <p:extLst>
      <p:ext uri="{BB962C8B-B14F-4D97-AF65-F5344CB8AC3E}">
        <p14:creationId xmlns:p14="http://schemas.microsoft.com/office/powerpoint/2010/main" val="2481187988"/>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iming>
    <p:tnLst>
      <p:par>
        <p:cTn id="1" dur="indefinite" restart="never" nodeType="tmRoot"/>
      </p:par>
    </p:tnLst>
  </p:timing>
  <p:hf hdr="0" ftr="0" dt="0"/>
  <p:txStyles>
    <p:titleStyle>
      <a:lvl1pPr algn="ctr" defTabSz="914400" rtl="0" eaLnBrk="1" latinLnBrk="0" hangingPunct="1">
        <a:spcBef>
          <a:spcPct val="0"/>
        </a:spcBef>
        <a:buNone/>
        <a:defRPr sz="32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Calibri" pitchFamily="34" charset="0"/>
              </a:defRPr>
            </a:lvl1pPr>
          </a:lstStyle>
          <a:p>
            <a:pPr>
              <a:defRPr/>
            </a:pPr>
            <a:fld id="{068DDC40-449C-4AE8-A892-FCA3B5728FD9}" type="datetime1">
              <a:rPr lang="zh-CN" altLang="en-US" smtClean="0">
                <a:solidFill>
                  <a:prstClr val="black">
                    <a:tint val="75000"/>
                  </a:prstClr>
                </a:solidFill>
              </a:rPr>
              <a:t>2012/12/18</a:t>
            </a:fld>
            <a:endParaRPr lang="zh-CN" altLang="en-US" dirty="0">
              <a:solidFill>
                <a:prstClr val="black">
                  <a:tint val="75000"/>
                </a:prstClr>
              </a:solidFill>
            </a:endParaRPr>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Calibri" pitchFamily="34" charset="0"/>
              </a:defRPr>
            </a:lvl1pPr>
          </a:lstStyle>
          <a:p>
            <a:pPr>
              <a:defRPr/>
            </a:pPr>
            <a:endParaRPr lang="zh-CN" altLang="en-US" dirty="0">
              <a:solidFill>
                <a:prstClr val="black">
                  <a:tint val="75000"/>
                </a:prstClr>
              </a:solidFill>
            </a:endParaRPr>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Calibri" pitchFamily="34" charset="0"/>
              </a:defRPr>
            </a:lvl1pPr>
          </a:lstStyle>
          <a:p>
            <a:pPr>
              <a:defRPr/>
            </a:pPr>
            <a:fld id="{A3B68DF2-A387-461D-A4BA-9646E5DFDE4C}" type="slidenum">
              <a:rPr lang="zh-CN" altLang="en-US" smtClean="0">
                <a:solidFill>
                  <a:prstClr val="black">
                    <a:tint val="75000"/>
                  </a:prstClr>
                </a:solidFill>
              </a:rPr>
              <a:pPr>
                <a:defRPr/>
              </a:pPr>
              <a:t>‹#›</a:t>
            </a:fld>
            <a:endParaRPr lang="zh-CN" altLang="en-US" dirty="0">
              <a:solidFill>
                <a:prstClr val="black">
                  <a:tint val="75000"/>
                </a:prstClr>
              </a:solidFill>
            </a:endParaRPr>
          </a:p>
        </p:txBody>
      </p:sp>
    </p:spTree>
    <p:extLst>
      <p:ext uri="{BB962C8B-B14F-4D97-AF65-F5344CB8AC3E}">
        <p14:creationId xmlns:p14="http://schemas.microsoft.com/office/powerpoint/2010/main" val="100146241"/>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22.jpeg"/></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4.xml"/><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42.xml"/><Relationship Id="rId1" Type="http://schemas.openxmlformats.org/officeDocument/2006/relationships/slideLayout" Target="../slideLayouts/slideLayout7.xml"/><Relationship Id="rId4" Type="http://schemas.openxmlformats.org/officeDocument/2006/relationships/image" Target="../media/image35.jpe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44.xml"/><Relationship Id="rId1" Type="http://schemas.openxmlformats.org/officeDocument/2006/relationships/slideLayout" Target="../slideLayouts/slideLayout7.xml"/><Relationship Id="rId4" Type="http://schemas.openxmlformats.org/officeDocument/2006/relationships/image" Target="../media/image37.jpe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8.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9.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5.xml"/><Relationship Id="rId1" Type="http://schemas.openxmlformats.org/officeDocument/2006/relationships/slideLayout" Target="../slideLayouts/slideLayout90.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47.emf"/><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hyperlink" Target="ftp://yealinkftp:yealinkftp@ftp.yealink.com/Training/BW/V70/" TargetMode="External"/><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61.xml"/><Relationship Id="rId1" Type="http://schemas.openxmlformats.org/officeDocument/2006/relationships/slideLayout" Target="../slideLayouts/slideLayout1.xml"/><Relationship Id="rId4" Type="http://schemas.openxmlformats.org/officeDocument/2006/relationships/image" Target="../media/image49.png"/></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35.xml"/><Relationship Id="rId5" Type="http://schemas.openxmlformats.org/officeDocument/2006/relationships/image" Target="../media/image11.png"/><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46.xml"/><Relationship Id="rId5" Type="http://schemas.openxmlformats.org/officeDocument/2006/relationships/image" Target="../media/image14.png"/><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3" name="矩形 2"/>
          <p:cNvSpPr/>
          <p:nvPr/>
        </p:nvSpPr>
        <p:spPr>
          <a:xfrm>
            <a:off x="0" y="2448672"/>
            <a:ext cx="5976664" cy="1292662"/>
          </a:xfrm>
          <a:prstGeom prst="rect">
            <a:avLst/>
          </a:prstGeom>
        </p:spPr>
        <p:txBody>
          <a:bodyPr wrap="square">
            <a:spAutoFit/>
          </a:bodyPr>
          <a:lstStyle/>
          <a:p>
            <a:pPr>
              <a:lnSpc>
                <a:spcPct val="150000"/>
              </a:lnSpc>
            </a:pPr>
            <a:r>
              <a:rPr lang="en-US" altLang="zh-CN" sz="2800" b="1" dirty="0" smtClean="0">
                <a:solidFill>
                  <a:prstClr val="white"/>
                </a:solidFill>
                <a:latin typeface="Calibri" pitchFamily="34" charset="0"/>
                <a:cs typeface="Tahoma" pitchFamily="34" charset="0"/>
              </a:rPr>
              <a:t>Yealink Solution with </a:t>
            </a:r>
            <a:r>
              <a:rPr lang="en-US" altLang="zh-CN" sz="2800" b="1" dirty="0" err="1" smtClean="0">
                <a:solidFill>
                  <a:prstClr val="white"/>
                </a:solidFill>
                <a:latin typeface="Calibri" pitchFamily="34" charset="0"/>
                <a:cs typeface="Tahoma" pitchFamily="34" charset="0"/>
              </a:rPr>
              <a:t>BroadWorks</a:t>
            </a:r>
            <a:endParaRPr lang="en-US" altLang="zh-CN" sz="2800" b="1" dirty="0" smtClean="0">
              <a:solidFill>
                <a:prstClr val="white"/>
              </a:solidFill>
              <a:latin typeface="Calibri" pitchFamily="34" charset="0"/>
              <a:cs typeface="Tahoma" pitchFamily="34" charset="0"/>
            </a:endParaRPr>
          </a:p>
          <a:p>
            <a:pPr>
              <a:lnSpc>
                <a:spcPct val="150000"/>
              </a:lnSpc>
            </a:pPr>
            <a:r>
              <a:rPr lang="en-US" altLang="zh-CN" sz="2400" b="1" dirty="0">
                <a:solidFill>
                  <a:schemeClr val="bg1"/>
                </a:solidFill>
                <a:latin typeface="Calibri" pitchFamily="34" charset="0"/>
                <a:cs typeface="Calibri" pitchFamily="34" charset="0"/>
              </a:rPr>
              <a:t>The Global TOP5 Sip Phone </a:t>
            </a:r>
            <a:r>
              <a:rPr lang="en-US" altLang="zh-CN" sz="2400" b="1" dirty="0" smtClean="0">
                <a:solidFill>
                  <a:schemeClr val="bg1"/>
                </a:solidFill>
                <a:latin typeface="Calibri" pitchFamily="34" charset="0"/>
                <a:cs typeface="Calibri" pitchFamily="34" charset="0"/>
              </a:rPr>
              <a:t>Supplier</a:t>
            </a:r>
            <a:endParaRPr lang="en-US" altLang="zh-CN" sz="2400" b="1" dirty="0">
              <a:solidFill>
                <a:schemeClr val="bg1"/>
              </a:solidFill>
              <a:latin typeface="Calibri" pitchFamily="34" charset="0"/>
              <a:cs typeface="Calibri" pitchFamily="34" charset="0"/>
            </a:endParaRPr>
          </a:p>
        </p:txBody>
      </p:sp>
      <p:sp>
        <p:nvSpPr>
          <p:cNvPr id="2" name="灯片编号占位符 1"/>
          <p:cNvSpPr>
            <a:spLocks noGrp="1"/>
          </p:cNvSpPr>
          <p:nvPr>
            <p:ph type="sldNum" sz="quarter" idx="12"/>
          </p:nvPr>
        </p:nvSpPr>
        <p:spPr/>
        <p:txBody>
          <a:bodyPr/>
          <a:lstStyle/>
          <a:p>
            <a:pPr>
              <a:defRPr/>
            </a:pPr>
            <a:fld id="{4B1F1D32-E798-4FFB-8D0D-5F8E53C0BDA9}" type="slidenum">
              <a:rPr lang="zh-CN" altLang="en-US" smtClean="0"/>
              <a:pPr>
                <a:defRPr/>
              </a:pPr>
              <a:t>1</a:t>
            </a:fld>
            <a:endParaRPr lang="zh-CN" altLang="en-US" dirty="0"/>
          </a:p>
        </p:txBody>
      </p:sp>
    </p:spTree>
    <p:extLst>
      <p:ext uri="{BB962C8B-B14F-4D97-AF65-F5344CB8AC3E}">
        <p14:creationId xmlns:p14="http://schemas.microsoft.com/office/powerpoint/2010/main" val="165485201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0" y="0"/>
            <a:ext cx="7211144" cy="634082"/>
          </a:xfrm>
        </p:spPr>
        <p:txBody>
          <a:bodyPr>
            <a:normAutofit/>
          </a:bodyPr>
          <a:lstStyle/>
          <a:p>
            <a:pPr algn="l"/>
            <a:r>
              <a:rPr lang="en-US" altLang="zh-CN" sz="3200" b="1" dirty="0" err="1" smtClean="0">
                <a:solidFill>
                  <a:schemeClr val="bg1"/>
                </a:solidFill>
                <a:effectLst>
                  <a:outerShdw blurRad="38100" dist="38100" dir="2700000" algn="tl">
                    <a:srgbClr val="000000">
                      <a:alpha val="43137"/>
                    </a:srgbClr>
                  </a:outerShdw>
                </a:effectLst>
                <a:latin typeface="+mn-lt"/>
                <a:ea typeface="Tahoma" pitchFamily="34" charset="0"/>
                <a:cs typeface="Tahoma" pitchFamily="34" charset="0"/>
              </a:rPr>
              <a:t>BroadWorks</a:t>
            </a:r>
            <a:r>
              <a:rPr lang="en-US" altLang="zh-CN" sz="3200" b="1" dirty="0" smtClean="0">
                <a:solidFill>
                  <a:schemeClr val="bg1"/>
                </a:solidFill>
                <a:effectLst>
                  <a:outerShdw blurRad="38100" dist="38100" dir="2700000" algn="tl">
                    <a:srgbClr val="000000">
                      <a:alpha val="43137"/>
                    </a:srgbClr>
                  </a:outerShdw>
                </a:effectLst>
                <a:latin typeface="+mn-lt"/>
                <a:ea typeface="Tahoma" pitchFamily="34" charset="0"/>
                <a:cs typeface="Tahoma" pitchFamily="34" charset="0"/>
              </a:rPr>
              <a:t> Features</a:t>
            </a:r>
            <a:endParaRPr lang="zh-CN" altLang="en-US" sz="3200" b="1" dirty="0">
              <a:solidFill>
                <a:schemeClr val="bg1"/>
              </a:solidFill>
              <a:effectLst>
                <a:outerShdw blurRad="38100" dist="38100" dir="2700000" algn="tl">
                  <a:srgbClr val="000000">
                    <a:alpha val="43137"/>
                  </a:srgbClr>
                </a:outerShdw>
              </a:effectLst>
              <a:latin typeface="+mn-lt"/>
              <a:ea typeface="微软雅黑" pitchFamily="34" charset="-122"/>
              <a:cs typeface="Tahoma" pitchFamily="34" charset="0"/>
            </a:endParaRPr>
          </a:p>
        </p:txBody>
      </p:sp>
      <p:sp>
        <p:nvSpPr>
          <p:cNvPr id="4" name="内容占位符 3"/>
          <p:cNvSpPr>
            <a:spLocks noGrp="1"/>
          </p:cNvSpPr>
          <p:nvPr>
            <p:ph idx="1"/>
          </p:nvPr>
        </p:nvSpPr>
        <p:spPr>
          <a:xfrm>
            <a:off x="467544" y="1196752"/>
            <a:ext cx="8219256" cy="4929411"/>
          </a:xfrm>
        </p:spPr>
        <p:txBody>
          <a:bodyPr/>
          <a:lstStyle/>
          <a:p>
            <a:pPr>
              <a:defRPr/>
            </a:pPr>
            <a:r>
              <a:rPr lang="en-US" altLang="zh-CN" sz="2000" b="1" dirty="0">
                <a:solidFill>
                  <a:srgbClr val="00B050"/>
                </a:solidFill>
              </a:rPr>
              <a:t>Busy Lamp Field  List (BLF List)</a:t>
            </a:r>
            <a:endParaRPr lang="zh-CN" altLang="en-US" sz="2000" b="1" dirty="0">
              <a:solidFill>
                <a:srgbClr val="00B050"/>
              </a:solidFill>
            </a:endParaRPr>
          </a:p>
          <a:p>
            <a:pPr>
              <a:defRPr/>
            </a:pPr>
            <a:r>
              <a:rPr lang="en-US" altLang="zh-CN" sz="2000" b="1" dirty="0">
                <a:solidFill>
                  <a:srgbClr val="00B050"/>
                </a:solidFill>
              </a:rPr>
              <a:t>Shared Call </a:t>
            </a:r>
            <a:r>
              <a:rPr lang="en-US" altLang="zh-CN" sz="2000" b="1" dirty="0" smtClean="0">
                <a:solidFill>
                  <a:srgbClr val="00B050"/>
                </a:solidFill>
              </a:rPr>
              <a:t>Appearance (SCA</a:t>
            </a:r>
            <a:r>
              <a:rPr lang="en-US" altLang="zh-CN" sz="2000" b="1" dirty="0">
                <a:solidFill>
                  <a:srgbClr val="00B050"/>
                </a:solidFill>
              </a:rPr>
              <a:t>)</a:t>
            </a:r>
            <a:endParaRPr lang="zh-CN" altLang="en-US" sz="2000" b="1" dirty="0">
              <a:solidFill>
                <a:srgbClr val="00B050"/>
              </a:solidFill>
            </a:endParaRPr>
          </a:p>
          <a:p>
            <a:r>
              <a:rPr lang="en-US" altLang="zh-CN" sz="2000" b="1" dirty="0" smtClean="0">
                <a:solidFill>
                  <a:srgbClr val="00B050"/>
                </a:solidFill>
              </a:rPr>
              <a:t>Automatic Call Distribution (ACD)</a:t>
            </a:r>
          </a:p>
          <a:p>
            <a:r>
              <a:rPr lang="en-US" altLang="zh-CN" sz="2000" b="1" dirty="0" smtClean="0">
                <a:solidFill>
                  <a:srgbClr val="00B050"/>
                </a:solidFill>
              </a:rPr>
              <a:t>Network Conference</a:t>
            </a:r>
          </a:p>
          <a:p>
            <a:r>
              <a:rPr lang="en-US" altLang="zh-CN" sz="2000" b="1" dirty="0">
                <a:solidFill>
                  <a:srgbClr val="00B050"/>
                </a:solidFill>
              </a:rPr>
              <a:t>Feature Key Synchronization</a:t>
            </a:r>
            <a:endParaRPr lang="zh-CN" altLang="en-US" sz="2000" b="1" dirty="0">
              <a:solidFill>
                <a:srgbClr val="00B050"/>
              </a:solidFill>
            </a:endParaRPr>
          </a:p>
          <a:p>
            <a:r>
              <a:rPr lang="en-US" altLang="zh-CN" sz="2000" b="1" dirty="0">
                <a:solidFill>
                  <a:srgbClr val="00B050"/>
                </a:solidFill>
              </a:rPr>
              <a:t>Phonebook  and Call Log</a:t>
            </a:r>
            <a:endParaRPr lang="zh-CN" altLang="en-US" sz="2000" b="1" dirty="0">
              <a:solidFill>
                <a:srgbClr val="00B050"/>
              </a:solidFill>
            </a:endParaRPr>
          </a:p>
          <a:p>
            <a:endParaRPr lang="zh-CN" altLang="en-US" sz="2000" dirty="0">
              <a:solidFill>
                <a:srgbClr val="00B050"/>
              </a:solidFill>
            </a:endParaRPr>
          </a:p>
        </p:txBody>
      </p:sp>
      <p:sp>
        <p:nvSpPr>
          <p:cNvPr id="5" name="灯片编号占位符 4"/>
          <p:cNvSpPr>
            <a:spLocks noGrp="1"/>
          </p:cNvSpPr>
          <p:nvPr>
            <p:ph type="sldNum" sz="quarter" idx="12"/>
          </p:nvPr>
        </p:nvSpPr>
        <p:spPr/>
        <p:txBody>
          <a:bodyPr/>
          <a:lstStyle/>
          <a:p>
            <a:pPr>
              <a:defRPr/>
            </a:pPr>
            <a:fld id="{D5D4FDEC-AA91-4597-9177-15074E1FE496}" type="slidenum">
              <a:rPr lang="zh-CN" altLang="en-US" smtClean="0"/>
              <a:pPr>
                <a:defRPr/>
              </a:pPr>
              <a:t>10</a:t>
            </a:fld>
            <a:endParaRPr lang="zh-CN" altLang="en-US" dirty="0"/>
          </a:p>
        </p:txBody>
      </p:sp>
    </p:spTree>
    <p:extLst>
      <p:ext uri="{BB962C8B-B14F-4D97-AF65-F5344CB8AC3E}">
        <p14:creationId xmlns:p14="http://schemas.microsoft.com/office/powerpoint/2010/main" val="341594310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5496" y="58614"/>
            <a:ext cx="8208912" cy="634082"/>
          </a:xfrm>
        </p:spPr>
        <p:txBody>
          <a:bodyPr>
            <a:normAutofit/>
          </a:bodyPr>
          <a:lstStyle/>
          <a:p>
            <a:pPr algn="l"/>
            <a:r>
              <a:rPr lang="en-US" altLang="zh-CN" sz="3200" b="1" dirty="0" smtClean="0">
                <a:solidFill>
                  <a:schemeClr val="bg1"/>
                </a:solidFill>
                <a:effectLst>
                  <a:outerShdw blurRad="38100" dist="38100" dir="2700000" algn="tl">
                    <a:srgbClr val="000000">
                      <a:alpha val="43137"/>
                    </a:srgbClr>
                  </a:outerShdw>
                </a:effectLst>
                <a:latin typeface="+mn-lt"/>
                <a:ea typeface="微软雅黑" pitchFamily="34" charset="-122"/>
                <a:cs typeface="Tahoma" pitchFamily="34" charset="0"/>
              </a:rPr>
              <a:t>Special Firmware for BroadWorks-Q1 of 2013</a:t>
            </a:r>
            <a:endParaRPr lang="zh-CN" altLang="en-US" sz="3200" b="1" dirty="0">
              <a:solidFill>
                <a:schemeClr val="bg1"/>
              </a:solidFill>
              <a:effectLst>
                <a:outerShdw blurRad="38100" dist="38100" dir="2700000" algn="tl">
                  <a:srgbClr val="000000">
                    <a:alpha val="43137"/>
                  </a:srgbClr>
                </a:outerShdw>
              </a:effectLst>
              <a:latin typeface="+mn-lt"/>
              <a:ea typeface="微软雅黑" pitchFamily="34" charset="-122"/>
              <a:cs typeface="Tahoma" pitchFamily="34" charset="0"/>
            </a:endParaRPr>
          </a:p>
        </p:txBody>
      </p:sp>
      <p:sp>
        <p:nvSpPr>
          <p:cNvPr id="4" name="内容占位符 3"/>
          <p:cNvSpPr>
            <a:spLocks noGrp="1"/>
          </p:cNvSpPr>
          <p:nvPr>
            <p:ph idx="1"/>
          </p:nvPr>
        </p:nvSpPr>
        <p:spPr>
          <a:xfrm>
            <a:off x="457200" y="1600200"/>
            <a:ext cx="8229600" cy="4525963"/>
          </a:xfrm>
        </p:spPr>
        <p:txBody>
          <a:bodyPr/>
          <a:lstStyle/>
          <a:p>
            <a:pPr>
              <a:defRPr/>
            </a:pPr>
            <a:r>
              <a:rPr lang="en-US" altLang="zh-CN" sz="2000" b="1" dirty="0" smtClean="0">
                <a:solidFill>
                  <a:srgbClr val="00B050"/>
                </a:solidFill>
              </a:rPr>
              <a:t>Hoteling</a:t>
            </a:r>
          </a:p>
          <a:p>
            <a:pPr marL="0" indent="0">
              <a:buNone/>
              <a:defRPr/>
            </a:pPr>
            <a:r>
              <a:rPr lang="en-US" altLang="zh-CN" sz="2000" dirty="0"/>
              <a:t>Hoteling feature allows users to login their personal accounts on different phones anywhere, then the phone will be configured to their familiar mode, with all their custom </a:t>
            </a:r>
            <a:r>
              <a:rPr lang="en-US" altLang="zh-CN" sz="2000" dirty="0" smtClean="0"/>
              <a:t>configuration</a:t>
            </a:r>
            <a:endParaRPr lang="en-US" altLang="zh-CN" sz="2000" dirty="0" smtClean="0">
              <a:solidFill>
                <a:srgbClr val="00B050"/>
              </a:solidFill>
            </a:endParaRPr>
          </a:p>
          <a:p>
            <a:pPr>
              <a:defRPr/>
            </a:pPr>
            <a:r>
              <a:rPr lang="en-US" altLang="zh-CN" sz="2000" b="1" dirty="0" smtClean="0">
                <a:solidFill>
                  <a:srgbClr val="00B050"/>
                </a:solidFill>
              </a:rPr>
              <a:t>Anywhere</a:t>
            </a:r>
          </a:p>
          <a:p>
            <a:pPr>
              <a:defRPr/>
            </a:pPr>
            <a:r>
              <a:rPr lang="en-US" altLang="zh-CN" sz="2000" b="1" dirty="0">
                <a:solidFill>
                  <a:srgbClr val="00B050"/>
                </a:solidFill>
              </a:rPr>
              <a:t>Emergency Escalation to Supervisor</a:t>
            </a:r>
          </a:p>
          <a:p>
            <a:pPr>
              <a:defRPr/>
            </a:pPr>
            <a:r>
              <a:rPr lang="en-US" altLang="zh-CN" sz="2000" b="1" dirty="0">
                <a:solidFill>
                  <a:srgbClr val="00B050"/>
                </a:solidFill>
              </a:rPr>
              <a:t>Queue Status Notification</a:t>
            </a:r>
          </a:p>
          <a:p>
            <a:pPr>
              <a:defRPr/>
            </a:pPr>
            <a:r>
              <a:rPr lang="en-US" altLang="zh-CN" sz="2000" b="1" dirty="0">
                <a:solidFill>
                  <a:srgbClr val="00B050"/>
                </a:solidFill>
              </a:rPr>
              <a:t>Value-added features via XSI</a:t>
            </a:r>
          </a:p>
          <a:p>
            <a:pPr>
              <a:defRPr/>
            </a:pPr>
            <a:r>
              <a:rPr lang="en-US" altLang="zh-CN" sz="2000" b="1" dirty="0">
                <a:solidFill>
                  <a:srgbClr val="00B050"/>
                </a:solidFill>
              </a:rPr>
              <a:t>Remote Office configuration</a:t>
            </a:r>
          </a:p>
          <a:p>
            <a:pPr>
              <a:defRPr/>
            </a:pPr>
            <a:r>
              <a:rPr lang="en-US" altLang="zh-CN" sz="2000" b="1" dirty="0">
                <a:solidFill>
                  <a:srgbClr val="00B050"/>
                </a:solidFill>
              </a:rPr>
              <a:t>Redundancy server</a:t>
            </a:r>
          </a:p>
          <a:p>
            <a:pPr marL="0" indent="0">
              <a:buNone/>
              <a:defRPr/>
            </a:pPr>
            <a:r>
              <a:rPr lang="en-US" altLang="zh-CN" sz="2000" dirty="0" smtClean="0">
                <a:solidFill>
                  <a:srgbClr val="00B050"/>
                </a:solidFill>
              </a:rPr>
              <a:t>……</a:t>
            </a:r>
          </a:p>
          <a:p>
            <a:pPr>
              <a:defRPr/>
            </a:pPr>
            <a:endParaRPr lang="en-US" altLang="zh-CN" sz="2000" dirty="0" smtClean="0">
              <a:solidFill>
                <a:srgbClr val="00B050"/>
              </a:solidFill>
            </a:endParaRPr>
          </a:p>
          <a:p>
            <a:pPr marL="0" indent="0">
              <a:buNone/>
            </a:pPr>
            <a:endParaRPr lang="zh-CN" altLang="en-US" sz="2000" dirty="0">
              <a:solidFill>
                <a:srgbClr val="00B050"/>
              </a:solidFill>
            </a:endParaRPr>
          </a:p>
        </p:txBody>
      </p:sp>
      <p:sp>
        <p:nvSpPr>
          <p:cNvPr id="5" name="灯片编号占位符 4"/>
          <p:cNvSpPr>
            <a:spLocks noGrp="1"/>
          </p:cNvSpPr>
          <p:nvPr>
            <p:ph type="sldNum" sz="quarter" idx="12"/>
          </p:nvPr>
        </p:nvSpPr>
        <p:spPr/>
        <p:txBody>
          <a:bodyPr/>
          <a:lstStyle/>
          <a:p>
            <a:pPr>
              <a:defRPr/>
            </a:pPr>
            <a:fld id="{D5D4FDEC-AA91-4597-9177-15074E1FE496}" type="slidenum">
              <a:rPr lang="zh-CN" altLang="en-US" smtClean="0"/>
              <a:pPr>
                <a:defRPr/>
              </a:pPr>
              <a:t>11</a:t>
            </a:fld>
            <a:endParaRPr lang="zh-CN" altLang="en-US" dirty="0"/>
          </a:p>
        </p:txBody>
      </p:sp>
    </p:spTree>
    <p:extLst>
      <p:ext uri="{BB962C8B-B14F-4D97-AF65-F5344CB8AC3E}">
        <p14:creationId xmlns:p14="http://schemas.microsoft.com/office/powerpoint/2010/main" val="111202696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utoShape 35"/>
          <p:cNvSpPr>
            <a:spLocks noChangeArrowheads="1"/>
          </p:cNvSpPr>
          <p:nvPr/>
        </p:nvSpPr>
        <p:spPr bwMode="auto">
          <a:xfrm>
            <a:off x="2358908" y="2898036"/>
            <a:ext cx="5543550" cy="576262"/>
          </a:xfrm>
          <a:prstGeom prst="roundRect">
            <a:avLst>
              <a:gd name="adj" fmla="val 16667"/>
            </a:avLst>
          </a:prstGeom>
          <a:noFill/>
          <a:ln w="9525">
            <a:noFill/>
            <a:round/>
            <a:headEnd/>
            <a:tailEnd/>
          </a:ln>
          <a:effectLst>
            <a:prstShdw prst="shdw17" dist="17961" dir="2700000">
              <a:srgbClr val="1C493A"/>
            </a:prstShdw>
          </a:effectLst>
        </p:spPr>
        <p:txBody>
          <a:bodyPr wrap="none" anchor="ctr"/>
          <a:lstStyle/>
          <a:p>
            <a:endParaRPr lang="en-US" altLang="zh-CN" sz="2500" b="1" dirty="0" smtClean="0">
              <a:solidFill>
                <a:prstClr val="black"/>
              </a:solidFill>
              <a:latin typeface="Calibri" pitchFamily="34" charset="0"/>
              <a:ea typeface="Tahoma" pitchFamily="34" charset="0"/>
              <a:cs typeface="Tahoma" pitchFamily="34" charset="0"/>
            </a:endParaRPr>
          </a:p>
          <a:p>
            <a:r>
              <a:rPr lang="en-US" altLang="zh-CN" sz="3200" b="1" dirty="0" smtClean="0">
                <a:solidFill>
                  <a:prstClr val="black"/>
                </a:solidFill>
                <a:latin typeface="Calibri" pitchFamily="34" charset="0"/>
                <a:ea typeface="Tahoma" pitchFamily="34" charset="0"/>
                <a:cs typeface="Tahoma" pitchFamily="34" charset="0"/>
              </a:rPr>
              <a:t>    Busy Lamp Field</a:t>
            </a:r>
            <a:endParaRPr lang="en-US" altLang="zh-CN" sz="3200" b="1" dirty="0">
              <a:solidFill>
                <a:prstClr val="black"/>
              </a:solidFill>
              <a:latin typeface="Calibri" pitchFamily="34" charset="0"/>
              <a:ea typeface="Tahoma" pitchFamily="34" charset="0"/>
              <a:cs typeface="Tahoma" pitchFamily="34" charset="0"/>
            </a:endParaRPr>
          </a:p>
        </p:txBody>
      </p:sp>
      <p:pic>
        <p:nvPicPr>
          <p:cNvPr id="9" name="Picture 2" descr="C:\Documents and Settings\Administrator\桌面\Y.png"/>
          <p:cNvPicPr>
            <a:picLocks noChangeAspect="1" noChangeArrowheads="1"/>
          </p:cNvPicPr>
          <p:nvPr/>
        </p:nvPicPr>
        <p:blipFill>
          <a:blip r:embed="rId3" cstate="print"/>
          <a:srcRect/>
          <a:stretch>
            <a:fillRect/>
          </a:stretch>
        </p:blipFill>
        <p:spPr bwMode="auto">
          <a:xfrm>
            <a:off x="2415940" y="3286038"/>
            <a:ext cx="285752" cy="286978"/>
          </a:xfrm>
          <a:prstGeom prst="rect">
            <a:avLst/>
          </a:prstGeom>
          <a:noFill/>
        </p:spPr>
      </p:pic>
      <p:sp>
        <p:nvSpPr>
          <p:cNvPr id="2" name="灯片编号占位符 1"/>
          <p:cNvSpPr>
            <a:spLocks noGrp="1"/>
          </p:cNvSpPr>
          <p:nvPr>
            <p:ph type="sldNum" sz="quarter" idx="12"/>
          </p:nvPr>
        </p:nvSpPr>
        <p:spPr/>
        <p:txBody>
          <a:bodyPr/>
          <a:lstStyle/>
          <a:p>
            <a:pPr>
              <a:defRPr/>
            </a:pPr>
            <a:fld id="{D5D4FDEC-AA91-4597-9177-15074E1FE496}" type="slidenum">
              <a:rPr lang="zh-CN" altLang="en-US" smtClean="0"/>
              <a:pPr>
                <a:defRPr/>
              </a:pPr>
              <a:t>12</a:t>
            </a:fld>
            <a:endParaRPr lang="zh-CN" altLang="en-US" dirty="0"/>
          </a:p>
        </p:txBody>
      </p:sp>
    </p:spTree>
    <p:extLst>
      <p:ext uri="{BB962C8B-B14F-4D97-AF65-F5344CB8AC3E}">
        <p14:creationId xmlns:p14="http://schemas.microsoft.com/office/powerpoint/2010/main" val="246356547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22908" y="1124744"/>
            <a:ext cx="7961538" cy="3447098"/>
          </a:xfrm>
          <a:prstGeom prst="rect">
            <a:avLst/>
          </a:prstGeom>
          <a:noFill/>
        </p:spPr>
        <p:txBody>
          <a:bodyPr wrap="square" rtlCol="0">
            <a:spAutoFit/>
          </a:bodyPr>
          <a:lstStyle/>
          <a:p>
            <a:endParaRPr lang="en-US" sz="1800" dirty="0" smtClean="0">
              <a:latin typeface="Calibri" pitchFamily="34" charset="0"/>
            </a:endParaRPr>
          </a:p>
          <a:p>
            <a:r>
              <a:rPr lang="en-US" altLang="zh-CN" sz="2400" dirty="0">
                <a:latin typeface="+mn-lt"/>
              </a:rPr>
              <a:t>The Busy Lamp Field (BLF) List feature on the IP phone allows a list of specific extensions to be monitored for status changes. </a:t>
            </a:r>
          </a:p>
          <a:p>
            <a:r>
              <a:rPr lang="en-US" altLang="zh-CN" sz="2400" dirty="0">
                <a:latin typeface="+mn-lt"/>
              </a:rPr>
              <a:t>You can use BLF List feature to monitor a list of users defined on </a:t>
            </a:r>
            <a:r>
              <a:rPr lang="en-US" altLang="zh-CN" sz="2400" dirty="0" err="1">
                <a:latin typeface="+mn-lt"/>
              </a:rPr>
              <a:t>BroadWorks</a:t>
            </a:r>
            <a:r>
              <a:rPr lang="en-US" altLang="zh-CN" sz="2400" dirty="0">
                <a:latin typeface="+mn-lt"/>
              </a:rPr>
              <a:t>.</a:t>
            </a:r>
            <a:endParaRPr lang="en-US" sz="2400" dirty="0" smtClean="0">
              <a:latin typeface="+mn-lt"/>
            </a:endParaRPr>
          </a:p>
          <a:p>
            <a:endParaRPr lang="en-US" sz="1800" dirty="0">
              <a:latin typeface="Calibri" pitchFamily="34" charset="0"/>
            </a:endParaRPr>
          </a:p>
          <a:p>
            <a:endParaRPr lang="en-US" sz="1800" dirty="0" smtClean="0">
              <a:latin typeface="Calibri" pitchFamily="34" charset="0"/>
            </a:endParaRPr>
          </a:p>
          <a:p>
            <a:endParaRPr lang="en-US" sz="1800" dirty="0">
              <a:latin typeface="Calibri" pitchFamily="34" charset="0"/>
            </a:endParaRPr>
          </a:p>
          <a:p>
            <a:endParaRPr lang="en-US" sz="1800" dirty="0" smtClean="0">
              <a:latin typeface="Calibri" pitchFamily="34" charset="0"/>
            </a:endParaRPr>
          </a:p>
          <a:p>
            <a:endParaRPr lang="en-US" altLang="zh-CN" dirty="0" smtClean="0">
              <a:latin typeface="Calibri" pitchFamily="34" charset="0"/>
            </a:endParaRPr>
          </a:p>
          <a:p>
            <a:endParaRPr lang="zh-CN" altLang="en-US" dirty="0">
              <a:latin typeface="Calibri" pitchFamily="34" charset="0"/>
            </a:endParaRPr>
          </a:p>
        </p:txBody>
      </p:sp>
      <p:sp>
        <p:nvSpPr>
          <p:cNvPr id="3" name="Rectangle 3"/>
          <p:cNvSpPr txBox="1">
            <a:spLocks noChangeArrowheads="1"/>
          </p:cNvSpPr>
          <p:nvPr/>
        </p:nvSpPr>
        <p:spPr>
          <a:xfrm>
            <a:off x="0" y="55563"/>
            <a:ext cx="7429520" cy="493712"/>
          </a:xfrm>
          <a:prstGeom prst="rect">
            <a:avLst/>
          </a:prstGeom>
        </p:spPr>
        <p:txBody>
          <a:bodyPr vert="horz" lIns="91440" tIns="45720" rIns="91440" bIns="45720" rtlCol="0" anchor="ctr">
            <a:noAutofit/>
          </a:bodyPr>
          <a:lstStyle/>
          <a:p>
            <a:pPr lvl="0" fontAlgn="auto">
              <a:spcAft>
                <a:spcPts val="0"/>
              </a:spcAft>
            </a:pPr>
            <a:r>
              <a:rPr lang="en-US" altLang="zh-CN" sz="3200" b="1" dirty="0" smtClean="0">
                <a:solidFill>
                  <a:schemeClr val="bg1"/>
                </a:solidFill>
                <a:latin typeface="Calibri" pitchFamily="34" charset="0"/>
                <a:ea typeface="+mj-ea"/>
                <a:cs typeface="Tahoma" pitchFamily="34" charset="0"/>
              </a:rPr>
              <a:t>Busy Lamp Field</a:t>
            </a:r>
          </a:p>
        </p:txBody>
      </p:sp>
      <p:sp>
        <p:nvSpPr>
          <p:cNvPr id="4" name="灯片编号占位符 3"/>
          <p:cNvSpPr>
            <a:spLocks noGrp="1"/>
          </p:cNvSpPr>
          <p:nvPr>
            <p:ph type="sldNum" sz="quarter" idx="12"/>
          </p:nvPr>
        </p:nvSpPr>
        <p:spPr/>
        <p:txBody>
          <a:bodyPr/>
          <a:lstStyle/>
          <a:p>
            <a:pPr>
              <a:defRPr/>
            </a:pPr>
            <a:fld id="{4B1F1D32-E798-4FFB-8D0D-5F8E53C0BDA9}" type="slidenum">
              <a:rPr lang="zh-CN" altLang="en-US" smtClean="0"/>
              <a:pPr>
                <a:defRPr/>
              </a:pPr>
              <a:t>13</a:t>
            </a:fld>
            <a:endParaRPr lang="zh-CN" alt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540" y="764704"/>
            <a:ext cx="8643966" cy="1698927"/>
          </a:xfrm>
          <a:prstGeom prst="rect">
            <a:avLst/>
          </a:prstGeom>
          <a:noFill/>
        </p:spPr>
        <p:txBody>
          <a:bodyPr wrap="square" rtlCol="0">
            <a:spAutoFit/>
          </a:bodyPr>
          <a:lstStyle/>
          <a:p>
            <a:pPr marL="342900" indent="-342900">
              <a:spcBef>
                <a:spcPct val="20000"/>
              </a:spcBef>
              <a:buFont typeface="Arial" pitchFamily="34" charset="0"/>
              <a:buChar char="•"/>
            </a:pPr>
            <a:r>
              <a:rPr lang="en-US" sz="1800" dirty="0">
                <a:latin typeface="+mn-lt"/>
                <a:ea typeface="+mn-ea"/>
              </a:rPr>
              <a:t>Browse to </a:t>
            </a:r>
            <a:r>
              <a:rPr lang="en-US" sz="1800" b="1" dirty="0" err="1" smtClean="0">
                <a:latin typeface="+mn-lt"/>
                <a:ea typeface="+mn-ea"/>
              </a:rPr>
              <a:t>Profile</a:t>
            </a:r>
            <a:r>
              <a:rPr lang="en-US" sz="1800" b="1" dirty="0" err="1" smtClean="0">
                <a:latin typeface="+mn-lt"/>
                <a:ea typeface="+mn-ea"/>
                <a:sym typeface="Wingdings" pitchFamily="2" charset="2"/>
              </a:rPr>
              <a:t></a:t>
            </a:r>
            <a:r>
              <a:rPr lang="en-US" sz="1800" b="1" dirty="0" err="1" smtClean="0">
                <a:latin typeface="+mn-lt"/>
                <a:ea typeface="+mn-ea"/>
              </a:rPr>
              <a:t>Users</a:t>
            </a:r>
            <a:r>
              <a:rPr lang="en-US" sz="1800" b="1" dirty="0" err="1" smtClean="0">
                <a:latin typeface="+mn-lt"/>
                <a:ea typeface="+mn-ea"/>
                <a:sym typeface="Wingdings" pitchFamily="2" charset="2"/>
              </a:rPr>
              <a:t></a:t>
            </a:r>
            <a:r>
              <a:rPr lang="en-US" sz="1800" b="1" dirty="0" err="1" smtClean="0">
                <a:latin typeface="+mn-lt"/>
                <a:ea typeface="+mn-ea"/>
              </a:rPr>
              <a:t>Search</a:t>
            </a:r>
            <a:r>
              <a:rPr lang="en-US" sz="1800" b="1" dirty="0" smtClean="0">
                <a:latin typeface="+mn-lt"/>
                <a:ea typeface="+mn-ea"/>
              </a:rPr>
              <a:t> </a:t>
            </a:r>
            <a:r>
              <a:rPr lang="en-US" sz="1800" dirty="0">
                <a:latin typeface="+mn-lt"/>
                <a:ea typeface="+mn-ea"/>
              </a:rPr>
              <a:t>to display all the existing users</a:t>
            </a:r>
            <a:r>
              <a:rPr lang="en-US" sz="1800" dirty="0" smtClean="0">
                <a:latin typeface="+mn-lt"/>
                <a:ea typeface="+mn-ea"/>
              </a:rPr>
              <a:t>.</a:t>
            </a:r>
            <a:endParaRPr lang="en-US" sz="1800" dirty="0">
              <a:latin typeface="+mn-lt"/>
              <a:ea typeface="+mn-ea"/>
            </a:endParaRPr>
          </a:p>
          <a:p>
            <a:pPr marL="342900" indent="-342900">
              <a:spcBef>
                <a:spcPct val="20000"/>
              </a:spcBef>
              <a:buFont typeface="Arial" pitchFamily="34" charset="0"/>
              <a:buChar char="•"/>
            </a:pPr>
            <a:r>
              <a:rPr lang="en-US" sz="1800" dirty="0">
                <a:latin typeface="+mn-lt"/>
                <a:ea typeface="+mn-ea"/>
              </a:rPr>
              <a:t>Select </a:t>
            </a:r>
            <a:r>
              <a:rPr lang="en-US" sz="1800" dirty="0" smtClean="0">
                <a:latin typeface="+mn-lt"/>
                <a:ea typeface="+mn-ea"/>
              </a:rPr>
              <a:t>users </a:t>
            </a:r>
            <a:r>
              <a:rPr lang="en-US" sz="1800" dirty="0">
                <a:latin typeface="+mn-lt"/>
                <a:ea typeface="+mn-ea"/>
              </a:rPr>
              <a:t>(e.g. </a:t>
            </a:r>
            <a:r>
              <a:rPr lang="en-US" sz="1800" b="1" dirty="0">
                <a:latin typeface="+mn-lt"/>
                <a:ea typeface="+mn-ea"/>
              </a:rPr>
              <a:t>2413333607</a:t>
            </a:r>
            <a:r>
              <a:rPr lang="en-US" sz="1800" dirty="0">
                <a:latin typeface="+mn-lt"/>
                <a:ea typeface="+mn-ea"/>
              </a:rPr>
              <a:t>) </a:t>
            </a:r>
            <a:endParaRPr lang="en-US" sz="1800" dirty="0" smtClean="0">
              <a:latin typeface="+mn-lt"/>
              <a:ea typeface="+mn-ea"/>
            </a:endParaRPr>
          </a:p>
          <a:p>
            <a:pPr marL="342900" indent="-342900">
              <a:spcBef>
                <a:spcPct val="20000"/>
              </a:spcBef>
              <a:buFont typeface="Arial" pitchFamily="34" charset="0"/>
              <a:buChar char="•"/>
            </a:pPr>
            <a:r>
              <a:rPr lang="en-US" sz="1800" dirty="0" smtClean="0">
                <a:latin typeface="+mn-lt"/>
                <a:ea typeface="+mn-ea"/>
              </a:rPr>
              <a:t>Click </a:t>
            </a:r>
            <a:r>
              <a:rPr lang="en-US" sz="1800" dirty="0">
                <a:latin typeface="+mn-lt"/>
                <a:ea typeface="+mn-ea"/>
              </a:rPr>
              <a:t>on </a:t>
            </a:r>
            <a:r>
              <a:rPr lang="en-US" sz="1800" b="1" dirty="0">
                <a:latin typeface="+mn-lt"/>
                <a:ea typeface="+mn-ea"/>
              </a:rPr>
              <a:t>Client </a:t>
            </a:r>
            <a:r>
              <a:rPr lang="en-US" sz="1800" b="1" dirty="0" err="1" smtClean="0">
                <a:latin typeface="+mn-lt"/>
                <a:ea typeface="+mn-ea"/>
              </a:rPr>
              <a:t>Applications</a:t>
            </a:r>
            <a:r>
              <a:rPr lang="en-US" sz="1800" b="1" dirty="0" err="1" smtClean="0">
                <a:latin typeface="+mn-lt"/>
                <a:ea typeface="+mn-ea"/>
                <a:sym typeface="Wingdings" pitchFamily="2" charset="2"/>
              </a:rPr>
              <a:t></a:t>
            </a:r>
            <a:r>
              <a:rPr lang="en-US" sz="1800" b="1" dirty="0" err="1" smtClean="0">
                <a:latin typeface="+mn-lt"/>
                <a:ea typeface="+mn-ea"/>
              </a:rPr>
              <a:t>Busy</a:t>
            </a:r>
            <a:r>
              <a:rPr lang="en-US" sz="1800" b="1" dirty="0" smtClean="0">
                <a:latin typeface="+mn-lt"/>
                <a:ea typeface="+mn-ea"/>
              </a:rPr>
              <a:t> </a:t>
            </a:r>
            <a:r>
              <a:rPr lang="en-US" sz="1800" b="1" dirty="0">
                <a:latin typeface="+mn-lt"/>
                <a:ea typeface="+mn-ea"/>
              </a:rPr>
              <a:t>Lamp </a:t>
            </a:r>
            <a:r>
              <a:rPr lang="en-US" sz="1800" b="1" dirty="0" smtClean="0">
                <a:latin typeface="+mn-lt"/>
                <a:ea typeface="+mn-ea"/>
              </a:rPr>
              <a:t>Field</a:t>
            </a:r>
          </a:p>
          <a:p>
            <a:pPr marL="342900" indent="-342900">
              <a:spcBef>
                <a:spcPct val="20000"/>
              </a:spcBef>
              <a:buFont typeface="Arial" pitchFamily="34" charset="0"/>
              <a:buChar char="•"/>
            </a:pPr>
            <a:r>
              <a:rPr lang="en-US" altLang="zh-CN" sz="1800" b="1" dirty="0" smtClean="0">
                <a:latin typeface="+mn-lt"/>
                <a:ea typeface="+mn-ea"/>
              </a:rPr>
              <a:t>List URI </a:t>
            </a:r>
            <a:r>
              <a:rPr lang="en-US" altLang="zh-CN" sz="1800" dirty="0" smtClean="0">
                <a:latin typeface="+mn-lt"/>
                <a:ea typeface="+mn-ea"/>
              </a:rPr>
              <a:t>@</a:t>
            </a:r>
            <a:r>
              <a:rPr lang="en-US" altLang="zh-CN" sz="1800" b="1" dirty="0" smtClean="0">
                <a:latin typeface="+mn-lt"/>
                <a:ea typeface="+mn-ea"/>
              </a:rPr>
              <a:t> domain name     </a:t>
            </a:r>
          </a:p>
          <a:p>
            <a:pPr marL="342900" indent="-342900">
              <a:spcBef>
                <a:spcPct val="20000"/>
              </a:spcBef>
              <a:buFont typeface="Arial" pitchFamily="34" charset="0"/>
              <a:buChar char="•"/>
            </a:pPr>
            <a:r>
              <a:rPr lang="en-US" altLang="zh-CN" sz="1800" dirty="0" smtClean="0">
                <a:latin typeface="+mn-lt"/>
                <a:ea typeface="+mn-ea"/>
              </a:rPr>
              <a:t>Select </a:t>
            </a:r>
            <a:r>
              <a:rPr lang="en-US" altLang="zh-CN" sz="1800" b="1" dirty="0" smtClean="0">
                <a:latin typeface="+mn-lt"/>
                <a:ea typeface="+mn-ea"/>
              </a:rPr>
              <a:t>Monitored Users</a:t>
            </a:r>
          </a:p>
        </p:txBody>
      </p:sp>
      <p:pic>
        <p:nvPicPr>
          <p:cNvPr id="4" name="图片 3" descr="快照17.jpg"/>
          <p:cNvPicPr/>
          <p:nvPr/>
        </p:nvPicPr>
        <p:blipFill>
          <a:blip r:embed="rId3" cstate="print"/>
          <a:stretch>
            <a:fillRect/>
          </a:stretch>
        </p:blipFill>
        <p:spPr>
          <a:xfrm>
            <a:off x="323528" y="2463631"/>
            <a:ext cx="7215238" cy="4000528"/>
          </a:xfrm>
          <a:prstGeom prst="rect">
            <a:avLst/>
          </a:prstGeom>
          <a:ln>
            <a:solidFill>
              <a:schemeClr val="tx1"/>
            </a:solidFill>
          </a:ln>
        </p:spPr>
      </p:pic>
      <p:sp>
        <p:nvSpPr>
          <p:cNvPr id="5" name="Rectangle 3"/>
          <p:cNvSpPr txBox="1">
            <a:spLocks noChangeArrowheads="1"/>
          </p:cNvSpPr>
          <p:nvPr/>
        </p:nvSpPr>
        <p:spPr>
          <a:xfrm>
            <a:off x="0" y="55563"/>
            <a:ext cx="7429520" cy="493712"/>
          </a:xfrm>
          <a:prstGeom prst="rect">
            <a:avLst/>
          </a:prstGeom>
        </p:spPr>
        <p:txBody>
          <a:bodyPr vert="horz" lIns="91440" tIns="45720" rIns="91440" bIns="45720" rtlCol="0" anchor="ctr">
            <a:noAutofit/>
          </a:bodyPr>
          <a:lstStyle/>
          <a:p>
            <a:pPr lvl="0" fontAlgn="auto">
              <a:spcAft>
                <a:spcPts val="0"/>
              </a:spcAft>
            </a:pPr>
            <a:r>
              <a:rPr lang="en-US" altLang="zh-CN" sz="3200" b="1" dirty="0" smtClean="0">
                <a:solidFill>
                  <a:schemeClr val="bg1"/>
                </a:solidFill>
                <a:latin typeface="Calibri" pitchFamily="34" charset="0"/>
                <a:ea typeface="+mj-ea"/>
                <a:cs typeface="Tahoma" pitchFamily="34" charset="0"/>
              </a:rPr>
              <a:t>Configuring BLF list on the </a:t>
            </a:r>
            <a:r>
              <a:rPr lang="en-US" altLang="zh-CN" sz="3200" b="1" dirty="0" err="1" smtClean="0">
                <a:solidFill>
                  <a:schemeClr val="bg1"/>
                </a:solidFill>
                <a:latin typeface="Calibri" pitchFamily="34" charset="0"/>
                <a:ea typeface="+mj-ea"/>
                <a:cs typeface="Tahoma" pitchFamily="34" charset="0"/>
              </a:rPr>
              <a:t>BroadWorks</a:t>
            </a:r>
            <a:endParaRPr lang="en-US" altLang="zh-CN" sz="3200" b="1" dirty="0" smtClean="0">
              <a:solidFill>
                <a:schemeClr val="bg1"/>
              </a:solidFill>
              <a:latin typeface="Calibri" pitchFamily="34" charset="0"/>
              <a:ea typeface="+mj-ea"/>
              <a:cs typeface="Tahoma" pitchFamily="34" charset="0"/>
            </a:endParaRPr>
          </a:p>
        </p:txBody>
      </p:sp>
      <p:sp>
        <p:nvSpPr>
          <p:cNvPr id="3" name="灯片编号占位符 2"/>
          <p:cNvSpPr>
            <a:spLocks noGrp="1"/>
          </p:cNvSpPr>
          <p:nvPr>
            <p:ph type="sldNum" sz="quarter" idx="12"/>
          </p:nvPr>
        </p:nvSpPr>
        <p:spPr/>
        <p:txBody>
          <a:bodyPr/>
          <a:lstStyle/>
          <a:p>
            <a:pPr>
              <a:defRPr/>
            </a:pPr>
            <a:fld id="{D5D4FDEC-AA91-4597-9177-15074E1FE496}" type="slidenum">
              <a:rPr lang="zh-CN" altLang="en-US" smtClean="0"/>
              <a:pPr>
                <a:defRPr/>
              </a:pPr>
              <a:t>14</a:t>
            </a:fld>
            <a:endParaRPr lang="zh-CN" alt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42910" y="1571612"/>
            <a:ext cx="8143932" cy="1015663"/>
          </a:xfrm>
          <a:prstGeom prst="rect">
            <a:avLst/>
          </a:prstGeom>
          <a:noFill/>
        </p:spPr>
        <p:txBody>
          <a:bodyPr wrap="square" rtlCol="0">
            <a:spAutoFit/>
          </a:bodyPr>
          <a:lstStyle/>
          <a:p>
            <a:pPr marL="342900" lvl="0" indent="-342900">
              <a:spcBef>
                <a:spcPct val="20000"/>
              </a:spcBef>
              <a:buFont typeface="Arial" pitchFamily="34" charset="0"/>
              <a:buChar char="•"/>
            </a:pPr>
            <a:r>
              <a:rPr lang="en-US" sz="2000" dirty="0">
                <a:latin typeface="+mn-lt"/>
                <a:ea typeface="+mn-ea"/>
              </a:rPr>
              <a:t>Browse to </a:t>
            </a:r>
            <a:r>
              <a:rPr lang="en-US" sz="2000" b="1" dirty="0" smtClean="0">
                <a:latin typeface="+mn-lt"/>
                <a:ea typeface="+mn-ea"/>
              </a:rPr>
              <a:t>Account </a:t>
            </a:r>
            <a:r>
              <a:rPr lang="en-US" sz="2000" b="1" dirty="0" smtClean="0">
                <a:latin typeface="+mn-lt"/>
                <a:ea typeface="+mn-ea"/>
                <a:sym typeface="Wingdings" pitchFamily="2" charset="2"/>
              </a:rPr>
              <a:t></a:t>
            </a:r>
            <a:r>
              <a:rPr lang="en-US" sz="2000" b="1" dirty="0" smtClean="0">
                <a:latin typeface="+mn-lt"/>
                <a:ea typeface="+mn-ea"/>
              </a:rPr>
              <a:t>Advanced</a:t>
            </a:r>
            <a:endParaRPr lang="en-US" sz="2000" dirty="0" smtClean="0">
              <a:latin typeface="+mn-lt"/>
              <a:ea typeface="+mn-ea"/>
            </a:endParaRPr>
          </a:p>
          <a:p>
            <a:pPr marL="342900" lvl="0" indent="-342900">
              <a:spcBef>
                <a:spcPct val="20000"/>
              </a:spcBef>
              <a:buFont typeface="Arial" pitchFamily="34" charset="0"/>
              <a:buChar char="•"/>
            </a:pPr>
            <a:r>
              <a:rPr lang="en-US" sz="2000" dirty="0" smtClean="0">
                <a:latin typeface="+mn-lt"/>
                <a:ea typeface="+mn-ea"/>
              </a:rPr>
              <a:t>Fill the </a:t>
            </a:r>
            <a:r>
              <a:rPr lang="en-US" sz="2000" b="1" dirty="0">
                <a:latin typeface="+mn-lt"/>
                <a:ea typeface="+mn-ea"/>
              </a:rPr>
              <a:t>BLF List </a:t>
            </a:r>
            <a:r>
              <a:rPr lang="en-US" sz="2000" b="1" dirty="0" smtClean="0">
                <a:latin typeface="+mn-lt"/>
                <a:ea typeface="+mn-ea"/>
              </a:rPr>
              <a:t>URI, </a:t>
            </a:r>
            <a:r>
              <a:rPr lang="en-US" altLang="zh-CN" sz="2000" b="1" dirty="0">
                <a:latin typeface="+mn-lt"/>
                <a:ea typeface="+mn-ea"/>
              </a:rPr>
              <a:t>BLF List Pickup Code, </a:t>
            </a:r>
            <a:r>
              <a:rPr lang="en-US" altLang="zh-CN" sz="2000" b="1" dirty="0" smtClean="0">
                <a:latin typeface="+mn-lt"/>
                <a:ea typeface="+mn-ea"/>
              </a:rPr>
              <a:t>BLF List Barge In Code</a:t>
            </a:r>
            <a:endParaRPr lang="zh-CN" altLang="en-US" sz="2000" b="1" dirty="0">
              <a:latin typeface="+mn-lt"/>
              <a:ea typeface="+mn-ea"/>
            </a:endParaRPr>
          </a:p>
          <a:p>
            <a:endParaRPr lang="zh-CN" altLang="en-US" dirty="0">
              <a:latin typeface="Calibri" pitchFamily="34" charset="0"/>
            </a:endParaRPr>
          </a:p>
        </p:txBody>
      </p:sp>
      <p:sp>
        <p:nvSpPr>
          <p:cNvPr id="4" name="Rectangle 3"/>
          <p:cNvSpPr txBox="1">
            <a:spLocks noChangeArrowheads="1"/>
          </p:cNvSpPr>
          <p:nvPr/>
        </p:nvSpPr>
        <p:spPr>
          <a:xfrm>
            <a:off x="0" y="55563"/>
            <a:ext cx="8604448" cy="493712"/>
          </a:xfrm>
          <a:prstGeom prst="rect">
            <a:avLst/>
          </a:prstGeom>
        </p:spPr>
        <p:txBody>
          <a:bodyPr vert="horz" lIns="91440" tIns="45720" rIns="91440" bIns="45720" rtlCol="0" anchor="ctr">
            <a:noAutofit/>
          </a:bodyPr>
          <a:lstStyle/>
          <a:p>
            <a:pPr lvl="0" fontAlgn="auto">
              <a:spcAft>
                <a:spcPts val="0"/>
              </a:spcAft>
            </a:pPr>
            <a:r>
              <a:rPr lang="en-US" altLang="zh-CN" sz="3200" b="1" dirty="0" smtClean="0">
                <a:solidFill>
                  <a:schemeClr val="bg1"/>
                </a:solidFill>
                <a:latin typeface="Calibri" pitchFamily="34" charset="0"/>
                <a:ea typeface="+mj-ea"/>
                <a:cs typeface="Tahoma" pitchFamily="34" charset="0"/>
              </a:rPr>
              <a:t>Configuring BLF List on the Yealink IP Phone</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3870" y="3429000"/>
            <a:ext cx="7776863" cy="1468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灯片编号占位符 2"/>
          <p:cNvSpPr>
            <a:spLocks noGrp="1"/>
          </p:cNvSpPr>
          <p:nvPr>
            <p:ph type="sldNum" sz="quarter" idx="12"/>
          </p:nvPr>
        </p:nvSpPr>
        <p:spPr/>
        <p:txBody>
          <a:bodyPr/>
          <a:lstStyle/>
          <a:p>
            <a:pPr>
              <a:defRPr/>
            </a:pPr>
            <a:fld id="{4B1F1D32-E798-4FFB-8D0D-5F8E53C0BDA9}" type="slidenum">
              <a:rPr lang="zh-CN" altLang="en-US" smtClean="0"/>
              <a:pPr>
                <a:defRPr/>
              </a:pPr>
              <a:t>15</a:t>
            </a:fld>
            <a:endParaRPr lang="zh-CN" alt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00034" y="857232"/>
            <a:ext cx="8643966" cy="947952"/>
          </a:xfrm>
          <a:prstGeom prst="rect">
            <a:avLst/>
          </a:prstGeom>
          <a:noFill/>
        </p:spPr>
        <p:txBody>
          <a:bodyPr wrap="square" rtlCol="0">
            <a:spAutoFit/>
          </a:bodyPr>
          <a:lstStyle/>
          <a:p>
            <a:pPr marL="342900" indent="-342900">
              <a:spcBef>
                <a:spcPct val="20000"/>
              </a:spcBef>
              <a:buFont typeface="Arial" pitchFamily="34" charset="0"/>
              <a:buChar char="•"/>
            </a:pPr>
            <a:r>
              <a:rPr lang="en-US" sz="1800" dirty="0" smtClean="0">
                <a:latin typeface="+mn-lt"/>
                <a:ea typeface="+mn-ea"/>
              </a:rPr>
              <a:t>Browse to </a:t>
            </a:r>
            <a:r>
              <a:rPr lang="en-US" sz="1800" b="1" dirty="0" smtClean="0">
                <a:latin typeface="+mn-lt"/>
                <a:ea typeface="+mn-ea"/>
              </a:rPr>
              <a:t>Phone </a:t>
            </a:r>
            <a:r>
              <a:rPr lang="en-US" sz="1800" b="1" dirty="0" smtClean="0">
                <a:latin typeface="+mn-lt"/>
                <a:ea typeface="+mn-ea"/>
                <a:sym typeface="Wingdings" pitchFamily="2" charset="2"/>
              </a:rPr>
              <a:t></a:t>
            </a:r>
            <a:r>
              <a:rPr lang="en-US" sz="1800" b="1" dirty="0">
                <a:latin typeface="+mn-lt"/>
                <a:ea typeface="+mn-ea"/>
              </a:rPr>
              <a:t>DSS </a:t>
            </a:r>
            <a:r>
              <a:rPr lang="en-US" sz="1800" b="1" dirty="0" smtClean="0">
                <a:latin typeface="+mn-lt"/>
                <a:ea typeface="+mn-ea"/>
              </a:rPr>
              <a:t>Keys </a:t>
            </a:r>
            <a:r>
              <a:rPr lang="en-US" sz="1800" b="1" dirty="0" smtClean="0">
                <a:latin typeface="+mn-lt"/>
                <a:ea typeface="+mn-ea"/>
                <a:sym typeface="Wingdings" pitchFamily="2" charset="2"/>
              </a:rPr>
              <a:t></a:t>
            </a:r>
            <a:r>
              <a:rPr lang="en-US" sz="1800" b="1" dirty="0">
                <a:latin typeface="+mn-lt"/>
                <a:ea typeface="+mn-ea"/>
              </a:rPr>
              <a:t>Memory Keys(Line </a:t>
            </a:r>
            <a:r>
              <a:rPr lang="en-US" sz="1800" b="1" dirty="0" smtClean="0">
                <a:latin typeface="+mn-lt"/>
                <a:ea typeface="+mn-ea"/>
              </a:rPr>
              <a:t>Keys)</a:t>
            </a:r>
          </a:p>
          <a:p>
            <a:pPr marL="342900" indent="-342900">
              <a:spcBef>
                <a:spcPct val="20000"/>
              </a:spcBef>
              <a:buFont typeface="Arial" pitchFamily="34" charset="0"/>
              <a:buChar char="•"/>
            </a:pPr>
            <a:r>
              <a:rPr lang="en-US" sz="1800" dirty="0" smtClean="0">
                <a:latin typeface="+mn-lt"/>
                <a:ea typeface="+mn-ea"/>
              </a:rPr>
              <a:t>Select </a:t>
            </a:r>
            <a:r>
              <a:rPr lang="en-US" sz="1800" b="1" dirty="0">
                <a:latin typeface="+mn-lt"/>
                <a:ea typeface="+mn-ea"/>
              </a:rPr>
              <a:t>BLF List </a:t>
            </a:r>
            <a:r>
              <a:rPr lang="en-US" sz="1800" dirty="0" smtClean="0">
                <a:latin typeface="+mn-lt"/>
                <a:ea typeface="+mn-ea"/>
              </a:rPr>
              <a:t>Type</a:t>
            </a:r>
            <a:endParaRPr lang="zh-CN" altLang="en-US" sz="1800" dirty="0">
              <a:latin typeface="+mn-lt"/>
              <a:ea typeface="+mn-ea"/>
            </a:endParaRPr>
          </a:p>
          <a:p>
            <a:endParaRPr lang="zh-CN" altLang="en-US" dirty="0">
              <a:latin typeface="Calibri" pitchFamily="34" charset="0"/>
            </a:endParaRPr>
          </a:p>
        </p:txBody>
      </p:sp>
      <p:pic>
        <p:nvPicPr>
          <p:cNvPr id="3" name="图片 2" descr="快照2.jpg"/>
          <p:cNvPicPr/>
          <p:nvPr/>
        </p:nvPicPr>
        <p:blipFill>
          <a:blip r:embed="rId3" cstate="print"/>
          <a:stretch>
            <a:fillRect/>
          </a:stretch>
        </p:blipFill>
        <p:spPr>
          <a:xfrm>
            <a:off x="1259632" y="1628800"/>
            <a:ext cx="6000792" cy="3357586"/>
          </a:xfrm>
          <a:prstGeom prst="rect">
            <a:avLst/>
          </a:prstGeom>
          <a:ln>
            <a:solidFill>
              <a:schemeClr val="tx1"/>
            </a:solidFill>
          </a:ln>
        </p:spPr>
      </p:pic>
      <p:sp>
        <p:nvSpPr>
          <p:cNvPr id="4" name="TextBox 3"/>
          <p:cNvSpPr txBox="1"/>
          <p:nvPr/>
        </p:nvSpPr>
        <p:spPr>
          <a:xfrm>
            <a:off x="428596" y="5143512"/>
            <a:ext cx="7929618" cy="892552"/>
          </a:xfrm>
          <a:prstGeom prst="rect">
            <a:avLst/>
          </a:prstGeom>
          <a:noFill/>
        </p:spPr>
        <p:txBody>
          <a:bodyPr wrap="square" rtlCol="0">
            <a:spAutoFit/>
          </a:bodyPr>
          <a:lstStyle/>
          <a:p>
            <a:r>
              <a:rPr lang="en-US" sz="1800" dirty="0" smtClean="0">
                <a:latin typeface="Calibri" pitchFamily="34" charset="0"/>
              </a:rPr>
              <a:t>In </a:t>
            </a:r>
            <a:r>
              <a:rPr lang="en-US" sz="1800" dirty="0" smtClean="0">
                <a:solidFill>
                  <a:srgbClr val="FF0000"/>
                </a:solidFill>
                <a:latin typeface="Calibri" pitchFamily="34" charset="0"/>
              </a:rPr>
              <a:t>V70</a:t>
            </a:r>
            <a:r>
              <a:rPr lang="en-US" sz="1800" dirty="0" smtClean="0">
                <a:latin typeface="Calibri" pitchFamily="34" charset="0"/>
              </a:rPr>
              <a:t> firmware IP phone will automatically assign the phone number of the BLF List users to the BLF List keys in order, according to </a:t>
            </a:r>
            <a:r>
              <a:rPr lang="en-US" sz="1800" dirty="0" err="1" smtClean="0">
                <a:latin typeface="Calibri" pitchFamily="34" charset="0"/>
              </a:rPr>
              <a:t>BroadWorks</a:t>
            </a:r>
            <a:r>
              <a:rPr lang="en-US" sz="1800" dirty="0" smtClean="0">
                <a:latin typeface="Calibri" pitchFamily="34" charset="0"/>
              </a:rPr>
              <a:t> server.</a:t>
            </a:r>
            <a:endParaRPr lang="zh-CN" altLang="en-US" sz="1800" dirty="0" smtClean="0">
              <a:latin typeface="Calibri" pitchFamily="34" charset="0"/>
            </a:endParaRPr>
          </a:p>
          <a:p>
            <a:endParaRPr lang="zh-CN" altLang="en-US" dirty="0">
              <a:latin typeface="Calibri" pitchFamily="34" charset="0"/>
            </a:endParaRPr>
          </a:p>
        </p:txBody>
      </p:sp>
      <p:sp>
        <p:nvSpPr>
          <p:cNvPr id="5" name="Rectangle 3"/>
          <p:cNvSpPr txBox="1">
            <a:spLocks noChangeArrowheads="1"/>
          </p:cNvSpPr>
          <p:nvPr/>
        </p:nvSpPr>
        <p:spPr>
          <a:xfrm>
            <a:off x="0" y="55563"/>
            <a:ext cx="7429520" cy="493712"/>
          </a:xfrm>
          <a:prstGeom prst="rect">
            <a:avLst/>
          </a:prstGeom>
        </p:spPr>
        <p:txBody>
          <a:bodyPr vert="horz" lIns="91440" tIns="45720" rIns="91440" bIns="45720" rtlCol="0" anchor="ctr">
            <a:noAutofit/>
          </a:bodyPr>
          <a:lstStyle/>
          <a:p>
            <a:pPr lvl="0" fontAlgn="auto">
              <a:spcAft>
                <a:spcPts val="0"/>
              </a:spcAft>
            </a:pPr>
            <a:r>
              <a:rPr lang="en-US" altLang="zh-CN" sz="3200" b="1" dirty="0" smtClean="0">
                <a:solidFill>
                  <a:schemeClr val="bg1"/>
                </a:solidFill>
                <a:latin typeface="Calibri" pitchFamily="34" charset="0"/>
                <a:ea typeface="+mj-ea"/>
                <a:cs typeface="Tahoma" pitchFamily="34" charset="0"/>
              </a:rPr>
              <a:t>DSS Key</a:t>
            </a:r>
          </a:p>
        </p:txBody>
      </p:sp>
      <p:sp>
        <p:nvSpPr>
          <p:cNvPr id="6" name="灯片编号占位符 5"/>
          <p:cNvSpPr>
            <a:spLocks noGrp="1"/>
          </p:cNvSpPr>
          <p:nvPr>
            <p:ph type="sldNum" sz="quarter" idx="12"/>
          </p:nvPr>
        </p:nvSpPr>
        <p:spPr/>
        <p:txBody>
          <a:bodyPr/>
          <a:lstStyle/>
          <a:p>
            <a:pPr>
              <a:defRPr/>
            </a:pPr>
            <a:fld id="{4B1F1D32-E798-4FFB-8D0D-5F8E53C0BDA9}" type="slidenum">
              <a:rPr lang="zh-CN" altLang="en-US" smtClean="0"/>
              <a:pPr>
                <a:defRPr/>
              </a:pPr>
              <a:t>16</a:t>
            </a:fld>
            <a:endParaRPr lang="zh-CN" alt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utoShape 35"/>
          <p:cNvSpPr>
            <a:spLocks noChangeArrowheads="1"/>
          </p:cNvSpPr>
          <p:nvPr/>
        </p:nvSpPr>
        <p:spPr bwMode="auto">
          <a:xfrm>
            <a:off x="1928794" y="2880184"/>
            <a:ext cx="5543550" cy="576262"/>
          </a:xfrm>
          <a:prstGeom prst="roundRect">
            <a:avLst>
              <a:gd name="adj" fmla="val 16667"/>
            </a:avLst>
          </a:prstGeom>
          <a:noFill/>
          <a:ln w="9525">
            <a:noFill/>
            <a:round/>
            <a:headEnd/>
            <a:tailEnd/>
          </a:ln>
          <a:effectLst>
            <a:prstShdw prst="shdw17" dist="17961" dir="2700000">
              <a:srgbClr val="1C493A"/>
            </a:prstShdw>
          </a:effectLst>
        </p:spPr>
        <p:txBody>
          <a:bodyPr wrap="none" anchor="ctr"/>
          <a:lstStyle/>
          <a:p>
            <a:r>
              <a:rPr lang="en-US" altLang="zh-CN" sz="2500" b="1" dirty="0" smtClean="0">
                <a:solidFill>
                  <a:prstClr val="black"/>
                </a:solidFill>
                <a:latin typeface="Calibri" pitchFamily="34" charset="0"/>
                <a:ea typeface="Tahoma" pitchFamily="34" charset="0"/>
                <a:cs typeface="Tahoma" pitchFamily="34" charset="0"/>
              </a:rPr>
              <a:t>  </a:t>
            </a:r>
            <a:r>
              <a:rPr lang="en-US" altLang="zh-CN" sz="3200" b="1" dirty="0" smtClean="0">
                <a:solidFill>
                  <a:prstClr val="black"/>
                </a:solidFill>
                <a:latin typeface="Calibri" pitchFamily="34" charset="0"/>
                <a:ea typeface="Tahoma" pitchFamily="34" charset="0"/>
                <a:cs typeface="Tahoma" pitchFamily="34" charset="0"/>
              </a:rPr>
              <a:t>Shared Call Appearance(SCA)</a:t>
            </a:r>
            <a:endParaRPr lang="en-US" altLang="zh-CN" sz="3200" b="1" dirty="0">
              <a:solidFill>
                <a:prstClr val="black"/>
              </a:solidFill>
              <a:latin typeface="Calibri" pitchFamily="34" charset="0"/>
              <a:ea typeface="Tahoma" pitchFamily="34" charset="0"/>
              <a:cs typeface="Tahoma" pitchFamily="34" charset="0"/>
            </a:endParaRPr>
          </a:p>
        </p:txBody>
      </p:sp>
      <p:pic>
        <p:nvPicPr>
          <p:cNvPr id="9" name="Picture 2" descr="C:\Documents and Settings\Administrator\桌面\Y.png"/>
          <p:cNvPicPr>
            <a:picLocks noChangeAspect="1" noChangeArrowheads="1"/>
          </p:cNvPicPr>
          <p:nvPr/>
        </p:nvPicPr>
        <p:blipFill>
          <a:blip r:embed="rId3" cstate="print"/>
          <a:srcRect/>
          <a:stretch>
            <a:fillRect/>
          </a:stretch>
        </p:blipFill>
        <p:spPr bwMode="auto">
          <a:xfrm>
            <a:off x="1691680" y="3017360"/>
            <a:ext cx="285752" cy="286978"/>
          </a:xfrm>
          <a:prstGeom prst="rect">
            <a:avLst/>
          </a:prstGeom>
          <a:noFill/>
        </p:spPr>
      </p:pic>
      <p:sp>
        <p:nvSpPr>
          <p:cNvPr id="2" name="灯片编号占位符 1"/>
          <p:cNvSpPr>
            <a:spLocks noGrp="1"/>
          </p:cNvSpPr>
          <p:nvPr>
            <p:ph type="sldNum" sz="quarter" idx="12"/>
          </p:nvPr>
        </p:nvSpPr>
        <p:spPr/>
        <p:txBody>
          <a:bodyPr/>
          <a:lstStyle/>
          <a:p>
            <a:pPr>
              <a:defRPr/>
            </a:pPr>
            <a:fld id="{D5D4FDEC-AA91-4597-9177-15074E1FE496}" type="slidenum">
              <a:rPr lang="zh-CN" altLang="en-US" smtClean="0"/>
              <a:pPr>
                <a:defRPr/>
              </a:pPr>
              <a:t>17</a:t>
            </a:fld>
            <a:endParaRPr lang="zh-CN" altLang="en-US" dirty="0"/>
          </a:p>
        </p:txBody>
      </p:sp>
    </p:spTree>
    <p:extLst>
      <p:ext uri="{BB962C8B-B14F-4D97-AF65-F5344CB8AC3E}">
        <p14:creationId xmlns:p14="http://schemas.microsoft.com/office/powerpoint/2010/main" val="99841589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42910" y="1714488"/>
            <a:ext cx="7786742" cy="2277547"/>
          </a:xfrm>
          <a:prstGeom prst="rect">
            <a:avLst/>
          </a:prstGeom>
          <a:noFill/>
        </p:spPr>
        <p:txBody>
          <a:bodyPr wrap="square" rtlCol="0">
            <a:spAutoFit/>
          </a:bodyPr>
          <a:lstStyle/>
          <a:p>
            <a:r>
              <a:rPr lang="en-US" sz="2000" dirty="0" smtClean="0">
                <a:latin typeface="Calibri" pitchFamily="34" charset="0"/>
              </a:rPr>
              <a:t>The Shared Call Appearance (SCA) feature allows the administrator to assign an extension to multiple phones. Any of the phones can be used to make or receive calls. </a:t>
            </a:r>
          </a:p>
          <a:p>
            <a:endParaRPr lang="en-US" sz="1800" dirty="0" smtClean="0">
              <a:solidFill>
                <a:srgbClr val="FF0000"/>
              </a:solidFill>
              <a:latin typeface="Calibri" pitchFamily="34" charset="0"/>
            </a:endParaRPr>
          </a:p>
          <a:p>
            <a:endParaRPr lang="en-US" dirty="0" smtClean="0">
              <a:latin typeface="Calibri" pitchFamily="34" charset="0"/>
            </a:endParaRPr>
          </a:p>
          <a:p>
            <a:endParaRPr lang="en-US" dirty="0" smtClean="0">
              <a:latin typeface="Calibri" pitchFamily="34" charset="0"/>
            </a:endParaRPr>
          </a:p>
          <a:p>
            <a:endParaRPr lang="en-US" dirty="0" smtClean="0">
              <a:latin typeface="Calibri" pitchFamily="34" charset="0"/>
            </a:endParaRPr>
          </a:p>
          <a:p>
            <a:endParaRPr lang="en-US" dirty="0" smtClean="0">
              <a:latin typeface="Calibri" pitchFamily="34" charset="0"/>
            </a:endParaRPr>
          </a:p>
        </p:txBody>
      </p:sp>
      <p:sp>
        <p:nvSpPr>
          <p:cNvPr id="3" name="Rectangle 3"/>
          <p:cNvSpPr txBox="1">
            <a:spLocks noChangeArrowheads="1"/>
          </p:cNvSpPr>
          <p:nvPr/>
        </p:nvSpPr>
        <p:spPr>
          <a:xfrm>
            <a:off x="0" y="55563"/>
            <a:ext cx="7429520" cy="493712"/>
          </a:xfrm>
          <a:prstGeom prst="rect">
            <a:avLst/>
          </a:prstGeom>
        </p:spPr>
        <p:txBody>
          <a:bodyPr vert="horz" lIns="91440" tIns="45720" rIns="91440" bIns="45720" rtlCol="0" anchor="ctr">
            <a:noAutofit/>
          </a:bodyPr>
          <a:lstStyle/>
          <a:p>
            <a:pPr fontAlgn="auto">
              <a:spcAft>
                <a:spcPts val="0"/>
              </a:spcAft>
            </a:pPr>
            <a:r>
              <a:rPr lang="en-US" altLang="zh-CN" sz="3200" b="1" dirty="0" smtClean="0">
                <a:solidFill>
                  <a:schemeClr val="bg1"/>
                </a:solidFill>
                <a:latin typeface="Calibri" pitchFamily="34" charset="0"/>
                <a:ea typeface="+mj-ea"/>
                <a:cs typeface="Tahoma" pitchFamily="34" charset="0"/>
              </a:rPr>
              <a:t>Share Call Appearance</a:t>
            </a:r>
          </a:p>
        </p:txBody>
      </p:sp>
      <p:sp>
        <p:nvSpPr>
          <p:cNvPr id="4" name="灯片编号占位符 3"/>
          <p:cNvSpPr>
            <a:spLocks noGrp="1"/>
          </p:cNvSpPr>
          <p:nvPr>
            <p:ph type="sldNum" sz="quarter" idx="12"/>
          </p:nvPr>
        </p:nvSpPr>
        <p:spPr/>
        <p:txBody>
          <a:bodyPr/>
          <a:lstStyle/>
          <a:p>
            <a:pPr>
              <a:defRPr/>
            </a:pPr>
            <a:fld id="{4B1F1D32-E798-4FFB-8D0D-5F8E53C0BDA9}" type="slidenum">
              <a:rPr lang="zh-CN" altLang="en-US" smtClean="0"/>
              <a:pPr>
                <a:defRPr/>
              </a:pPr>
              <a:t>18</a:t>
            </a:fld>
            <a:endParaRPr lang="zh-CN" altLang="en-US" dirty="0"/>
          </a:p>
        </p:txBody>
      </p:sp>
    </p:spTree>
    <p:extLst>
      <p:ext uri="{BB962C8B-B14F-4D97-AF65-F5344CB8AC3E}">
        <p14:creationId xmlns:p14="http://schemas.microsoft.com/office/powerpoint/2010/main" val="28945683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Rectangle 2"/>
          <p:cNvSpPr>
            <a:spLocks noChangeArrowheads="1"/>
          </p:cNvSpPr>
          <p:nvPr/>
        </p:nvSpPr>
        <p:spPr bwMode="auto">
          <a:xfrm>
            <a:off x="0" y="-169277"/>
            <a:ext cx="184731" cy="338554"/>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dirty="0">
              <a:latin typeface="Calibri" pitchFamily="34" charset="0"/>
            </a:endParaRPr>
          </a:p>
        </p:txBody>
      </p:sp>
      <p:sp>
        <p:nvSpPr>
          <p:cNvPr id="5" name="Rectangle 3"/>
          <p:cNvSpPr txBox="1">
            <a:spLocks noChangeArrowheads="1"/>
          </p:cNvSpPr>
          <p:nvPr/>
        </p:nvSpPr>
        <p:spPr>
          <a:xfrm>
            <a:off x="0" y="55563"/>
            <a:ext cx="7429520" cy="493712"/>
          </a:xfrm>
          <a:prstGeom prst="rect">
            <a:avLst/>
          </a:prstGeom>
        </p:spPr>
        <p:txBody>
          <a:bodyPr vert="horz" lIns="91440" tIns="45720" rIns="91440" bIns="45720" rtlCol="0" anchor="ctr">
            <a:noAutofit/>
          </a:bodyPr>
          <a:lstStyle/>
          <a:p>
            <a:pPr fontAlgn="auto">
              <a:spcAft>
                <a:spcPts val="0"/>
              </a:spcAft>
            </a:pPr>
            <a:r>
              <a:rPr lang="en-US" altLang="zh-CN" sz="3200" b="1" dirty="0" smtClean="0">
                <a:solidFill>
                  <a:schemeClr val="bg1"/>
                </a:solidFill>
                <a:latin typeface="Calibri" pitchFamily="34" charset="0"/>
                <a:ea typeface="+mj-ea"/>
                <a:cs typeface="Tahoma" pitchFamily="34" charset="0"/>
              </a:rPr>
              <a:t>Application Scenarios</a:t>
            </a:r>
          </a:p>
        </p:txBody>
      </p:sp>
      <p:sp>
        <p:nvSpPr>
          <p:cNvPr id="6" name="TextBox 5"/>
          <p:cNvSpPr txBox="1"/>
          <p:nvPr/>
        </p:nvSpPr>
        <p:spPr>
          <a:xfrm>
            <a:off x="751831" y="5643578"/>
            <a:ext cx="184731" cy="338554"/>
          </a:xfrm>
          <a:prstGeom prst="rect">
            <a:avLst/>
          </a:prstGeom>
          <a:noFill/>
        </p:spPr>
        <p:txBody>
          <a:bodyPr wrap="none" rtlCol="0">
            <a:spAutoFit/>
          </a:bodyPr>
          <a:lstStyle/>
          <a:p>
            <a:endParaRPr lang="zh-CN" altLang="en-US" dirty="0">
              <a:latin typeface="Calibri" pitchFamily="34" charset="0"/>
            </a:endParaRPr>
          </a:p>
        </p:txBody>
      </p:sp>
      <p:pic>
        <p:nvPicPr>
          <p:cNvPr id="1037" name="Picture 13"/>
          <p:cNvPicPr>
            <a:picLocks noChangeAspect="1" noChangeArrowheads="1"/>
          </p:cNvPicPr>
          <p:nvPr/>
        </p:nvPicPr>
        <p:blipFill>
          <a:blip r:embed="rId3" cstate="print"/>
          <a:srcRect/>
          <a:stretch>
            <a:fillRect/>
          </a:stretch>
        </p:blipFill>
        <p:spPr bwMode="auto">
          <a:xfrm>
            <a:off x="1760171" y="3052175"/>
            <a:ext cx="4786346" cy="2792801"/>
          </a:xfrm>
          <a:prstGeom prst="rect">
            <a:avLst/>
          </a:prstGeom>
          <a:noFill/>
          <a:ln w="9525">
            <a:noFill/>
            <a:miter lim="800000"/>
            <a:headEnd/>
            <a:tailEnd/>
          </a:ln>
          <a:effectLst/>
        </p:spPr>
      </p:pic>
      <p:sp>
        <p:nvSpPr>
          <p:cNvPr id="7" name="TextBox 6"/>
          <p:cNvSpPr txBox="1"/>
          <p:nvPr/>
        </p:nvSpPr>
        <p:spPr>
          <a:xfrm>
            <a:off x="357158" y="908720"/>
            <a:ext cx="8429652" cy="2031325"/>
          </a:xfrm>
          <a:prstGeom prst="rect">
            <a:avLst/>
          </a:prstGeom>
          <a:noFill/>
        </p:spPr>
        <p:txBody>
          <a:bodyPr wrap="square" rtlCol="0">
            <a:spAutoFit/>
          </a:bodyPr>
          <a:lstStyle/>
          <a:p>
            <a:r>
              <a:rPr lang="en-US" sz="2000" b="1" dirty="0">
                <a:latin typeface="Calibri" pitchFamily="34" charset="0"/>
              </a:rPr>
              <a:t>B</a:t>
            </a:r>
            <a:r>
              <a:rPr lang="en-US" sz="2000" b="1" dirty="0" smtClean="0">
                <a:latin typeface="Calibri" pitchFamily="34" charset="0"/>
              </a:rPr>
              <a:t>oss and Secretary </a:t>
            </a:r>
            <a:r>
              <a:rPr lang="en-US" sz="1800" b="1" dirty="0" smtClean="0">
                <a:latin typeface="Calibri" pitchFamily="34" charset="0"/>
              </a:rPr>
              <a:t>:</a:t>
            </a:r>
          </a:p>
          <a:p>
            <a:r>
              <a:rPr lang="en-US" sz="1800" dirty="0" smtClean="0">
                <a:latin typeface="Calibri" pitchFamily="34" charset="0"/>
              </a:rPr>
              <a:t>The secretary can share the boss's extension on her phone. When there is an incoming call to the extension of the boss, both the phones of the boss and the secretary will ring simultaneously. Either the boss or the secretary can answer the call. This call state can be shared and also some special operation can be done according the status indication, such as Public hold, Private hold, Barge in.</a:t>
            </a:r>
            <a:endParaRPr lang="zh-CN" altLang="en-US" sz="1800" dirty="0" smtClean="0">
              <a:latin typeface="Calibri" pitchFamily="34" charset="0"/>
            </a:endParaRPr>
          </a:p>
          <a:p>
            <a:endParaRPr lang="zh-CN" altLang="en-US" dirty="0">
              <a:latin typeface="Calibri" pitchFamily="34" charset="0"/>
            </a:endParaRPr>
          </a:p>
        </p:txBody>
      </p:sp>
      <p:sp>
        <p:nvSpPr>
          <p:cNvPr id="2" name="TextBox 1"/>
          <p:cNvSpPr txBox="1"/>
          <p:nvPr/>
        </p:nvSpPr>
        <p:spPr>
          <a:xfrm>
            <a:off x="184731" y="4156187"/>
            <a:ext cx="1712862" cy="584775"/>
          </a:xfrm>
          <a:prstGeom prst="rect">
            <a:avLst/>
          </a:prstGeom>
          <a:noFill/>
        </p:spPr>
        <p:txBody>
          <a:bodyPr wrap="square" rtlCol="0">
            <a:spAutoFit/>
          </a:bodyPr>
          <a:lstStyle/>
          <a:p>
            <a:r>
              <a:rPr lang="en-US" altLang="zh-CN" dirty="0" smtClean="0">
                <a:solidFill>
                  <a:srgbClr val="FF0000"/>
                </a:solidFill>
              </a:rPr>
              <a:t>          </a:t>
            </a:r>
            <a:r>
              <a:rPr lang="en-US" altLang="zh-CN" dirty="0" smtClean="0">
                <a:solidFill>
                  <a:srgbClr val="FF0000"/>
                </a:solidFill>
                <a:latin typeface="+mn-lt"/>
              </a:rPr>
              <a:t>Boss</a:t>
            </a:r>
          </a:p>
          <a:p>
            <a:r>
              <a:rPr lang="en-US" altLang="zh-CN" dirty="0" smtClean="0">
                <a:solidFill>
                  <a:srgbClr val="FF0000"/>
                </a:solidFill>
                <a:latin typeface="+mn-lt"/>
              </a:rPr>
              <a:t>Primary account</a:t>
            </a:r>
            <a:endParaRPr lang="zh-CN" altLang="en-US" dirty="0">
              <a:solidFill>
                <a:srgbClr val="FF0000"/>
              </a:solidFill>
              <a:latin typeface="+mn-lt"/>
            </a:endParaRPr>
          </a:p>
        </p:txBody>
      </p:sp>
      <p:sp>
        <p:nvSpPr>
          <p:cNvPr id="3" name="TextBox 2"/>
          <p:cNvSpPr txBox="1"/>
          <p:nvPr/>
        </p:nvSpPr>
        <p:spPr>
          <a:xfrm>
            <a:off x="6300191" y="4149921"/>
            <a:ext cx="1809983" cy="584775"/>
          </a:xfrm>
          <a:prstGeom prst="rect">
            <a:avLst/>
          </a:prstGeom>
          <a:noFill/>
        </p:spPr>
        <p:txBody>
          <a:bodyPr wrap="none" rtlCol="0">
            <a:spAutoFit/>
          </a:bodyPr>
          <a:lstStyle/>
          <a:p>
            <a:r>
              <a:rPr lang="en-US" altLang="zh-CN" dirty="0" smtClean="0">
                <a:solidFill>
                  <a:srgbClr val="FF0000"/>
                </a:solidFill>
                <a:latin typeface="+mn-lt"/>
              </a:rPr>
              <a:t>    Secretary</a:t>
            </a:r>
          </a:p>
          <a:p>
            <a:r>
              <a:rPr lang="en-US" altLang="zh-CN" dirty="0" smtClean="0">
                <a:solidFill>
                  <a:srgbClr val="FF0000"/>
                </a:solidFill>
                <a:latin typeface="+mn-lt"/>
              </a:rPr>
              <a:t>Alternative account</a:t>
            </a:r>
            <a:endParaRPr lang="zh-CN" altLang="en-US" dirty="0">
              <a:solidFill>
                <a:srgbClr val="FF0000"/>
              </a:solidFill>
              <a:latin typeface="+mn-lt"/>
            </a:endParaRPr>
          </a:p>
        </p:txBody>
      </p:sp>
      <p:sp>
        <p:nvSpPr>
          <p:cNvPr id="4" name="TextBox 3"/>
          <p:cNvSpPr txBox="1"/>
          <p:nvPr/>
        </p:nvSpPr>
        <p:spPr>
          <a:xfrm>
            <a:off x="3219817" y="5851556"/>
            <a:ext cx="993092" cy="338554"/>
          </a:xfrm>
          <a:prstGeom prst="rect">
            <a:avLst/>
          </a:prstGeom>
          <a:noFill/>
        </p:spPr>
        <p:txBody>
          <a:bodyPr wrap="none" rtlCol="0">
            <a:spAutoFit/>
          </a:bodyPr>
          <a:lstStyle/>
          <a:p>
            <a:r>
              <a:rPr lang="en-US" altLang="zh-CN" dirty="0" smtClean="0">
                <a:solidFill>
                  <a:srgbClr val="FF0000"/>
                </a:solidFill>
                <a:latin typeface="+mn-lt"/>
              </a:rPr>
              <a:t>Customer</a:t>
            </a:r>
            <a:endParaRPr lang="zh-CN" altLang="en-US" dirty="0"/>
          </a:p>
        </p:txBody>
      </p:sp>
      <p:sp>
        <p:nvSpPr>
          <p:cNvPr id="8" name="灯片编号占位符 7"/>
          <p:cNvSpPr>
            <a:spLocks noGrp="1"/>
          </p:cNvSpPr>
          <p:nvPr>
            <p:ph type="sldNum" sz="quarter" idx="12"/>
          </p:nvPr>
        </p:nvSpPr>
        <p:spPr/>
        <p:txBody>
          <a:bodyPr/>
          <a:lstStyle/>
          <a:p>
            <a:pPr>
              <a:defRPr/>
            </a:pPr>
            <a:fld id="{4B1F1D32-E798-4FFB-8D0D-5F8E53C0BDA9}" type="slidenum">
              <a:rPr lang="zh-CN" altLang="en-US" smtClean="0"/>
              <a:pPr>
                <a:defRPr/>
              </a:pPr>
              <a:t>19</a:t>
            </a:fld>
            <a:endParaRPr lang="zh-CN" altLang="en-US" dirty="0"/>
          </a:p>
        </p:txBody>
      </p:sp>
    </p:spTree>
    <p:extLst>
      <p:ext uri="{BB962C8B-B14F-4D97-AF65-F5344CB8AC3E}">
        <p14:creationId xmlns:p14="http://schemas.microsoft.com/office/powerpoint/2010/main" val="190136540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extBox 4"/>
          <p:cNvSpPr txBox="1">
            <a:spLocks noChangeArrowheads="1"/>
          </p:cNvSpPr>
          <p:nvPr/>
        </p:nvSpPr>
        <p:spPr bwMode="auto">
          <a:xfrm>
            <a:off x="34925" y="44450"/>
            <a:ext cx="1728763" cy="584775"/>
          </a:xfrm>
          <a:prstGeom prst="rect">
            <a:avLst/>
          </a:prstGeom>
          <a:noFill/>
          <a:ln w="9525">
            <a:noFill/>
            <a:miter lim="800000"/>
            <a:headEnd/>
            <a:tailEnd/>
          </a:ln>
        </p:spPr>
        <p:txBody>
          <a:bodyPr wrap="square">
            <a:spAutoFit/>
          </a:bodyPr>
          <a:lstStyle/>
          <a:p>
            <a:pPr algn="ctr"/>
            <a:r>
              <a:rPr lang="en-US" altLang="zh-CN" sz="3200" b="1" dirty="0">
                <a:solidFill>
                  <a:prstClr val="white"/>
                </a:solidFill>
                <a:latin typeface="Calibri" pitchFamily="34" charset="0"/>
                <a:ea typeface="Tahoma" pitchFamily="34" charset="0"/>
                <a:cs typeface="Tahoma" pitchFamily="34" charset="0"/>
              </a:rPr>
              <a:t>Agenda</a:t>
            </a:r>
            <a:endParaRPr lang="zh-CN" altLang="en-US" sz="3200" b="1" dirty="0">
              <a:solidFill>
                <a:prstClr val="white"/>
              </a:solidFill>
              <a:latin typeface="Calibri" pitchFamily="34" charset="0"/>
              <a:cs typeface="Tahoma" pitchFamily="34" charset="0"/>
            </a:endParaRPr>
          </a:p>
        </p:txBody>
      </p:sp>
      <p:sp>
        <p:nvSpPr>
          <p:cNvPr id="16386" name="AutoShape 35"/>
          <p:cNvSpPr>
            <a:spLocks noChangeArrowheads="1"/>
          </p:cNvSpPr>
          <p:nvPr/>
        </p:nvSpPr>
        <p:spPr bwMode="auto">
          <a:xfrm>
            <a:off x="928662" y="1357298"/>
            <a:ext cx="5543550" cy="576262"/>
          </a:xfrm>
          <a:prstGeom prst="roundRect">
            <a:avLst>
              <a:gd name="adj" fmla="val 16667"/>
            </a:avLst>
          </a:prstGeom>
          <a:noFill/>
          <a:ln w="9525">
            <a:noFill/>
            <a:round/>
            <a:headEnd/>
            <a:tailEnd/>
          </a:ln>
          <a:effectLst>
            <a:prstShdw prst="shdw17" dist="17961" dir="2700000">
              <a:srgbClr val="1C493A"/>
            </a:prstShdw>
          </a:effectLst>
        </p:spPr>
        <p:txBody>
          <a:bodyPr wrap="none" anchor="ctr"/>
          <a:lstStyle/>
          <a:p>
            <a:r>
              <a:rPr lang="en-US" altLang="zh-CN" sz="2500" b="1" dirty="0">
                <a:solidFill>
                  <a:prstClr val="black"/>
                </a:solidFill>
                <a:latin typeface="Calibri" pitchFamily="34" charset="0"/>
                <a:ea typeface="Tahoma" pitchFamily="34" charset="0"/>
                <a:cs typeface="Tahoma" pitchFamily="34" charset="0"/>
              </a:rPr>
              <a:t>     </a:t>
            </a:r>
            <a:r>
              <a:rPr lang="en-US" altLang="zh-CN" sz="2500" b="1" dirty="0" smtClean="0">
                <a:solidFill>
                  <a:prstClr val="black"/>
                </a:solidFill>
                <a:latin typeface="Calibri" pitchFamily="34" charset="0"/>
                <a:ea typeface="Tahoma" pitchFamily="34" charset="0"/>
                <a:cs typeface="Tahoma" pitchFamily="34" charset="0"/>
              </a:rPr>
              <a:t> Who is </a:t>
            </a:r>
            <a:r>
              <a:rPr lang="en-US" altLang="zh-CN" sz="2500" b="1" dirty="0" err="1" smtClean="0">
                <a:solidFill>
                  <a:prstClr val="black"/>
                </a:solidFill>
                <a:latin typeface="Calibri" pitchFamily="34" charset="0"/>
                <a:ea typeface="Tahoma" pitchFamily="34" charset="0"/>
                <a:cs typeface="Tahoma" pitchFamily="34" charset="0"/>
              </a:rPr>
              <a:t>BroadSoft</a:t>
            </a:r>
            <a:endParaRPr lang="en-US" altLang="zh-CN" sz="2500" b="1" dirty="0">
              <a:solidFill>
                <a:prstClr val="black"/>
              </a:solidFill>
              <a:latin typeface="Calibri" pitchFamily="34" charset="0"/>
              <a:ea typeface="Tahoma" pitchFamily="34" charset="0"/>
              <a:cs typeface="Tahoma" pitchFamily="34" charset="0"/>
            </a:endParaRPr>
          </a:p>
        </p:txBody>
      </p:sp>
      <p:sp>
        <p:nvSpPr>
          <p:cNvPr id="16389" name="AutoShape 35"/>
          <p:cNvSpPr>
            <a:spLocks noChangeArrowheads="1"/>
          </p:cNvSpPr>
          <p:nvPr/>
        </p:nvSpPr>
        <p:spPr bwMode="auto">
          <a:xfrm>
            <a:off x="928662" y="2227620"/>
            <a:ext cx="5543550" cy="576263"/>
          </a:xfrm>
          <a:prstGeom prst="roundRect">
            <a:avLst>
              <a:gd name="adj" fmla="val 16667"/>
            </a:avLst>
          </a:prstGeom>
          <a:noFill/>
          <a:ln w="9525">
            <a:noFill/>
            <a:round/>
            <a:headEnd/>
            <a:tailEnd/>
          </a:ln>
          <a:effectLst>
            <a:prstShdw prst="shdw17" dist="17961" dir="2700000">
              <a:srgbClr val="1C493A"/>
            </a:prstShdw>
          </a:effectLst>
        </p:spPr>
        <p:txBody>
          <a:bodyPr wrap="none" anchor="ctr"/>
          <a:lstStyle/>
          <a:p>
            <a:r>
              <a:rPr lang="en-US" altLang="zh-CN" sz="2500" b="1" dirty="0" smtClean="0">
                <a:solidFill>
                  <a:prstClr val="black"/>
                </a:solidFill>
                <a:latin typeface="Calibri" pitchFamily="34" charset="0"/>
                <a:ea typeface="Tahoma" pitchFamily="34" charset="0"/>
                <a:cs typeface="Tahoma" pitchFamily="34" charset="0"/>
              </a:rPr>
              <a:t>      Success Cases</a:t>
            </a:r>
            <a:endParaRPr lang="en-US" altLang="zh-CN" sz="2500" b="1" dirty="0">
              <a:solidFill>
                <a:prstClr val="black"/>
              </a:solidFill>
              <a:latin typeface="Calibri" pitchFamily="34" charset="0"/>
              <a:ea typeface="Tahoma" pitchFamily="34" charset="0"/>
              <a:cs typeface="Tahoma" pitchFamily="34" charset="0"/>
            </a:endParaRPr>
          </a:p>
        </p:txBody>
      </p:sp>
      <p:sp>
        <p:nvSpPr>
          <p:cNvPr id="13" name="AutoShape 35"/>
          <p:cNvSpPr>
            <a:spLocks noChangeArrowheads="1"/>
          </p:cNvSpPr>
          <p:nvPr/>
        </p:nvSpPr>
        <p:spPr bwMode="auto">
          <a:xfrm>
            <a:off x="1279458" y="3077272"/>
            <a:ext cx="7560840" cy="576263"/>
          </a:xfrm>
          <a:prstGeom prst="roundRect">
            <a:avLst>
              <a:gd name="adj" fmla="val 16667"/>
            </a:avLst>
          </a:prstGeom>
          <a:noFill/>
          <a:ln w="9525">
            <a:noFill/>
            <a:round/>
            <a:headEnd/>
            <a:tailEnd/>
          </a:ln>
          <a:effectLst>
            <a:prstShdw prst="shdw17" dist="17961" dir="2700000">
              <a:srgbClr val="1C493A"/>
            </a:prstShdw>
          </a:effectLst>
        </p:spPr>
        <p:txBody>
          <a:bodyPr wrap="none" anchor="ctr"/>
          <a:lstStyle/>
          <a:p>
            <a:r>
              <a:rPr lang="en-US" altLang="zh-CN" sz="2500" b="1" dirty="0" smtClean="0">
                <a:solidFill>
                  <a:prstClr val="black"/>
                </a:solidFill>
                <a:latin typeface="Calibri" pitchFamily="34" charset="0"/>
                <a:ea typeface="Tahoma" pitchFamily="34" charset="0"/>
                <a:cs typeface="Tahoma" pitchFamily="34" charset="0"/>
              </a:rPr>
              <a:t> </a:t>
            </a:r>
            <a:r>
              <a:rPr lang="en-US" altLang="zh-CN" sz="2500" b="1" dirty="0">
                <a:solidFill>
                  <a:prstClr val="black"/>
                </a:solidFill>
                <a:latin typeface="Calibri" pitchFamily="34" charset="0"/>
                <a:ea typeface="Tahoma" pitchFamily="34" charset="0"/>
                <a:cs typeface="Tahoma" pitchFamily="34" charset="0"/>
              </a:rPr>
              <a:t>How to Configure </a:t>
            </a:r>
            <a:r>
              <a:rPr lang="en-US" altLang="zh-CN" sz="2500" b="1" dirty="0" smtClean="0">
                <a:solidFill>
                  <a:prstClr val="black"/>
                </a:solidFill>
                <a:latin typeface="Calibri" pitchFamily="34" charset="0"/>
                <a:ea typeface="Tahoma" pitchFamily="34" charset="0"/>
                <a:cs typeface="Tahoma" pitchFamily="34" charset="0"/>
              </a:rPr>
              <a:t>the Features of </a:t>
            </a:r>
            <a:r>
              <a:rPr lang="en-US" altLang="zh-CN" sz="2500" b="1" dirty="0" err="1" smtClean="0">
                <a:solidFill>
                  <a:prstClr val="black"/>
                </a:solidFill>
                <a:latin typeface="Calibri" pitchFamily="34" charset="0"/>
                <a:ea typeface="Tahoma" pitchFamily="34" charset="0"/>
                <a:cs typeface="Tahoma" pitchFamily="34" charset="0"/>
              </a:rPr>
              <a:t>BroadWorks</a:t>
            </a:r>
            <a:endParaRPr lang="en-US" altLang="zh-CN" sz="2500" b="1" dirty="0">
              <a:solidFill>
                <a:prstClr val="black"/>
              </a:solidFill>
              <a:latin typeface="Calibri" pitchFamily="34" charset="0"/>
              <a:ea typeface="Tahoma" pitchFamily="34" charset="0"/>
              <a:cs typeface="Tahoma" pitchFamily="34" charset="0"/>
            </a:endParaRPr>
          </a:p>
        </p:txBody>
      </p:sp>
      <p:pic>
        <p:nvPicPr>
          <p:cNvPr id="17" name="Picture 2" descr="C:\Documents and Settings\Administrator\桌面\Y.png"/>
          <p:cNvPicPr>
            <a:picLocks noChangeAspect="1" noChangeArrowheads="1"/>
          </p:cNvPicPr>
          <p:nvPr/>
        </p:nvPicPr>
        <p:blipFill>
          <a:blip r:embed="rId3" cstate="print"/>
          <a:srcRect/>
          <a:stretch>
            <a:fillRect/>
          </a:stretch>
        </p:blipFill>
        <p:spPr bwMode="auto">
          <a:xfrm>
            <a:off x="1144686" y="1501940"/>
            <a:ext cx="285752" cy="286978"/>
          </a:xfrm>
          <a:prstGeom prst="rect">
            <a:avLst/>
          </a:prstGeom>
          <a:noFill/>
        </p:spPr>
      </p:pic>
      <p:pic>
        <p:nvPicPr>
          <p:cNvPr id="20" name="Picture 2" descr="C:\Documents and Settings\Administrator\桌面\Y.png"/>
          <p:cNvPicPr>
            <a:picLocks noChangeAspect="1" noChangeArrowheads="1"/>
          </p:cNvPicPr>
          <p:nvPr/>
        </p:nvPicPr>
        <p:blipFill>
          <a:blip r:embed="rId3" cstate="print"/>
          <a:srcRect/>
          <a:stretch>
            <a:fillRect/>
          </a:stretch>
        </p:blipFill>
        <p:spPr bwMode="auto">
          <a:xfrm>
            <a:off x="1150892" y="3248803"/>
            <a:ext cx="285752" cy="286978"/>
          </a:xfrm>
          <a:prstGeom prst="rect">
            <a:avLst/>
          </a:prstGeom>
          <a:noFill/>
        </p:spPr>
      </p:pic>
      <p:pic>
        <p:nvPicPr>
          <p:cNvPr id="22" name="Picture 2" descr="C:\Documents and Settings\Administrator\桌面\Y.png"/>
          <p:cNvPicPr>
            <a:picLocks noChangeAspect="1" noChangeArrowheads="1"/>
          </p:cNvPicPr>
          <p:nvPr/>
        </p:nvPicPr>
        <p:blipFill>
          <a:blip r:embed="rId3" cstate="print"/>
          <a:srcRect/>
          <a:stretch>
            <a:fillRect/>
          </a:stretch>
        </p:blipFill>
        <p:spPr bwMode="auto">
          <a:xfrm>
            <a:off x="1144686" y="2359196"/>
            <a:ext cx="285752" cy="286978"/>
          </a:xfrm>
          <a:prstGeom prst="rect">
            <a:avLst/>
          </a:prstGeom>
          <a:noFill/>
        </p:spPr>
      </p:pic>
      <p:sp>
        <p:nvSpPr>
          <p:cNvPr id="16" name="AutoShape 35"/>
          <p:cNvSpPr>
            <a:spLocks noChangeArrowheads="1"/>
          </p:cNvSpPr>
          <p:nvPr/>
        </p:nvSpPr>
        <p:spPr bwMode="auto">
          <a:xfrm>
            <a:off x="1363496" y="3934528"/>
            <a:ext cx="7560840" cy="576263"/>
          </a:xfrm>
          <a:prstGeom prst="roundRect">
            <a:avLst>
              <a:gd name="adj" fmla="val 16667"/>
            </a:avLst>
          </a:prstGeom>
          <a:noFill/>
          <a:ln w="9525">
            <a:noFill/>
            <a:round/>
            <a:headEnd/>
            <a:tailEnd/>
          </a:ln>
          <a:effectLst>
            <a:prstShdw prst="shdw17" dist="17961" dir="2700000">
              <a:srgbClr val="1C493A"/>
            </a:prstShdw>
          </a:effectLst>
        </p:spPr>
        <p:txBody>
          <a:bodyPr wrap="none" anchor="ctr"/>
          <a:lstStyle/>
          <a:p>
            <a:pPr lvl="0"/>
            <a:r>
              <a:rPr lang="en-US" altLang="zh-CN" sz="2500" b="1" dirty="0">
                <a:solidFill>
                  <a:prstClr val="black"/>
                </a:solidFill>
                <a:latin typeface="Calibri" pitchFamily="34" charset="0"/>
                <a:ea typeface="Tahoma" pitchFamily="34" charset="0"/>
                <a:cs typeface="Tahoma" pitchFamily="34" charset="0"/>
              </a:rPr>
              <a:t>Provisioning in </a:t>
            </a:r>
            <a:r>
              <a:rPr lang="en-US" altLang="zh-CN" sz="2500" b="1" dirty="0" err="1" smtClean="0">
                <a:solidFill>
                  <a:prstClr val="black"/>
                </a:solidFill>
                <a:latin typeface="Calibri" pitchFamily="34" charset="0"/>
                <a:ea typeface="Tahoma" pitchFamily="34" charset="0"/>
                <a:cs typeface="Tahoma" pitchFamily="34" charset="0"/>
              </a:rPr>
              <a:t>BroadWorks</a:t>
            </a:r>
            <a:endParaRPr lang="zh-CN" altLang="en-US" sz="2500" b="1" dirty="0">
              <a:solidFill>
                <a:prstClr val="black"/>
              </a:solidFill>
              <a:latin typeface="Calibri" pitchFamily="34" charset="0"/>
              <a:ea typeface="Tahoma" pitchFamily="34" charset="0"/>
              <a:cs typeface="Tahoma" pitchFamily="34" charset="0"/>
            </a:endParaRPr>
          </a:p>
        </p:txBody>
      </p:sp>
      <p:pic>
        <p:nvPicPr>
          <p:cNvPr id="18" name="Picture 2" descr="C:\Documents and Settings\Administrator\桌面\Y.png"/>
          <p:cNvPicPr>
            <a:picLocks noChangeAspect="1" noChangeArrowheads="1"/>
          </p:cNvPicPr>
          <p:nvPr/>
        </p:nvPicPr>
        <p:blipFill>
          <a:blip r:embed="rId3" cstate="print"/>
          <a:srcRect/>
          <a:stretch>
            <a:fillRect/>
          </a:stretch>
        </p:blipFill>
        <p:spPr bwMode="auto">
          <a:xfrm>
            <a:off x="1157098" y="4098136"/>
            <a:ext cx="285752" cy="286978"/>
          </a:xfrm>
          <a:prstGeom prst="rect">
            <a:avLst/>
          </a:prstGeom>
          <a:noFill/>
        </p:spPr>
      </p:pic>
      <p:sp>
        <p:nvSpPr>
          <p:cNvPr id="14" name="AutoShape 35"/>
          <p:cNvSpPr>
            <a:spLocks noChangeArrowheads="1"/>
          </p:cNvSpPr>
          <p:nvPr/>
        </p:nvSpPr>
        <p:spPr bwMode="auto">
          <a:xfrm>
            <a:off x="1363496" y="4725144"/>
            <a:ext cx="7560840" cy="576263"/>
          </a:xfrm>
          <a:prstGeom prst="roundRect">
            <a:avLst>
              <a:gd name="adj" fmla="val 16667"/>
            </a:avLst>
          </a:prstGeom>
          <a:noFill/>
          <a:ln w="9525">
            <a:noFill/>
            <a:round/>
            <a:headEnd/>
            <a:tailEnd/>
          </a:ln>
          <a:effectLst>
            <a:prstShdw prst="shdw17" dist="17961" dir="2700000">
              <a:srgbClr val="1C493A"/>
            </a:prstShdw>
          </a:effectLst>
        </p:spPr>
        <p:txBody>
          <a:bodyPr wrap="none" anchor="ctr"/>
          <a:lstStyle/>
          <a:p>
            <a:pPr lvl="0"/>
            <a:r>
              <a:rPr lang="en-US" altLang="zh-CN" sz="2500" b="1" dirty="0" err="1" smtClean="0">
                <a:solidFill>
                  <a:prstClr val="black"/>
                </a:solidFill>
                <a:latin typeface="Calibri" pitchFamily="34" charset="0"/>
                <a:ea typeface="Tahoma" pitchFamily="34" charset="0"/>
                <a:cs typeface="Tahoma" pitchFamily="34" charset="0"/>
              </a:rPr>
              <a:t>BroadTouch</a:t>
            </a:r>
            <a:endParaRPr lang="zh-CN" altLang="en-US" sz="2500" b="1" dirty="0">
              <a:solidFill>
                <a:prstClr val="black"/>
              </a:solidFill>
              <a:latin typeface="Calibri" pitchFamily="34" charset="0"/>
              <a:ea typeface="Tahoma" pitchFamily="34" charset="0"/>
              <a:cs typeface="Tahoma" pitchFamily="34" charset="0"/>
            </a:endParaRPr>
          </a:p>
        </p:txBody>
      </p:sp>
      <p:pic>
        <p:nvPicPr>
          <p:cNvPr id="15" name="Picture 2" descr="C:\Documents and Settings\Administrator\桌面\Y.png"/>
          <p:cNvPicPr>
            <a:picLocks noChangeAspect="1" noChangeArrowheads="1"/>
          </p:cNvPicPr>
          <p:nvPr/>
        </p:nvPicPr>
        <p:blipFill>
          <a:blip r:embed="rId3" cstate="print"/>
          <a:srcRect/>
          <a:stretch>
            <a:fillRect/>
          </a:stretch>
        </p:blipFill>
        <p:spPr bwMode="auto">
          <a:xfrm>
            <a:off x="1157098" y="4888752"/>
            <a:ext cx="285752" cy="286978"/>
          </a:xfrm>
          <a:prstGeom prst="rect">
            <a:avLst/>
          </a:prstGeom>
          <a:noFill/>
        </p:spPr>
      </p:pic>
      <p:sp>
        <p:nvSpPr>
          <p:cNvPr id="2" name="灯片编号占位符 1"/>
          <p:cNvSpPr>
            <a:spLocks noGrp="1"/>
          </p:cNvSpPr>
          <p:nvPr>
            <p:ph type="sldNum" sz="quarter" idx="12"/>
          </p:nvPr>
        </p:nvSpPr>
        <p:spPr/>
        <p:txBody>
          <a:bodyPr/>
          <a:lstStyle/>
          <a:p>
            <a:pPr>
              <a:defRPr/>
            </a:pPr>
            <a:fld id="{697FED9D-2B1C-4C7D-8258-53708B199F59}" type="slidenum">
              <a:rPr lang="zh-CN" altLang="en-US" smtClean="0"/>
              <a:pPr>
                <a:defRPr/>
              </a:pPr>
              <a:t>2</a:t>
            </a:fld>
            <a:endParaRPr lang="zh-CN" altLang="en-US" dirty="0"/>
          </a:p>
        </p:txBody>
      </p:sp>
    </p:spTree>
    <p:extLst>
      <p:ext uri="{BB962C8B-B14F-4D97-AF65-F5344CB8AC3E}">
        <p14:creationId xmlns:p14="http://schemas.microsoft.com/office/powerpoint/2010/main" val="149729622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57356" y="1643050"/>
            <a:ext cx="184731" cy="338554"/>
          </a:xfrm>
          <a:prstGeom prst="rect">
            <a:avLst/>
          </a:prstGeom>
          <a:noFill/>
        </p:spPr>
        <p:txBody>
          <a:bodyPr wrap="none" rtlCol="0">
            <a:spAutoFit/>
          </a:bodyPr>
          <a:lstStyle/>
          <a:p>
            <a:endParaRPr lang="zh-CN" altLang="en-US" dirty="0">
              <a:latin typeface="Calibri" pitchFamily="34" charset="0"/>
            </a:endParaRPr>
          </a:p>
        </p:txBody>
      </p:sp>
      <p:sp>
        <p:nvSpPr>
          <p:cNvPr id="3" name="TextBox 2"/>
          <p:cNvSpPr txBox="1"/>
          <p:nvPr/>
        </p:nvSpPr>
        <p:spPr>
          <a:xfrm>
            <a:off x="525320" y="959786"/>
            <a:ext cx="7786742" cy="1366528"/>
          </a:xfrm>
          <a:prstGeom prst="rect">
            <a:avLst/>
          </a:prstGeom>
          <a:noFill/>
        </p:spPr>
        <p:txBody>
          <a:bodyPr wrap="square" rtlCol="0">
            <a:spAutoFit/>
          </a:bodyPr>
          <a:lstStyle/>
          <a:p>
            <a:pPr marL="342900" lvl="0" indent="-342900">
              <a:spcBef>
                <a:spcPct val="20000"/>
              </a:spcBef>
              <a:buFont typeface="Arial" pitchFamily="34" charset="0"/>
              <a:buChar char="•"/>
            </a:pPr>
            <a:r>
              <a:rPr lang="en-US" sz="1800" dirty="0" smtClean="0">
                <a:latin typeface="+mn-lt"/>
                <a:ea typeface="+mn-ea"/>
              </a:rPr>
              <a:t>Browse </a:t>
            </a:r>
            <a:r>
              <a:rPr lang="en-US" sz="1800" dirty="0">
                <a:latin typeface="+mn-lt"/>
                <a:ea typeface="+mn-ea"/>
              </a:rPr>
              <a:t>to </a:t>
            </a:r>
            <a:r>
              <a:rPr lang="en-US" sz="1800" b="1" dirty="0" smtClean="0">
                <a:latin typeface="+mn-lt"/>
                <a:ea typeface="+mn-ea"/>
              </a:rPr>
              <a:t>Profile </a:t>
            </a:r>
            <a:r>
              <a:rPr lang="en-US" sz="1800" b="1" dirty="0" smtClean="0">
                <a:latin typeface="+mn-lt"/>
                <a:ea typeface="+mn-ea"/>
                <a:sym typeface="Wingdings" pitchFamily="2" charset="2"/>
              </a:rPr>
              <a:t></a:t>
            </a:r>
            <a:r>
              <a:rPr lang="en-US" sz="1800" b="1" dirty="0" smtClean="0">
                <a:latin typeface="+mn-lt"/>
                <a:ea typeface="+mn-ea"/>
              </a:rPr>
              <a:t>Users </a:t>
            </a:r>
            <a:r>
              <a:rPr lang="en-US" sz="1800" b="1" dirty="0" smtClean="0">
                <a:latin typeface="+mn-lt"/>
                <a:ea typeface="+mn-ea"/>
                <a:sym typeface="Wingdings" pitchFamily="2" charset="2"/>
              </a:rPr>
              <a:t></a:t>
            </a:r>
            <a:r>
              <a:rPr lang="en-US" sz="1800" b="1" dirty="0" smtClean="0">
                <a:latin typeface="+mn-lt"/>
                <a:ea typeface="+mn-ea"/>
              </a:rPr>
              <a:t>Search</a:t>
            </a:r>
            <a:r>
              <a:rPr lang="en-US" sz="1800" dirty="0" smtClean="0">
                <a:latin typeface="+mn-lt"/>
                <a:ea typeface="+mn-ea"/>
              </a:rPr>
              <a:t> , select a user</a:t>
            </a:r>
          </a:p>
          <a:p>
            <a:pPr marL="342900" lvl="0" indent="-342900">
              <a:spcBef>
                <a:spcPct val="20000"/>
              </a:spcBef>
              <a:buFont typeface="Arial" pitchFamily="34" charset="0"/>
              <a:buChar char="•"/>
            </a:pPr>
            <a:r>
              <a:rPr lang="en-US" sz="1800" dirty="0" smtClean="0">
                <a:latin typeface="+mn-lt"/>
                <a:ea typeface="+mn-ea"/>
              </a:rPr>
              <a:t>Browse to </a:t>
            </a:r>
            <a:r>
              <a:rPr lang="en-US" sz="1800" b="1" dirty="0" smtClean="0">
                <a:latin typeface="+mn-lt"/>
                <a:ea typeface="+mn-ea"/>
              </a:rPr>
              <a:t>Call Control</a:t>
            </a:r>
            <a:r>
              <a:rPr lang="en-US" sz="1800" b="1" dirty="0" smtClean="0">
                <a:latin typeface="+mn-lt"/>
                <a:ea typeface="+mn-ea"/>
                <a:sym typeface="Wingdings" pitchFamily="2" charset="2"/>
              </a:rPr>
              <a:t></a:t>
            </a:r>
            <a:r>
              <a:rPr lang="en-US" sz="1800" b="1" dirty="0" smtClean="0">
                <a:latin typeface="+mn-lt"/>
                <a:ea typeface="+mn-ea"/>
              </a:rPr>
              <a:t> </a:t>
            </a:r>
            <a:r>
              <a:rPr lang="en-US" sz="1800" b="1" dirty="0">
                <a:latin typeface="+mn-lt"/>
                <a:ea typeface="+mn-ea"/>
              </a:rPr>
              <a:t>Shared Call </a:t>
            </a:r>
            <a:r>
              <a:rPr lang="en-US" sz="1800" b="1" dirty="0" smtClean="0">
                <a:latin typeface="+mn-lt"/>
                <a:ea typeface="+mn-ea"/>
              </a:rPr>
              <a:t>Appearance</a:t>
            </a:r>
            <a:endParaRPr lang="en-US" sz="1800" dirty="0" smtClean="0">
              <a:latin typeface="+mn-lt"/>
              <a:ea typeface="+mn-ea"/>
            </a:endParaRPr>
          </a:p>
          <a:p>
            <a:pPr marL="342900" lvl="0" indent="-342900">
              <a:spcBef>
                <a:spcPct val="20000"/>
              </a:spcBef>
              <a:buFont typeface="Arial" pitchFamily="34" charset="0"/>
              <a:buChar char="•"/>
            </a:pPr>
            <a:r>
              <a:rPr lang="en-US" sz="1800" dirty="0" smtClean="0">
                <a:latin typeface="+mn-lt"/>
                <a:ea typeface="+mn-ea"/>
              </a:rPr>
              <a:t>Set </a:t>
            </a:r>
            <a:r>
              <a:rPr lang="en-US" sz="1800" dirty="0">
                <a:latin typeface="+mn-lt"/>
                <a:ea typeface="+mn-ea"/>
              </a:rPr>
              <a:t>the SCA parameters as </a:t>
            </a:r>
            <a:r>
              <a:rPr lang="en-US" sz="1800" dirty="0" smtClean="0">
                <a:latin typeface="+mn-lt"/>
                <a:ea typeface="+mn-ea"/>
              </a:rPr>
              <a:t>below</a:t>
            </a:r>
          </a:p>
          <a:p>
            <a:pPr marL="342900" lvl="0" indent="-342900">
              <a:spcBef>
                <a:spcPct val="20000"/>
              </a:spcBef>
              <a:buFont typeface="Arial" pitchFamily="34" charset="0"/>
              <a:buChar char="•"/>
            </a:pPr>
            <a:r>
              <a:rPr lang="en-US" sz="1800" dirty="0" smtClean="0">
                <a:latin typeface="+mn-lt"/>
                <a:ea typeface="+mn-ea"/>
              </a:rPr>
              <a:t>Click </a:t>
            </a:r>
            <a:r>
              <a:rPr lang="en-US" sz="1800" b="1" dirty="0" smtClean="0">
                <a:latin typeface="+mn-lt"/>
                <a:ea typeface="+mn-ea"/>
              </a:rPr>
              <a:t>Add</a:t>
            </a:r>
            <a:r>
              <a:rPr lang="en-US" sz="1800" dirty="0" smtClean="0">
                <a:latin typeface="+mn-lt"/>
                <a:ea typeface="+mn-ea"/>
              </a:rPr>
              <a:t> to </a:t>
            </a:r>
            <a:r>
              <a:rPr lang="en-US" sz="1800" dirty="0">
                <a:latin typeface="+mn-lt"/>
                <a:ea typeface="+mn-ea"/>
              </a:rPr>
              <a:t>add </a:t>
            </a:r>
            <a:r>
              <a:rPr lang="en-US" sz="1800" dirty="0" smtClean="0">
                <a:latin typeface="+mn-lt"/>
                <a:ea typeface="+mn-ea"/>
              </a:rPr>
              <a:t>alternative </a:t>
            </a:r>
            <a:r>
              <a:rPr lang="en-US" sz="1800" dirty="0">
                <a:latin typeface="+mn-lt"/>
                <a:ea typeface="+mn-ea"/>
              </a:rPr>
              <a:t>accounts to this </a:t>
            </a:r>
            <a:r>
              <a:rPr lang="en-US" sz="1800" dirty="0" smtClean="0">
                <a:latin typeface="+mn-lt"/>
                <a:ea typeface="+mn-ea"/>
              </a:rPr>
              <a:t>user</a:t>
            </a:r>
            <a:endParaRPr lang="zh-CN" altLang="en-US" sz="1800" dirty="0">
              <a:latin typeface="+mn-lt"/>
              <a:ea typeface="+mn-ea"/>
            </a:endParaRPr>
          </a:p>
        </p:txBody>
      </p:sp>
      <p:pic>
        <p:nvPicPr>
          <p:cNvPr id="43010" name="Picture 2"/>
          <p:cNvPicPr>
            <a:picLocks noChangeAspect="1" noChangeArrowheads="1"/>
          </p:cNvPicPr>
          <p:nvPr/>
        </p:nvPicPr>
        <p:blipFill>
          <a:blip r:embed="rId3" cstate="print"/>
          <a:srcRect/>
          <a:stretch>
            <a:fillRect/>
          </a:stretch>
        </p:blipFill>
        <p:spPr bwMode="auto">
          <a:xfrm>
            <a:off x="755576" y="2406210"/>
            <a:ext cx="6938141" cy="4013448"/>
          </a:xfrm>
          <a:prstGeom prst="rect">
            <a:avLst/>
          </a:prstGeom>
          <a:noFill/>
          <a:ln w="9525">
            <a:noFill/>
            <a:miter lim="800000"/>
            <a:headEnd/>
            <a:tailEnd/>
          </a:ln>
          <a:effectLst/>
        </p:spPr>
      </p:pic>
      <p:sp>
        <p:nvSpPr>
          <p:cNvPr id="5" name="Rectangle 3"/>
          <p:cNvSpPr txBox="1">
            <a:spLocks noChangeArrowheads="1"/>
          </p:cNvSpPr>
          <p:nvPr/>
        </p:nvSpPr>
        <p:spPr>
          <a:xfrm>
            <a:off x="0" y="55563"/>
            <a:ext cx="7429520" cy="493712"/>
          </a:xfrm>
          <a:prstGeom prst="rect">
            <a:avLst/>
          </a:prstGeom>
        </p:spPr>
        <p:txBody>
          <a:bodyPr vert="horz" lIns="91440" tIns="45720" rIns="91440" bIns="45720" rtlCol="0" anchor="ctr">
            <a:noAutofit/>
          </a:bodyPr>
          <a:lstStyle/>
          <a:p>
            <a:pPr fontAlgn="auto">
              <a:spcAft>
                <a:spcPts val="0"/>
              </a:spcAft>
            </a:pPr>
            <a:r>
              <a:rPr lang="en-US" altLang="zh-CN" sz="3200" b="1" dirty="0" smtClean="0">
                <a:solidFill>
                  <a:schemeClr val="bg1"/>
                </a:solidFill>
                <a:latin typeface="Calibri" pitchFamily="34" charset="0"/>
                <a:ea typeface="+mj-ea"/>
                <a:cs typeface="Tahoma" pitchFamily="34" charset="0"/>
              </a:rPr>
              <a:t>Configuring the </a:t>
            </a:r>
            <a:r>
              <a:rPr lang="en-US" altLang="zh-CN" sz="3200" b="1" dirty="0" err="1" smtClean="0">
                <a:solidFill>
                  <a:schemeClr val="bg1"/>
                </a:solidFill>
                <a:latin typeface="Calibri" pitchFamily="34" charset="0"/>
                <a:ea typeface="+mj-ea"/>
                <a:cs typeface="Tahoma" pitchFamily="34" charset="0"/>
              </a:rPr>
              <a:t>BroadWorks</a:t>
            </a:r>
            <a:r>
              <a:rPr lang="en-US" altLang="zh-CN" sz="3200" b="1" dirty="0" smtClean="0">
                <a:solidFill>
                  <a:schemeClr val="bg1"/>
                </a:solidFill>
                <a:latin typeface="Calibri" pitchFamily="34" charset="0"/>
                <a:ea typeface="+mj-ea"/>
                <a:cs typeface="Tahoma" pitchFamily="34" charset="0"/>
              </a:rPr>
              <a:t> Server</a:t>
            </a:r>
          </a:p>
        </p:txBody>
      </p:sp>
      <p:sp>
        <p:nvSpPr>
          <p:cNvPr id="4" name="灯片编号占位符 3"/>
          <p:cNvSpPr>
            <a:spLocks noGrp="1"/>
          </p:cNvSpPr>
          <p:nvPr>
            <p:ph type="sldNum" sz="quarter" idx="12"/>
          </p:nvPr>
        </p:nvSpPr>
        <p:spPr/>
        <p:txBody>
          <a:bodyPr/>
          <a:lstStyle/>
          <a:p>
            <a:pPr>
              <a:defRPr/>
            </a:pPr>
            <a:fld id="{4B1F1D32-E798-4FFB-8D0D-5F8E53C0BDA9}" type="slidenum">
              <a:rPr lang="zh-CN" altLang="en-US" smtClean="0"/>
              <a:pPr>
                <a:defRPr/>
              </a:pPr>
              <a:t>20</a:t>
            </a:fld>
            <a:endParaRPr lang="zh-CN" altLang="en-US" dirty="0"/>
          </a:p>
        </p:txBody>
      </p:sp>
    </p:spTree>
    <p:extLst>
      <p:ext uri="{BB962C8B-B14F-4D97-AF65-F5344CB8AC3E}">
        <p14:creationId xmlns:p14="http://schemas.microsoft.com/office/powerpoint/2010/main" val="75691324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42910" y="928670"/>
            <a:ext cx="7572428" cy="1280351"/>
          </a:xfrm>
          <a:prstGeom prst="rect">
            <a:avLst/>
          </a:prstGeom>
          <a:noFill/>
        </p:spPr>
        <p:txBody>
          <a:bodyPr wrap="square" rtlCol="0">
            <a:spAutoFit/>
          </a:bodyPr>
          <a:lstStyle/>
          <a:p>
            <a:pPr marL="342900" indent="-342900">
              <a:spcBef>
                <a:spcPct val="20000"/>
              </a:spcBef>
              <a:buFont typeface="Arial" pitchFamily="34" charset="0"/>
              <a:buChar char="•"/>
            </a:pPr>
            <a:r>
              <a:rPr lang="en-US" sz="1800" dirty="0">
                <a:latin typeface="+mn-lt"/>
                <a:ea typeface="+mn-ea"/>
              </a:rPr>
              <a:t>Select the </a:t>
            </a:r>
            <a:r>
              <a:rPr lang="en-US" sz="1800" b="1" dirty="0">
                <a:latin typeface="+mn-lt"/>
                <a:ea typeface="+mn-ea"/>
              </a:rPr>
              <a:t>D</a:t>
            </a:r>
            <a:r>
              <a:rPr lang="en-US" sz="1800" b="1" dirty="0" smtClean="0">
                <a:latin typeface="+mn-lt"/>
                <a:ea typeface="+mn-ea"/>
              </a:rPr>
              <a:t>evice Profile Name</a:t>
            </a:r>
            <a:r>
              <a:rPr lang="en-US" sz="1800" dirty="0" smtClean="0">
                <a:latin typeface="+mn-lt"/>
                <a:ea typeface="+mn-ea"/>
              </a:rPr>
              <a:t> </a:t>
            </a:r>
            <a:r>
              <a:rPr lang="en-US" sz="1800" dirty="0">
                <a:latin typeface="+mn-lt"/>
                <a:ea typeface="+mn-ea"/>
              </a:rPr>
              <a:t>(e.g. </a:t>
            </a:r>
            <a:r>
              <a:rPr lang="en-US" sz="1800" dirty="0" smtClean="0">
                <a:latin typeface="+mn-lt"/>
                <a:ea typeface="+mn-ea"/>
              </a:rPr>
              <a:t>yealinkT28_1)</a:t>
            </a:r>
          </a:p>
          <a:p>
            <a:pPr marL="342900" indent="-342900">
              <a:spcBef>
                <a:spcPct val="20000"/>
              </a:spcBef>
              <a:buFont typeface="Arial" pitchFamily="34" charset="0"/>
              <a:buChar char="•"/>
            </a:pPr>
            <a:r>
              <a:rPr lang="en-US" sz="1800" dirty="0" smtClean="0">
                <a:latin typeface="+mn-lt"/>
                <a:ea typeface="+mn-ea"/>
              </a:rPr>
              <a:t>Fill </a:t>
            </a:r>
            <a:r>
              <a:rPr lang="en-US" sz="1800" dirty="0">
                <a:latin typeface="+mn-lt"/>
                <a:ea typeface="+mn-ea"/>
              </a:rPr>
              <a:t>the alternative extension (e.g. 2413333607_1) in the </a:t>
            </a:r>
            <a:r>
              <a:rPr lang="en-US" sz="1800" b="1" dirty="0">
                <a:latin typeface="+mn-lt"/>
                <a:ea typeface="+mn-ea"/>
              </a:rPr>
              <a:t>*Line/Port</a:t>
            </a:r>
            <a:r>
              <a:rPr lang="en-US" sz="1800" dirty="0">
                <a:latin typeface="+mn-lt"/>
                <a:ea typeface="+mn-ea"/>
              </a:rPr>
              <a:t> </a:t>
            </a:r>
            <a:r>
              <a:rPr lang="en-US" sz="1800" dirty="0" smtClean="0">
                <a:latin typeface="+mn-lt"/>
                <a:ea typeface="+mn-ea"/>
              </a:rPr>
              <a:t>field</a:t>
            </a:r>
          </a:p>
          <a:p>
            <a:pPr marL="342900" indent="-342900">
              <a:spcBef>
                <a:spcPct val="20000"/>
              </a:spcBef>
              <a:buFont typeface="Arial" pitchFamily="34" charset="0"/>
              <a:buChar char="•"/>
            </a:pPr>
            <a:r>
              <a:rPr lang="en-US" altLang="zh-CN" sz="1800" dirty="0" smtClean="0">
                <a:latin typeface="+mn-lt"/>
                <a:ea typeface="+mn-ea"/>
              </a:rPr>
              <a:t>Select domain name of </a:t>
            </a:r>
            <a:r>
              <a:rPr lang="en-US" altLang="zh-CN" sz="1800" dirty="0" err="1" smtClean="0">
                <a:latin typeface="+mn-lt"/>
                <a:ea typeface="+mn-ea"/>
              </a:rPr>
              <a:t>BroadWorks</a:t>
            </a:r>
            <a:endParaRPr lang="zh-CN" altLang="en-US" sz="1800" dirty="0">
              <a:latin typeface="+mn-lt"/>
              <a:ea typeface="+mn-ea"/>
            </a:endParaRPr>
          </a:p>
          <a:p>
            <a:endParaRPr lang="zh-CN" altLang="en-US" dirty="0">
              <a:latin typeface="Calibri" pitchFamily="34" charset="0"/>
            </a:endParaRPr>
          </a:p>
        </p:txBody>
      </p:sp>
      <p:pic>
        <p:nvPicPr>
          <p:cNvPr id="3" name="图片 2" descr="快照14.jpg"/>
          <p:cNvPicPr/>
          <p:nvPr/>
        </p:nvPicPr>
        <p:blipFill>
          <a:blip r:embed="rId3" cstate="print"/>
          <a:stretch>
            <a:fillRect/>
          </a:stretch>
        </p:blipFill>
        <p:spPr>
          <a:xfrm>
            <a:off x="786778" y="2209021"/>
            <a:ext cx="6953574" cy="3855775"/>
          </a:xfrm>
          <a:prstGeom prst="rect">
            <a:avLst/>
          </a:prstGeom>
          <a:ln>
            <a:solidFill>
              <a:schemeClr val="tx1"/>
            </a:solidFill>
          </a:ln>
        </p:spPr>
      </p:pic>
      <p:sp>
        <p:nvSpPr>
          <p:cNvPr id="4" name="Rectangle 3"/>
          <p:cNvSpPr txBox="1">
            <a:spLocks noChangeArrowheads="1"/>
          </p:cNvSpPr>
          <p:nvPr/>
        </p:nvSpPr>
        <p:spPr>
          <a:xfrm>
            <a:off x="0" y="55563"/>
            <a:ext cx="7429520" cy="493712"/>
          </a:xfrm>
          <a:prstGeom prst="rect">
            <a:avLst/>
          </a:prstGeom>
        </p:spPr>
        <p:txBody>
          <a:bodyPr vert="horz" lIns="91440" tIns="45720" rIns="91440" bIns="45720" rtlCol="0" anchor="ctr">
            <a:noAutofit/>
          </a:bodyPr>
          <a:lstStyle/>
          <a:p>
            <a:pPr fontAlgn="auto">
              <a:spcAft>
                <a:spcPts val="0"/>
              </a:spcAft>
            </a:pPr>
            <a:r>
              <a:rPr lang="en-US" altLang="zh-CN" sz="3200" b="1" dirty="0" smtClean="0">
                <a:solidFill>
                  <a:schemeClr val="bg1"/>
                </a:solidFill>
                <a:latin typeface="Calibri" pitchFamily="34" charset="0"/>
                <a:ea typeface="+mj-ea"/>
                <a:cs typeface="Tahoma" pitchFamily="34" charset="0"/>
              </a:rPr>
              <a:t>Configuring the </a:t>
            </a:r>
            <a:r>
              <a:rPr lang="en-US" altLang="zh-CN" sz="3200" b="1" dirty="0" err="1" smtClean="0">
                <a:solidFill>
                  <a:schemeClr val="bg1"/>
                </a:solidFill>
                <a:latin typeface="Calibri" pitchFamily="34" charset="0"/>
                <a:ea typeface="+mj-ea"/>
                <a:cs typeface="Tahoma" pitchFamily="34" charset="0"/>
              </a:rPr>
              <a:t>BroadWorks</a:t>
            </a:r>
            <a:r>
              <a:rPr lang="en-US" altLang="zh-CN" sz="3200" b="1" dirty="0" smtClean="0">
                <a:solidFill>
                  <a:schemeClr val="bg1"/>
                </a:solidFill>
                <a:latin typeface="Calibri" pitchFamily="34" charset="0"/>
                <a:ea typeface="+mj-ea"/>
                <a:cs typeface="Tahoma" pitchFamily="34" charset="0"/>
              </a:rPr>
              <a:t> Server</a:t>
            </a:r>
          </a:p>
        </p:txBody>
      </p:sp>
      <p:sp>
        <p:nvSpPr>
          <p:cNvPr id="5" name="灯片编号占位符 4"/>
          <p:cNvSpPr>
            <a:spLocks noGrp="1"/>
          </p:cNvSpPr>
          <p:nvPr>
            <p:ph type="sldNum" sz="quarter" idx="12"/>
          </p:nvPr>
        </p:nvSpPr>
        <p:spPr/>
        <p:txBody>
          <a:bodyPr/>
          <a:lstStyle/>
          <a:p>
            <a:pPr>
              <a:defRPr/>
            </a:pPr>
            <a:fld id="{4B1F1D32-E798-4FFB-8D0D-5F8E53C0BDA9}" type="slidenum">
              <a:rPr lang="zh-CN" altLang="en-US" smtClean="0"/>
              <a:pPr>
                <a:defRPr/>
              </a:pPr>
              <a:t>21</a:t>
            </a:fld>
            <a:endParaRPr lang="zh-CN" altLang="en-US" dirty="0"/>
          </a:p>
        </p:txBody>
      </p:sp>
    </p:spTree>
    <p:extLst>
      <p:ext uri="{BB962C8B-B14F-4D97-AF65-F5344CB8AC3E}">
        <p14:creationId xmlns:p14="http://schemas.microsoft.com/office/powerpoint/2010/main" val="357424330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67544" y="764704"/>
            <a:ext cx="7215238" cy="947952"/>
          </a:xfrm>
          <a:prstGeom prst="rect">
            <a:avLst/>
          </a:prstGeom>
          <a:noFill/>
        </p:spPr>
        <p:txBody>
          <a:bodyPr wrap="square" rtlCol="0">
            <a:spAutoFit/>
          </a:bodyPr>
          <a:lstStyle/>
          <a:p>
            <a:pPr>
              <a:spcBef>
                <a:spcPct val="20000"/>
              </a:spcBef>
            </a:pPr>
            <a:r>
              <a:rPr lang="en-US" sz="1800" b="1" dirty="0" smtClean="0">
                <a:solidFill>
                  <a:srgbClr val="00B050"/>
                </a:solidFill>
                <a:latin typeface="+mn-lt"/>
                <a:ea typeface="+mn-ea"/>
              </a:rPr>
              <a:t>Primary account-Boss</a:t>
            </a:r>
            <a:endParaRPr lang="zh-CN" altLang="en-US" sz="1800" dirty="0" smtClean="0">
              <a:latin typeface="+mn-lt"/>
              <a:ea typeface="+mn-ea"/>
            </a:endParaRPr>
          </a:p>
          <a:p>
            <a:pPr marL="342900" lvl="0" indent="-342900">
              <a:spcBef>
                <a:spcPct val="20000"/>
              </a:spcBef>
              <a:buFont typeface="Arial" pitchFamily="34" charset="0"/>
              <a:buChar char="•"/>
            </a:pPr>
            <a:r>
              <a:rPr lang="en-US" sz="1800" dirty="0" smtClean="0">
                <a:latin typeface="+mn-lt"/>
                <a:ea typeface="+mn-ea"/>
              </a:rPr>
              <a:t>Browse </a:t>
            </a:r>
            <a:r>
              <a:rPr lang="en-US" sz="1800" dirty="0">
                <a:latin typeface="+mn-lt"/>
                <a:ea typeface="+mn-ea"/>
              </a:rPr>
              <a:t>to </a:t>
            </a:r>
            <a:r>
              <a:rPr lang="en-US" sz="1800" b="1" dirty="0" smtClean="0">
                <a:latin typeface="+mn-lt"/>
                <a:ea typeface="+mn-ea"/>
              </a:rPr>
              <a:t>Account </a:t>
            </a:r>
            <a:r>
              <a:rPr lang="en-US" sz="1800" b="1" dirty="0" smtClean="0">
                <a:latin typeface="+mn-lt"/>
                <a:ea typeface="+mn-ea"/>
                <a:sym typeface="Wingdings" pitchFamily="2" charset="2"/>
              </a:rPr>
              <a:t></a:t>
            </a:r>
            <a:r>
              <a:rPr lang="en-US" sz="1800" b="1" dirty="0">
                <a:latin typeface="+mn-lt"/>
                <a:ea typeface="+mn-ea"/>
                <a:sym typeface="Wingdings" pitchFamily="2" charset="2"/>
              </a:rPr>
              <a:t>Basic</a:t>
            </a:r>
            <a:r>
              <a:rPr lang="en-US" sz="1800" dirty="0">
                <a:latin typeface="+mn-lt"/>
                <a:ea typeface="+mn-ea"/>
                <a:sym typeface="Wingdings" pitchFamily="2" charset="2"/>
              </a:rPr>
              <a:t> </a:t>
            </a:r>
            <a:r>
              <a:rPr lang="en-US" sz="1800" dirty="0" smtClean="0">
                <a:latin typeface="+mn-lt"/>
                <a:ea typeface="+mn-ea"/>
                <a:sym typeface="Wingdings" pitchFamily="2" charset="2"/>
              </a:rPr>
              <a:t>, </a:t>
            </a:r>
            <a:r>
              <a:rPr lang="en-US" sz="1800" dirty="0">
                <a:latin typeface="+mn-lt"/>
                <a:ea typeface="+mn-ea"/>
                <a:sym typeface="Wingdings" pitchFamily="2" charset="2"/>
              </a:rPr>
              <a:t>r</a:t>
            </a:r>
            <a:r>
              <a:rPr lang="en-US" sz="1800" dirty="0" smtClean="0">
                <a:latin typeface="+mn-lt"/>
                <a:ea typeface="+mn-ea"/>
              </a:rPr>
              <a:t>egister </a:t>
            </a:r>
            <a:r>
              <a:rPr lang="en-US" sz="1800" dirty="0">
                <a:latin typeface="+mn-lt"/>
                <a:ea typeface="+mn-ea"/>
              </a:rPr>
              <a:t>the primary account </a:t>
            </a:r>
            <a:r>
              <a:rPr lang="en-US" sz="1800" dirty="0" smtClean="0">
                <a:latin typeface="+mn-lt"/>
                <a:ea typeface="+mn-ea"/>
              </a:rPr>
              <a:t>2413333607</a:t>
            </a:r>
            <a:endParaRPr lang="zh-CN" altLang="en-US" sz="1800" dirty="0">
              <a:latin typeface="+mn-lt"/>
              <a:ea typeface="+mn-ea"/>
            </a:endParaRPr>
          </a:p>
          <a:p>
            <a:endParaRPr lang="zh-CN" altLang="en-US" dirty="0">
              <a:latin typeface="Calibri" pitchFamily="34" charset="0"/>
            </a:endParaRPr>
          </a:p>
        </p:txBody>
      </p:sp>
      <p:pic>
        <p:nvPicPr>
          <p:cNvPr id="7" name="图片 6" descr="快照8.jpg"/>
          <p:cNvPicPr/>
          <p:nvPr/>
        </p:nvPicPr>
        <p:blipFill>
          <a:blip r:embed="rId3" cstate="print"/>
          <a:stretch>
            <a:fillRect/>
          </a:stretch>
        </p:blipFill>
        <p:spPr>
          <a:xfrm>
            <a:off x="714348" y="1556792"/>
            <a:ext cx="5514976" cy="2520280"/>
          </a:xfrm>
          <a:prstGeom prst="rect">
            <a:avLst/>
          </a:prstGeom>
          <a:ln>
            <a:solidFill>
              <a:schemeClr val="tx1"/>
            </a:solidFill>
          </a:ln>
        </p:spPr>
      </p:pic>
      <p:pic>
        <p:nvPicPr>
          <p:cNvPr id="8" name="图片 7" descr="快照10.jpg"/>
          <p:cNvPicPr/>
          <p:nvPr/>
        </p:nvPicPr>
        <p:blipFill>
          <a:blip r:embed="rId4" cstate="print"/>
          <a:stretch>
            <a:fillRect/>
          </a:stretch>
        </p:blipFill>
        <p:spPr>
          <a:xfrm>
            <a:off x="714348" y="4577928"/>
            <a:ext cx="5514976" cy="1512168"/>
          </a:xfrm>
          <a:prstGeom prst="rect">
            <a:avLst/>
          </a:prstGeom>
          <a:ln>
            <a:solidFill>
              <a:schemeClr val="tx1"/>
            </a:solidFill>
          </a:ln>
        </p:spPr>
      </p:pic>
      <p:sp>
        <p:nvSpPr>
          <p:cNvPr id="9" name="TextBox 8"/>
          <p:cNvSpPr txBox="1"/>
          <p:nvPr/>
        </p:nvSpPr>
        <p:spPr>
          <a:xfrm>
            <a:off x="467544" y="4149081"/>
            <a:ext cx="6961976" cy="369332"/>
          </a:xfrm>
          <a:prstGeom prst="rect">
            <a:avLst/>
          </a:prstGeom>
          <a:noFill/>
        </p:spPr>
        <p:txBody>
          <a:bodyPr wrap="square" rtlCol="0">
            <a:spAutoFit/>
          </a:bodyPr>
          <a:lstStyle/>
          <a:p>
            <a:pPr marL="342900" indent="-342900">
              <a:spcBef>
                <a:spcPct val="20000"/>
              </a:spcBef>
              <a:buFont typeface="Arial" pitchFamily="34" charset="0"/>
              <a:buChar char="•"/>
            </a:pPr>
            <a:r>
              <a:rPr lang="en-US" altLang="zh-CN" sz="1800" dirty="0">
                <a:latin typeface="+mn-lt"/>
                <a:ea typeface="+mn-ea"/>
              </a:rPr>
              <a:t>Click </a:t>
            </a:r>
            <a:r>
              <a:rPr lang="en-US" altLang="zh-CN" sz="1800" b="1" dirty="0" smtClean="0">
                <a:latin typeface="+mn-lt"/>
                <a:ea typeface="+mn-ea"/>
              </a:rPr>
              <a:t>Advanced </a:t>
            </a:r>
            <a:r>
              <a:rPr lang="en-US" altLang="zh-CN" sz="1800" b="1" dirty="0" smtClean="0">
                <a:latin typeface="+mn-lt"/>
                <a:ea typeface="+mn-ea"/>
                <a:sym typeface="Wingdings" pitchFamily="2" charset="2"/>
              </a:rPr>
              <a:t> Shared Line</a:t>
            </a:r>
            <a:r>
              <a:rPr lang="en-US" altLang="zh-CN" sz="1800" dirty="0" smtClean="0">
                <a:latin typeface="+mn-lt"/>
                <a:ea typeface="+mn-ea"/>
                <a:sym typeface="Wingdings" pitchFamily="2" charset="2"/>
              </a:rPr>
              <a:t>, select </a:t>
            </a:r>
            <a:r>
              <a:rPr lang="en-US" altLang="zh-CN" sz="1800" b="1" dirty="0" err="1" smtClean="0">
                <a:latin typeface="+mn-lt"/>
                <a:ea typeface="+mn-ea"/>
                <a:sym typeface="Wingdings" pitchFamily="2" charset="2"/>
              </a:rPr>
              <a:t>Broadsoft</a:t>
            </a:r>
            <a:r>
              <a:rPr lang="en-US" altLang="zh-CN" sz="1800" b="1" dirty="0" smtClean="0">
                <a:latin typeface="+mn-lt"/>
                <a:ea typeface="+mn-ea"/>
                <a:sym typeface="Wingdings" pitchFamily="2" charset="2"/>
              </a:rPr>
              <a:t> SCA</a:t>
            </a:r>
            <a:endParaRPr lang="en-US" altLang="zh-CN" sz="1800" b="1" dirty="0">
              <a:latin typeface="+mn-lt"/>
              <a:ea typeface="+mn-ea"/>
            </a:endParaRPr>
          </a:p>
        </p:txBody>
      </p:sp>
      <p:sp>
        <p:nvSpPr>
          <p:cNvPr id="10" name="Rectangle 3"/>
          <p:cNvSpPr txBox="1">
            <a:spLocks noChangeArrowheads="1"/>
          </p:cNvSpPr>
          <p:nvPr/>
        </p:nvSpPr>
        <p:spPr>
          <a:xfrm>
            <a:off x="0" y="55563"/>
            <a:ext cx="7429520" cy="493712"/>
          </a:xfrm>
          <a:prstGeom prst="rect">
            <a:avLst/>
          </a:prstGeom>
        </p:spPr>
        <p:txBody>
          <a:bodyPr vert="horz" lIns="91440" tIns="45720" rIns="91440" bIns="45720" rtlCol="0" anchor="ctr">
            <a:noAutofit/>
          </a:bodyPr>
          <a:lstStyle/>
          <a:p>
            <a:pPr fontAlgn="auto">
              <a:spcAft>
                <a:spcPts val="0"/>
              </a:spcAft>
            </a:pPr>
            <a:r>
              <a:rPr lang="en-US" altLang="zh-CN" sz="3200" b="1" dirty="0" smtClean="0">
                <a:solidFill>
                  <a:schemeClr val="bg1"/>
                </a:solidFill>
                <a:latin typeface="Calibri" pitchFamily="34" charset="0"/>
                <a:ea typeface="+mj-ea"/>
                <a:cs typeface="Tahoma" pitchFamily="34" charset="0"/>
              </a:rPr>
              <a:t>Configuring Primary Account</a:t>
            </a:r>
          </a:p>
        </p:txBody>
      </p:sp>
      <p:sp>
        <p:nvSpPr>
          <p:cNvPr id="2" name="灯片编号占位符 1"/>
          <p:cNvSpPr>
            <a:spLocks noGrp="1"/>
          </p:cNvSpPr>
          <p:nvPr>
            <p:ph type="sldNum" sz="quarter" idx="12"/>
          </p:nvPr>
        </p:nvSpPr>
        <p:spPr/>
        <p:txBody>
          <a:bodyPr/>
          <a:lstStyle/>
          <a:p>
            <a:pPr>
              <a:defRPr/>
            </a:pPr>
            <a:fld id="{4B1F1D32-E798-4FFB-8D0D-5F8E53C0BDA9}" type="slidenum">
              <a:rPr lang="zh-CN" altLang="en-US" smtClean="0"/>
              <a:pPr>
                <a:defRPr/>
              </a:pPr>
              <a:t>22</a:t>
            </a:fld>
            <a:endParaRPr lang="zh-CN" altLang="en-US" dirty="0"/>
          </a:p>
        </p:txBody>
      </p:sp>
    </p:spTree>
    <p:extLst>
      <p:ext uri="{BB962C8B-B14F-4D97-AF65-F5344CB8AC3E}">
        <p14:creationId xmlns:p14="http://schemas.microsoft.com/office/powerpoint/2010/main" val="319036622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00034" y="1071546"/>
            <a:ext cx="7643866" cy="1280351"/>
          </a:xfrm>
          <a:prstGeom prst="rect">
            <a:avLst/>
          </a:prstGeom>
          <a:noFill/>
        </p:spPr>
        <p:txBody>
          <a:bodyPr wrap="square" rtlCol="0">
            <a:spAutoFit/>
          </a:bodyPr>
          <a:lstStyle/>
          <a:p>
            <a:pPr marL="342900" indent="-342900">
              <a:spcBef>
                <a:spcPct val="20000"/>
              </a:spcBef>
              <a:buFont typeface="Arial" pitchFamily="34" charset="0"/>
              <a:buChar char="•"/>
            </a:pPr>
            <a:r>
              <a:rPr lang="en-US" sz="1800" dirty="0" smtClean="0">
                <a:latin typeface="+mn-lt"/>
                <a:ea typeface="+mn-ea"/>
              </a:rPr>
              <a:t>Browse </a:t>
            </a:r>
            <a:r>
              <a:rPr lang="en-US" sz="1800" dirty="0">
                <a:latin typeface="+mn-lt"/>
                <a:ea typeface="+mn-ea"/>
              </a:rPr>
              <a:t>to </a:t>
            </a:r>
            <a:r>
              <a:rPr lang="en-US" sz="1800" b="1" dirty="0" smtClean="0">
                <a:latin typeface="+mn-lt"/>
                <a:ea typeface="+mn-ea"/>
              </a:rPr>
              <a:t>Phone </a:t>
            </a:r>
            <a:r>
              <a:rPr lang="en-US" sz="1800" b="1" dirty="0" smtClean="0">
                <a:latin typeface="+mn-lt"/>
                <a:ea typeface="+mn-ea"/>
                <a:sym typeface="Wingdings" pitchFamily="2" charset="2"/>
              </a:rPr>
              <a:t></a:t>
            </a:r>
            <a:r>
              <a:rPr lang="en-US" sz="1800" b="1" dirty="0">
                <a:latin typeface="+mn-lt"/>
                <a:ea typeface="+mn-ea"/>
                <a:sym typeface="Wingdings" pitchFamily="2" charset="2"/>
              </a:rPr>
              <a:t>DSS Keys </a:t>
            </a:r>
            <a:endParaRPr lang="en-US" sz="1800" dirty="0" smtClean="0">
              <a:latin typeface="+mn-lt"/>
              <a:ea typeface="+mn-ea"/>
              <a:sym typeface="Wingdings" pitchFamily="2" charset="2"/>
            </a:endParaRPr>
          </a:p>
          <a:p>
            <a:pPr marL="342900" indent="-342900">
              <a:spcBef>
                <a:spcPct val="20000"/>
              </a:spcBef>
              <a:buFont typeface="Arial" pitchFamily="34" charset="0"/>
              <a:buChar char="•"/>
            </a:pPr>
            <a:r>
              <a:rPr lang="en-US" altLang="zh-CN" sz="1800" dirty="0" smtClean="0">
                <a:latin typeface="+mn-lt"/>
                <a:ea typeface="+mn-ea"/>
                <a:sym typeface="Wingdings" pitchFamily="2" charset="2"/>
              </a:rPr>
              <a:t>Select </a:t>
            </a:r>
            <a:r>
              <a:rPr lang="en-US" altLang="zh-CN" sz="1800" b="1" dirty="0" smtClean="0">
                <a:latin typeface="+mn-lt"/>
                <a:ea typeface="+mn-ea"/>
                <a:sym typeface="Wingdings" pitchFamily="2" charset="2"/>
              </a:rPr>
              <a:t>Shared Line</a:t>
            </a:r>
            <a:r>
              <a:rPr lang="en-US" altLang="zh-CN" sz="1800" dirty="0" smtClean="0">
                <a:latin typeface="+mn-lt"/>
                <a:ea typeface="+mn-ea"/>
                <a:sym typeface="Wingdings" pitchFamily="2" charset="2"/>
              </a:rPr>
              <a:t> Type, fill account in Value, and select Line</a:t>
            </a:r>
          </a:p>
          <a:p>
            <a:pPr marL="342900" indent="-342900">
              <a:spcBef>
                <a:spcPct val="20000"/>
              </a:spcBef>
              <a:buFont typeface="Arial" pitchFamily="34" charset="0"/>
              <a:buChar char="•"/>
            </a:pPr>
            <a:r>
              <a:rPr lang="en-US" sz="1800" dirty="0" smtClean="0">
                <a:latin typeface="+mn-lt"/>
                <a:ea typeface="+mn-ea"/>
              </a:rPr>
              <a:t>Select </a:t>
            </a:r>
            <a:r>
              <a:rPr lang="en-US" sz="1800" b="1" dirty="0" smtClean="0">
                <a:latin typeface="+mn-lt"/>
                <a:ea typeface="+mn-ea"/>
              </a:rPr>
              <a:t>Public </a:t>
            </a:r>
            <a:r>
              <a:rPr lang="en-US" sz="1800" b="1" dirty="0">
                <a:latin typeface="+mn-lt"/>
                <a:ea typeface="+mn-ea"/>
              </a:rPr>
              <a:t>Hold/Private Hold </a:t>
            </a:r>
            <a:r>
              <a:rPr lang="en-US" sz="1800" dirty="0">
                <a:latin typeface="+mn-lt"/>
                <a:ea typeface="+mn-ea"/>
              </a:rPr>
              <a:t>either in Memory Key or Line </a:t>
            </a:r>
            <a:r>
              <a:rPr lang="en-US" sz="1800" dirty="0" smtClean="0">
                <a:latin typeface="+mn-lt"/>
                <a:ea typeface="+mn-ea"/>
              </a:rPr>
              <a:t>Key </a:t>
            </a:r>
            <a:endParaRPr lang="zh-CN" altLang="en-US" sz="1800" dirty="0">
              <a:latin typeface="+mn-lt"/>
              <a:ea typeface="+mn-ea"/>
            </a:endParaRPr>
          </a:p>
          <a:p>
            <a:endParaRPr lang="zh-CN" altLang="en-US" dirty="0">
              <a:latin typeface="Calibri" pitchFamily="34" charset="0"/>
            </a:endParaRPr>
          </a:p>
        </p:txBody>
      </p:sp>
      <p:pic>
        <p:nvPicPr>
          <p:cNvPr id="132098" name="Picture 2"/>
          <p:cNvPicPr>
            <a:picLocks noChangeAspect="1" noChangeArrowheads="1"/>
          </p:cNvPicPr>
          <p:nvPr/>
        </p:nvPicPr>
        <p:blipFill>
          <a:blip r:embed="rId3" cstate="print"/>
          <a:srcRect/>
          <a:stretch>
            <a:fillRect/>
          </a:stretch>
        </p:blipFill>
        <p:spPr bwMode="auto">
          <a:xfrm>
            <a:off x="500654" y="2377421"/>
            <a:ext cx="7652639" cy="3071834"/>
          </a:xfrm>
          <a:prstGeom prst="rect">
            <a:avLst/>
          </a:prstGeom>
          <a:noFill/>
          <a:ln w="9525">
            <a:noFill/>
            <a:miter lim="800000"/>
            <a:headEnd/>
            <a:tailEnd/>
          </a:ln>
          <a:effectLst/>
        </p:spPr>
      </p:pic>
      <p:sp>
        <p:nvSpPr>
          <p:cNvPr id="4" name="Rectangle 3"/>
          <p:cNvSpPr txBox="1">
            <a:spLocks noChangeArrowheads="1"/>
          </p:cNvSpPr>
          <p:nvPr/>
        </p:nvSpPr>
        <p:spPr>
          <a:xfrm>
            <a:off x="0" y="55563"/>
            <a:ext cx="7429520" cy="493712"/>
          </a:xfrm>
          <a:prstGeom prst="rect">
            <a:avLst/>
          </a:prstGeom>
        </p:spPr>
        <p:txBody>
          <a:bodyPr vert="horz" lIns="91440" tIns="45720" rIns="91440" bIns="45720" rtlCol="0" anchor="ctr">
            <a:normAutofit lnSpcReduction="10000"/>
          </a:bodyPr>
          <a:lstStyle/>
          <a:p>
            <a:pPr fontAlgn="auto">
              <a:spcAft>
                <a:spcPts val="0"/>
              </a:spcAft>
            </a:pPr>
            <a:r>
              <a:rPr lang="en-US" altLang="zh-CN" sz="2800" b="1" dirty="0">
                <a:solidFill>
                  <a:schemeClr val="bg1"/>
                </a:solidFill>
                <a:latin typeface="Calibri" pitchFamily="34" charset="0"/>
                <a:cs typeface="Tahoma" pitchFamily="34" charset="0"/>
              </a:rPr>
              <a:t>Configuring </a:t>
            </a:r>
            <a:r>
              <a:rPr lang="en-US" altLang="zh-CN" sz="2800" b="1" dirty="0" smtClean="0">
                <a:solidFill>
                  <a:schemeClr val="bg1"/>
                </a:solidFill>
                <a:latin typeface="Calibri" pitchFamily="34" charset="0"/>
                <a:cs typeface="Tahoma" pitchFamily="34" charset="0"/>
              </a:rPr>
              <a:t>Primary Account</a:t>
            </a:r>
            <a:endParaRPr lang="en-US" altLang="zh-CN" sz="2800" b="1" dirty="0">
              <a:solidFill>
                <a:schemeClr val="bg1"/>
              </a:solidFill>
              <a:latin typeface="Calibri" pitchFamily="34" charset="0"/>
              <a:cs typeface="Tahoma" pitchFamily="34" charset="0"/>
            </a:endParaRPr>
          </a:p>
        </p:txBody>
      </p:sp>
      <p:sp>
        <p:nvSpPr>
          <p:cNvPr id="5" name="TextBox 4"/>
          <p:cNvSpPr txBox="1"/>
          <p:nvPr/>
        </p:nvSpPr>
        <p:spPr>
          <a:xfrm>
            <a:off x="500034" y="5726648"/>
            <a:ext cx="7643866" cy="923330"/>
          </a:xfrm>
          <a:prstGeom prst="rect">
            <a:avLst/>
          </a:prstGeom>
          <a:noFill/>
        </p:spPr>
        <p:txBody>
          <a:bodyPr wrap="square" rtlCol="0">
            <a:spAutoFit/>
          </a:bodyPr>
          <a:lstStyle/>
          <a:p>
            <a:pPr>
              <a:spcBef>
                <a:spcPct val="20000"/>
              </a:spcBef>
            </a:pPr>
            <a:r>
              <a:rPr lang="en-US" sz="1800" dirty="0" smtClean="0">
                <a:solidFill>
                  <a:srgbClr val="FF0000"/>
                </a:solidFill>
                <a:latin typeface="+mn-lt"/>
                <a:ea typeface="+mn-ea"/>
                <a:sym typeface="Wingdings" pitchFamily="2" charset="2"/>
              </a:rPr>
              <a:t>If you use </a:t>
            </a:r>
            <a:r>
              <a:rPr lang="en-US" sz="1800" dirty="0">
                <a:solidFill>
                  <a:srgbClr val="FF0000"/>
                </a:solidFill>
                <a:latin typeface="+mn-lt"/>
                <a:ea typeface="+mn-ea"/>
                <a:sym typeface="Wingdings" pitchFamily="2" charset="2"/>
              </a:rPr>
              <a:t>V70 </a:t>
            </a:r>
            <a:r>
              <a:rPr lang="en-US" altLang="zh-CN" sz="1800" dirty="0">
                <a:solidFill>
                  <a:srgbClr val="FF0000"/>
                </a:solidFill>
                <a:latin typeface="+mn-lt"/>
                <a:ea typeface="+mn-ea"/>
                <a:sym typeface="Wingdings" pitchFamily="2" charset="2"/>
              </a:rPr>
              <a:t>or higher </a:t>
            </a:r>
            <a:r>
              <a:rPr lang="en-US" sz="1800" dirty="0">
                <a:solidFill>
                  <a:srgbClr val="FF0000"/>
                </a:solidFill>
                <a:latin typeface="+mn-lt"/>
                <a:ea typeface="+mn-ea"/>
                <a:sym typeface="Wingdings" pitchFamily="2" charset="2"/>
              </a:rPr>
              <a:t>firmware</a:t>
            </a:r>
            <a:r>
              <a:rPr lang="en-US" sz="1800" dirty="0" smtClean="0">
                <a:solidFill>
                  <a:srgbClr val="FF0000"/>
                </a:solidFill>
                <a:latin typeface="+mn-lt"/>
                <a:ea typeface="+mn-ea"/>
                <a:sym typeface="Wingdings" pitchFamily="2" charset="2"/>
              </a:rPr>
              <a:t>, you don’t need to configure DSS Key on T2x, but needed on T3X/VP530, </a:t>
            </a:r>
            <a:r>
              <a:rPr lang="en-US" sz="1800" dirty="0" smtClean="0">
                <a:latin typeface="+mn-lt"/>
                <a:ea typeface="+mn-ea"/>
                <a:sym typeface="Wingdings" pitchFamily="2" charset="2"/>
              </a:rPr>
              <a:t>we will make them unitary in the next version</a:t>
            </a:r>
            <a:r>
              <a:rPr lang="zh-CN" altLang="en-US" sz="1800" dirty="0" smtClean="0">
                <a:latin typeface="+mn-lt"/>
                <a:ea typeface="+mn-ea"/>
                <a:sym typeface="Wingdings" pitchFamily="2" charset="2"/>
              </a:rPr>
              <a:t>（</a:t>
            </a:r>
            <a:r>
              <a:rPr lang="en-US" altLang="zh-CN" sz="1800" dirty="0" smtClean="0">
                <a:latin typeface="+mn-lt"/>
                <a:ea typeface="+mn-ea"/>
                <a:sym typeface="Wingdings" pitchFamily="2" charset="2"/>
              </a:rPr>
              <a:t>Q1 of 2013</a:t>
            </a:r>
            <a:r>
              <a:rPr lang="zh-CN" altLang="en-US" sz="1800" dirty="0" smtClean="0">
                <a:latin typeface="+mn-lt"/>
                <a:ea typeface="+mn-ea"/>
                <a:sym typeface="Wingdings" pitchFamily="2" charset="2"/>
              </a:rPr>
              <a:t>）</a:t>
            </a:r>
            <a:r>
              <a:rPr lang="en-US" sz="1800" dirty="0" smtClean="0">
                <a:latin typeface="+mn-lt"/>
                <a:ea typeface="+mn-ea"/>
                <a:sym typeface="Wingdings" pitchFamily="2" charset="2"/>
              </a:rPr>
              <a:t>.</a:t>
            </a:r>
          </a:p>
        </p:txBody>
      </p:sp>
      <p:sp>
        <p:nvSpPr>
          <p:cNvPr id="3" name="灯片编号占位符 2"/>
          <p:cNvSpPr>
            <a:spLocks noGrp="1"/>
          </p:cNvSpPr>
          <p:nvPr>
            <p:ph type="sldNum" sz="quarter" idx="12"/>
          </p:nvPr>
        </p:nvSpPr>
        <p:spPr/>
        <p:txBody>
          <a:bodyPr/>
          <a:lstStyle/>
          <a:p>
            <a:pPr>
              <a:defRPr/>
            </a:pPr>
            <a:fld id="{4B1F1D32-E798-4FFB-8D0D-5F8E53C0BDA9}" type="slidenum">
              <a:rPr lang="zh-CN" altLang="en-US" smtClean="0"/>
              <a:pPr>
                <a:defRPr/>
              </a:pPr>
              <a:t>23</a:t>
            </a:fld>
            <a:endParaRPr lang="zh-CN" altLang="en-US" dirty="0"/>
          </a:p>
        </p:txBody>
      </p:sp>
    </p:spTree>
    <p:extLst>
      <p:ext uri="{BB962C8B-B14F-4D97-AF65-F5344CB8AC3E}">
        <p14:creationId xmlns:p14="http://schemas.microsoft.com/office/powerpoint/2010/main" val="342924236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1747" y="785794"/>
            <a:ext cx="8932253" cy="1064907"/>
          </a:xfrm>
          <a:prstGeom prst="rect">
            <a:avLst/>
          </a:prstGeom>
          <a:noFill/>
        </p:spPr>
        <p:txBody>
          <a:bodyPr wrap="none" rtlCol="0">
            <a:spAutoFit/>
          </a:bodyPr>
          <a:lstStyle/>
          <a:p>
            <a:r>
              <a:rPr lang="en-US" altLang="zh-CN" sz="2000" b="1" dirty="0" smtClean="0">
                <a:solidFill>
                  <a:srgbClr val="00B050"/>
                </a:solidFill>
                <a:latin typeface="+mn-lt"/>
              </a:rPr>
              <a:t>Alternative account-Secretary</a:t>
            </a:r>
            <a:endParaRPr lang="zh-CN" altLang="en-US" sz="2000" dirty="0">
              <a:latin typeface="+mn-lt"/>
            </a:endParaRPr>
          </a:p>
          <a:p>
            <a:pPr marL="342900" lvl="0" indent="-342900">
              <a:spcBef>
                <a:spcPct val="20000"/>
              </a:spcBef>
              <a:buFont typeface="Arial" pitchFamily="34" charset="0"/>
              <a:buChar char="•"/>
            </a:pPr>
            <a:r>
              <a:rPr lang="en-US" altLang="zh-CN" sz="1800" dirty="0">
                <a:latin typeface="+mn-lt"/>
                <a:ea typeface="+mn-ea"/>
              </a:rPr>
              <a:t>Browse to </a:t>
            </a:r>
            <a:r>
              <a:rPr lang="en-US" altLang="zh-CN" sz="1800" b="1" dirty="0">
                <a:latin typeface="+mn-lt"/>
                <a:ea typeface="+mn-ea"/>
              </a:rPr>
              <a:t>Account </a:t>
            </a:r>
            <a:r>
              <a:rPr lang="en-US" altLang="zh-CN" sz="1800" b="1" dirty="0">
                <a:latin typeface="+mn-lt"/>
                <a:ea typeface="+mn-ea"/>
                <a:sym typeface="Wingdings" pitchFamily="2" charset="2"/>
              </a:rPr>
              <a:t>Basic</a:t>
            </a:r>
            <a:r>
              <a:rPr lang="en-US" altLang="zh-CN" sz="1800" dirty="0">
                <a:latin typeface="+mn-lt"/>
                <a:ea typeface="+mn-ea"/>
                <a:sym typeface="Wingdings" pitchFamily="2" charset="2"/>
              </a:rPr>
              <a:t> , </a:t>
            </a:r>
            <a:r>
              <a:rPr lang="en-US" altLang="zh-CN" sz="1800" dirty="0" smtClean="0">
                <a:latin typeface="+mn-lt"/>
                <a:ea typeface="+mn-ea"/>
                <a:sym typeface="Wingdings" pitchFamily="2" charset="2"/>
              </a:rPr>
              <a:t>register </a:t>
            </a:r>
            <a:r>
              <a:rPr lang="en-US" sz="1800" dirty="0" smtClean="0">
                <a:latin typeface="+mn-lt"/>
                <a:ea typeface="+mn-ea"/>
              </a:rPr>
              <a:t>the </a:t>
            </a:r>
            <a:r>
              <a:rPr lang="en-US" sz="1800" dirty="0">
                <a:latin typeface="+mn-lt"/>
                <a:ea typeface="+mn-ea"/>
              </a:rPr>
              <a:t>alternative account </a:t>
            </a:r>
            <a:r>
              <a:rPr lang="en-US" sz="1800" dirty="0" smtClean="0">
                <a:latin typeface="+mn-lt"/>
                <a:ea typeface="+mn-ea"/>
              </a:rPr>
              <a:t>2413333607_1</a:t>
            </a:r>
          </a:p>
          <a:p>
            <a:pPr marL="342900" indent="-342900">
              <a:spcBef>
                <a:spcPct val="20000"/>
              </a:spcBef>
              <a:buFont typeface="Arial" pitchFamily="34" charset="0"/>
              <a:buChar char="•"/>
            </a:pPr>
            <a:r>
              <a:rPr lang="en-US" sz="1800" dirty="0" smtClean="0">
                <a:solidFill>
                  <a:srgbClr val="FF0000"/>
                </a:solidFill>
                <a:latin typeface="+mn-lt"/>
                <a:ea typeface="+mn-ea"/>
              </a:rPr>
              <a:t>Fill </a:t>
            </a:r>
            <a:r>
              <a:rPr lang="en-US" sz="1800" dirty="0">
                <a:solidFill>
                  <a:srgbClr val="FF0000"/>
                </a:solidFill>
                <a:latin typeface="+mn-lt"/>
                <a:ea typeface="+mn-ea"/>
              </a:rPr>
              <a:t>the primary account 2413333607 </a:t>
            </a:r>
            <a:r>
              <a:rPr lang="en-US" sz="1800" dirty="0" smtClean="0">
                <a:solidFill>
                  <a:srgbClr val="FF0000"/>
                </a:solidFill>
                <a:latin typeface="+mn-lt"/>
                <a:ea typeface="+mn-ea"/>
              </a:rPr>
              <a:t>into </a:t>
            </a:r>
            <a:r>
              <a:rPr lang="en-US" sz="1800" dirty="0">
                <a:solidFill>
                  <a:srgbClr val="FF0000"/>
                </a:solidFill>
                <a:latin typeface="+mn-lt"/>
                <a:ea typeface="+mn-ea"/>
              </a:rPr>
              <a:t>the </a:t>
            </a:r>
            <a:r>
              <a:rPr lang="en-US" sz="1800" b="1" dirty="0">
                <a:solidFill>
                  <a:srgbClr val="FF0000"/>
                </a:solidFill>
                <a:latin typeface="+mn-lt"/>
                <a:ea typeface="+mn-ea"/>
              </a:rPr>
              <a:t>Register Name </a:t>
            </a:r>
            <a:r>
              <a:rPr lang="en-US" sz="1800" dirty="0" smtClean="0">
                <a:solidFill>
                  <a:srgbClr val="FF0000"/>
                </a:solidFill>
                <a:latin typeface="+mn-lt"/>
                <a:ea typeface="+mn-ea"/>
              </a:rPr>
              <a:t>field, </a:t>
            </a:r>
            <a:r>
              <a:rPr lang="en-US" sz="1800" dirty="0">
                <a:solidFill>
                  <a:srgbClr val="FF0000"/>
                </a:solidFill>
                <a:latin typeface="+mn-lt"/>
                <a:ea typeface="+mn-ea"/>
              </a:rPr>
              <a:t>but not </a:t>
            </a:r>
            <a:r>
              <a:rPr lang="en-US" altLang="zh-CN" sz="1800" dirty="0" smtClean="0">
                <a:solidFill>
                  <a:srgbClr val="FF0000"/>
                </a:solidFill>
                <a:latin typeface="+mn-lt"/>
                <a:ea typeface="+mn-ea"/>
              </a:rPr>
              <a:t>2413333607_1</a:t>
            </a:r>
            <a:endParaRPr lang="en-US" altLang="zh-CN" sz="1800" dirty="0">
              <a:solidFill>
                <a:srgbClr val="FF0000"/>
              </a:solidFill>
              <a:latin typeface="+mn-lt"/>
              <a:ea typeface="+mn-ea"/>
            </a:endParaRPr>
          </a:p>
        </p:txBody>
      </p:sp>
      <p:pic>
        <p:nvPicPr>
          <p:cNvPr id="5" name="图片 4" descr="快照10.jpg"/>
          <p:cNvPicPr/>
          <p:nvPr/>
        </p:nvPicPr>
        <p:blipFill>
          <a:blip r:embed="rId3" cstate="print"/>
          <a:stretch>
            <a:fillRect/>
          </a:stretch>
        </p:blipFill>
        <p:spPr>
          <a:xfrm>
            <a:off x="683568" y="4991070"/>
            <a:ext cx="5400600" cy="1517406"/>
          </a:xfrm>
          <a:prstGeom prst="rect">
            <a:avLst/>
          </a:prstGeom>
          <a:ln>
            <a:solidFill>
              <a:schemeClr val="tx1"/>
            </a:solidFill>
          </a:ln>
        </p:spPr>
      </p:pic>
      <p:sp>
        <p:nvSpPr>
          <p:cNvPr id="6" name="Rectangle 3"/>
          <p:cNvSpPr txBox="1">
            <a:spLocks noChangeArrowheads="1"/>
          </p:cNvSpPr>
          <p:nvPr/>
        </p:nvSpPr>
        <p:spPr>
          <a:xfrm>
            <a:off x="0" y="55563"/>
            <a:ext cx="7429520" cy="493712"/>
          </a:xfrm>
          <a:prstGeom prst="rect">
            <a:avLst/>
          </a:prstGeom>
        </p:spPr>
        <p:txBody>
          <a:bodyPr vert="horz" lIns="91440" tIns="45720" rIns="91440" bIns="45720" rtlCol="0" anchor="ctr">
            <a:noAutofit/>
          </a:bodyPr>
          <a:lstStyle/>
          <a:p>
            <a:pPr fontAlgn="auto">
              <a:spcAft>
                <a:spcPts val="0"/>
              </a:spcAft>
            </a:pPr>
            <a:r>
              <a:rPr lang="en-US" altLang="zh-CN" sz="3200" b="1" dirty="0">
                <a:solidFill>
                  <a:schemeClr val="bg1"/>
                </a:solidFill>
                <a:latin typeface="Calibri" pitchFamily="34" charset="0"/>
                <a:cs typeface="Tahoma" pitchFamily="34" charset="0"/>
              </a:rPr>
              <a:t>Configuring </a:t>
            </a:r>
            <a:r>
              <a:rPr lang="en-US" altLang="zh-CN" sz="3200" b="1" dirty="0" smtClean="0">
                <a:solidFill>
                  <a:schemeClr val="bg1"/>
                </a:solidFill>
                <a:latin typeface="Calibri" pitchFamily="34" charset="0"/>
                <a:cs typeface="Tahoma" pitchFamily="34" charset="0"/>
              </a:rPr>
              <a:t>Alternative Account</a:t>
            </a:r>
            <a:endParaRPr lang="en-US" altLang="zh-CN" sz="3200" b="1" dirty="0">
              <a:solidFill>
                <a:schemeClr val="bg1"/>
              </a:solidFill>
              <a:latin typeface="Calibri" pitchFamily="34" charset="0"/>
              <a:cs typeface="Tahoma" pitchFamily="34" charset="0"/>
            </a:endParaRPr>
          </a:p>
        </p:txBody>
      </p:sp>
      <p:pic>
        <p:nvPicPr>
          <p:cNvPr id="1026" name="Picture 2"/>
          <p:cNvPicPr>
            <a:picLocks noChangeAspect="1" noChangeArrowheads="1"/>
          </p:cNvPicPr>
          <p:nvPr/>
        </p:nvPicPr>
        <p:blipFill>
          <a:blip r:embed="rId4" cstate="print"/>
          <a:srcRect/>
          <a:stretch>
            <a:fillRect/>
          </a:stretch>
        </p:blipFill>
        <p:spPr bwMode="auto">
          <a:xfrm>
            <a:off x="683568" y="1837753"/>
            <a:ext cx="5400600" cy="2727141"/>
          </a:xfrm>
          <a:prstGeom prst="rect">
            <a:avLst/>
          </a:prstGeom>
          <a:noFill/>
          <a:ln w="9525">
            <a:noFill/>
            <a:miter lim="800000"/>
            <a:headEnd/>
            <a:tailEnd/>
          </a:ln>
          <a:effectLst/>
        </p:spPr>
      </p:pic>
      <p:sp>
        <p:nvSpPr>
          <p:cNvPr id="7" name="TextBox 6"/>
          <p:cNvSpPr txBox="1"/>
          <p:nvPr/>
        </p:nvSpPr>
        <p:spPr>
          <a:xfrm>
            <a:off x="233772" y="4621738"/>
            <a:ext cx="6961976" cy="369332"/>
          </a:xfrm>
          <a:prstGeom prst="rect">
            <a:avLst/>
          </a:prstGeom>
          <a:noFill/>
        </p:spPr>
        <p:txBody>
          <a:bodyPr wrap="square" rtlCol="0">
            <a:spAutoFit/>
          </a:bodyPr>
          <a:lstStyle/>
          <a:p>
            <a:pPr marL="342900" indent="-342900">
              <a:spcBef>
                <a:spcPct val="20000"/>
              </a:spcBef>
              <a:buFont typeface="Arial" pitchFamily="34" charset="0"/>
              <a:buChar char="•"/>
            </a:pPr>
            <a:r>
              <a:rPr lang="en-US" altLang="zh-CN" sz="1800" dirty="0">
                <a:latin typeface="+mn-lt"/>
                <a:ea typeface="+mn-ea"/>
              </a:rPr>
              <a:t>Click </a:t>
            </a:r>
            <a:r>
              <a:rPr lang="en-US" altLang="zh-CN" sz="1800" b="1" dirty="0" smtClean="0">
                <a:latin typeface="+mn-lt"/>
                <a:ea typeface="+mn-ea"/>
              </a:rPr>
              <a:t>Advanced </a:t>
            </a:r>
            <a:r>
              <a:rPr lang="en-US" altLang="zh-CN" sz="1800" b="1" dirty="0" smtClean="0">
                <a:latin typeface="+mn-lt"/>
                <a:ea typeface="+mn-ea"/>
                <a:sym typeface="Wingdings" pitchFamily="2" charset="2"/>
              </a:rPr>
              <a:t> Shared Line</a:t>
            </a:r>
            <a:r>
              <a:rPr lang="en-US" altLang="zh-CN" sz="1800" dirty="0" smtClean="0">
                <a:latin typeface="+mn-lt"/>
                <a:ea typeface="+mn-ea"/>
                <a:sym typeface="Wingdings" pitchFamily="2" charset="2"/>
              </a:rPr>
              <a:t>, select </a:t>
            </a:r>
            <a:r>
              <a:rPr lang="en-US" altLang="zh-CN" sz="1800" b="1" dirty="0" err="1" smtClean="0">
                <a:latin typeface="+mn-lt"/>
                <a:ea typeface="+mn-ea"/>
                <a:sym typeface="Wingdings" pitchFamily="2" charset="2"/>
              </a:rPr>
              <a:t>Broadsoft</a:t>
            </a:r>
            <a:r>
              <a:rPr lang="en-US" altLang="zh-CN" sz="1800" b="1" dirty="0" smtClean="0">
                <a:latin typeface="+mn-lt"/>
                <a:ea typeface="+mn-ea"/>
                <a:sym typeface="Wingdings" pitchFamily="2" charset="2"/>
              </a:rPr>
              <a:t> SCA</a:t>
            </a:r>
            <a:endParaRPr lang="en-US" altLang="zh-CN" sz="1800" b="1" dirty="0">
              <a:latin typeface="+mn-lt"/>
              <a:ea typeface="+mn-ea"/>
            </a:endParaRPr>
          </a:p>
        </p:txBody>
      </p:sp>
      <p:sp>
        <p:nvSpPr>
          <p:cNvPr id="3" name="灯片编号占位符 2"/>
          <p:cNvSpPr>
            <a:spLocks noGrp="1"/>
          </p:cNvSpPr>
          <p:nvPr>
            <p:ph type="sldNum" sz="quarter" idx="12"/>
          </p:nvPr>
        </p:nvSpPr>
        <p:spPr/>
        <p:txBody>
          <a:bodyPr/>
          <a:lstStyle/>
          <a:p>
            <a:pPr>
              <a:defRPr/>
            </a:pPr>
            <a:fld id="{4B1F1D32-E798-4FFB-8D0D-5F8E53C0BDA9}" type="slidenum">
              <a:rPr lang="zh-CN" altLang="en-US" smtClean="0"/>
              <a:pPr>
                <a:defRPr/>
              </a:pPr>
              <a:t>24</a:t>
            </a:fld>
            <a:endParaRPr lang="zh-CN" altLang="en-US" dirty="0"/>
          </a:p>
        </p:txBody>
      </p:sp>
    </p:spTree>
    <p:extLst>
      <p:ext uri="{BB962C8B-B14F-4D97-AF65-F5344CB8AC3E}">
        <p14:creationId xmlns:p14="http://schemas.microsoft.com/office/powerpoint/2010/main" val="223074595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00034" y="1071546"/>
            <a:ext cx="7643866" cy="1280351"/>
          </a:xfrm>
          <a:prstGeom prst="rect">
            <a:avLst/>
          </a:prstGeom>
          <a:noFill/>
        </p:spPr>
        <p:txBody>
          <a:bodyPr wrap="square" rtlCol="0">
            <a:spAutoFit/>
          </a:bodyPr>
          <a:lstStyle/>
          <a:p>
            <a:pPr marL="342900" indent="-342900">
              <a:spcBef>
                <a:spcPct val="20000"/>
              </a:spcBef>
              <a:buFont typeface="Arial" pitchFamily="34" charset="0"/>
              <a:buChar char="•"/>
            </a:pPr>
            <a:r>
              <a:rPr lang="en-US" sz="1800" dirty="0" smtClean="0">
                <a:latin typeface="+mn-lt"/>
                <a:ea typeface="+mn-ea"/>
              </a:rPr>
              <a:t>Browse </a:t>
            </a:r>
            <a:r>
              <a:rPr lang="en-US" sz="1800" dirty="0">
                <a:latin typeface="+mn-lt"/>
                <a:ea typeface="+mn-ea"/>
              </a:rPr>
              <a:t>to </a:t>
            </a:r>
            <a:r>
              <a:rPr lang="en-US" sz="1800" b="1" dirty="0" smtClean="0">
                <a:latin typeface="+mn-lt"/>
                <a:ea typeface="+mn-ea"/>
              </a:rPr>
              <a:t>Phone </a:t>
            </a:r>
            <a:r>
              <a:rPr lang="en-US" sz="1800" b="1" dirty="0" smtClean="0">
                <a:latin typeface="+mn-lt"/>
                <a:ea typeface="+mn-ea"/>
                <a:sym typeface="Wingdings" pitchFamily="2" charset="2"/>
              </a:rPr>
              <a:t></a:t>
            </a:r>
            <a:r>
              <a:rPr lang="en-US" sz="1800" b="1" dirty="0">
                <a:latin typeface="+mn-lt"/>
                <a:ea typeface="+mn-ea"/>
                <a:sym typeface="Wingdings" pitchFamily="2" charset="2"/>
              </a:rPr>
              <a:t>DSS Keys </a:t>
            </a:r>
            <a:endParaRPr lang="en-US" sz="1800" dirty="0" smtClean="0">
              <a:latin typeface="+mn-lt"/>
              <a:ea typeface="+mn-ea"/>
              <a:sym typeface="Wingdings" pitchFamily="2" charset="2"/>
            </a:endParaRPr>
          </a:p>
          <a:p>
            <a:pPr marL="342900" indent="-342900">
              <a:spcBef>
                <a:spcPct val="20000"/>
              </a:spcBef>
              <a:buFont typeface="Arial" pitchFamily="34" charset="0"/>
              <a:buChar char="•"/>
            </a:pPr>
            <a:r>
              <a:rPr lang="en-US" altLang="zh-CN" sz="1800" dirty="0" smtClean="0">
                <a:latin typeface="+mn-lt"/>
                <a:ea typeface="+mn-ea"/>
                <a:sym typeface="Wingdings" pitchFamily="2" charset="2"/>
              </a:rPr>
              <a:t>Select </a:t>
            </a:r>
            <a:r>
              <a:rPr lang="en-US" altLang="zh-CN" sz="1800" b="1" dirty="0" smtClean="0">
                <a:latin typeface="+mn-lt"/>
                <a:ea typeface="+mn-ea"/>
                <a:sym typeface="Wingdings" pitchFamily="2" charset="2"/>
              </a:rPr>
              <a:t>Shared Line</a:t>
            </a:r>
            <a:r>
              <a:rPr lang="en-US" altLang="zh-CN" sz="1800" dirty="0" smtClean="0">
                <a:latin typeface="+mn-lt"/>
                <a:ea typeface="+mn-ea"/>
                <a:sym typeface="Wingdings" pitchFamily="2" charset="2"/>
              </a:rPr>
              <a:t> Type, fill </a:t>
            </a:r>
            <a:r>
              <a:rPr lang="en-US" altLang="zh-CN" sz="1800" b="1" dirty="0" smtClean="0">
                <a:solidFill>
                  <a:srgbClr val="FF0000"/>
                </a:solidFill>
                <a:latin typeface="+mn-lt"/>
                <a:ea typeface="+mn-ea"/>
                <a:sym typeface="Wingdings" pitchFamily="2" charset="2"/>
              </a:rPr>
              <a:t>primary account </a:t>
            </a:r>
            <a:r>
              <a:rPr lang="en-US" altLang="zh-CN" sz="1800" dirty="0" smtClean="0">
                <a:latin typeface="+mn-lt"/>
                <a:ea typeface="+mn-ea"/>
                <a:sym typeface="Wingdings" pitchFamily="2" charset="2"/>
              </a:rPr>
              <a:t>in Value, and select Line</a:t>
            </a:r>
          </a:p>
          <a:p>
            <a:pPr marL="342900" indent="-342900">
              <a:spcBef>
                <a:spcPct val="20000"/>
              </a:spcBef>
              <a:buFont typeface="Arial" pitchFamily="34" charset="0"/>
              <a:buChar char="•"/>
            </a:pPr>
            <a:r>
              <a:rPr lang="en-US" sz="1800" dirty="0" smtClean="0">
                <a:latin typeface="+mn-lt"/>
                <a:ea typeface="+mn-ea"/>
              </a:rPr>
              <a:t>Select </a:t>
            </a:r>
            <a:r>
              <a:rPr lang="en-US" sz="1800" b="1" dirty="0" smtClean="0">
                <a:latin typeface="+mn-lt"/>
                <a:ea typeface="+mn-ea"/>
              </a:rPr>
              <a:t>Public </a:t>
            </a:r>
            <a:r>
              <a:rPr lang="en-US" sz="1800" b="1" dirty="0">
                <a:latin typeface="+mn-lt"/>
                <a:ea typeface="+mn-ea"/>
              </a:rPr>
              <a:t>Hold/Private Hold </a:t>
            </a:r>
            <a:r>
              <a:rPr lang="en-US" sz="1800" dirty="0">
                <a:latin typeface="+mn-lt"/>
                <a:ea typeface="+mn-ea"/>
              </a:rPr>
              <a:t>either in Memory Key or Line </a:t>
            </a:r>
            <a:r>
              <a:rPr lang="en-US" sz="1800" dirty="0" smtClean="0">
                <a:latin typeface="+mn-lt"/>
                <a:ea typeface="+mn-ea"/>
              </a:rPr>
              <a:t>Key </a:t>
            </a:r>
            <a:endParaRPr lang="zh-CN" altLang="en-US" sz="1800" dirty="0">
              <a:latin typeface="+mn-lt"/>
              <a:ea typeface="+mn-ea"/>
            </a:endParaRPr>
          </a:p>
          <a:p>
            <a:endParaRPr lang="zh-CN" altLang="en-US" dirty="0">
              <a:latin typeface="Calibri" pitchFamily="34" charset="0"/>
            </a:endParaRPr>
          </a:p>
        </p:txBody>
      </p:sp>
      <p:pic>
        <p:nvPicPr>
          <p:cNvPr id="132098" name="Picture 2"/>
          <p:cNvPicPr>
            <a:picLocks noChangeAspect="1" noChangeArrowheads="1"/>
          </p:cNvPicPr>
          <p:nvPr/>
        </p:nvPicPr>
        <p:blipFill>
          <a:blip r:embed="rId3" cstate="print"/>
          <a:srcRect/>
          <a:stretch>
            <a:fillRect/>
          </a:stretch>
        </p:blipFill>
        <p:spPr bwMode="auto">
          <a:xfrm>
            <a:off x="500654" y="2377421"/>
            <a:ext cx="7652639" cy="3071834"/>
          </a:xfrm>
          <a:prstGeom prst="rect">
            <a:avLst/>
          </a:prstGeom>
          <a:noFill/>
          <a:ln w="9525">
            <a:noFill/>
            <a:miter lim="800000"/>
            <a:headEnd/>
            <a:tailEnd/>
          </a:ln>
          <a:effectLst/>
        </p:spPr>
      </p:pic>
      <p:sp>
        <p:nvSpPr>
          <p:cNvPr id="4" name="Rectangle 3"/>
          <p:cNvSpPr txBox="1">
            <a:spLocks noChangeArrowheads="1"/>
          </p:cNvSpPr>
          <p:nvPr/>
        </p:nvSpPr>
        <p:spPr>
          <a:xfrm>
            <a:off x="0" y="55563"/>
            <a:ext cx="7429520" cy="493712"/>
          </a:xfrm>
          <a:prstGeom prst="rect">
            <a:avLst/>
          </a:prstGeom>
        </p:spPr>
        <p:txBody>
          <a:bodyPr vert="horz" lIns="91440" tIns="45720" rIns="91440" bIns="45720" rtlCol="0" anchor="ctr">
            <a:normAutofit lnSpcReduction="10000"/>
          </a:bodyPr>
          <a:lstStyle/>
          <a:p>
            <a:pPr fontAlgn="auto">
              <a:spcAft>
                <a:spcPts val="0"/>
              </a:spcAft>
            </a:pPr>
            <a:r>
              <a:rPr lang="en-US" altLang="zh-CN" sz="2800" b="1" dirty="0">
                <a:solidFill>
                  <a:schemeClr val="bg1"/>
                </a:solidFill>
                <a:latin typeface="Calibri" pitchFamily="34" charset="0"/>
                <a:cs typeface="Tahoma" pitchFamily="34" charset="0"/>
              </a:rPr>
              <a:t>Configuring </a:t>
            </a:r>
            <a:r>
              <a:rPr lang="en-US" altLang="zh-CN" sz="2800" b="1" dirty="0" smtClean="0">
                <a:solidFill>
                  <a:schemeClr val="bg1"/>
                </a:solidFill>
                <a:latin typeface="Calibri" pitchFamily="34" charset="0"/>
                <a:cs typeface="Tahoma" pitchFamily="34" charset="0"/>
              </a:rPr>
              <a:t>Alternative Account</a:t>
            </a:r>
            <a:endParaRPr lang="en-US" altLang="zh-CN" sz="2800" b="1" dirty="0">
              <a:solidFill>
                <a:schemeClr val="bg1"/>
              </a:solidFill>
              <a:latin typeface="Calibri" pitchFamily="34" charset="0"/>
              <a:cs typeface="Tahoma" pitchFamily="34" charset="0"/>
            </a:endParaRPr>
          </a:p>
        </p:txBody>
      </p:sp>
      <p:sp>
        <p:nvSpPr>
          <p:cNvPr id="5" name="TextBox 4"/>
          <p:cNvSpPr txBox="1"/>
          <p:nvPr/>
        </p:nvSpPr>
        <p:spPr>
          <a:xfrm>
            <a:off x="500034" y="5589240"/>
            <a:ext cx="7643866" cy="923330"/>
          </a:xfrm>
          <a:prstGeom prst="rect">
            <a:avLst/>
          </a:prstGeom>
          <a:noFill/>
        </p:spPr>
        <p:txBody>
          <a:bodyPr wrap="square" rtlCol="0">
            <a:spAutoFit/>
          </a:bodyPr>
          <a:lstStyle/>
          <a:p>
            <a:pPr>
              <a:spcBef>
                <a:spcPct val="20000"/>
              </a:spcBef>
            </a:pPr>
            <a:r>
              <a:rPr lang="en-US" sz="1800" dirty="0" smtClean="0">
                <a:solidFill>
                  <a:srgbClr val="FF0000"/>
                </a:solidFill>
                <a:latin typeface="+mn-lt"/>
                <a:ea typeface="+mn-ea"/>
                <a:sym typeface="Wingdings" pitchFamily="2" charset="2"/>
              </a:rPr>
              <a:t>If you use </a:t>
            </a:r>
            <a:r>
              <a:rPr lang="en-US" sz="1800" dirty="0">
                <a:solidFill>
                  <a:srgbClr val="FF0000"/>
                </a:solidFill>
                <a:latin typeface="+mn-lt"/>
                <a:ea typeface="+mn-ea"/>
                <a:sym typeface="Wingdings" pitchFamily="2" charset="2"/>
              </a:rPr>
              <a:t>V70 </a:t>
            </a:r>
            <a:r>
              <a:rPr lang="en-US" altLang="zh-CN" sz="1800" dirty="0">
                <a:solidFill>
                  <a:srgbClr val="FF0000"/>
                </a:solidFill>
                <a:latin typeface="+mn-lt"/>
                <a:ea typeface="+mn-ea"/>
                <a:sym typeface="Wingdings" pitchFamily="2" charset="2"/>
              </a:rPr>
              <a:t>or higher </a:t>
            </a:r>
            <a:r>
              <a:rPr lang="en-US" sz="1800" dirty="0">
                <a:solidFill>
                  <a:srgbClr val="FF0000"/>
                </a:solidFill>
                <a:latin typeface="+mn-lt"/>
                <a:ea typeface="+mn-ea"/>
                <a:sym typeface="Wingdings" pitchFamily="2" charset="2"/>
              </a:rPr>
              <a:t>firmware</a:t>
            </a:r>
            <a:r>
              <a:rPr lang="en-US" sz="1800" dirty="0" smtClean="0">
                <a:solidFill>
                  <a:srgbClr val="FF0000"/>
                </a:solidFill>
                <a:latin typeface="+mn-lt"/>
                <a:ea typeface="+mn-ea"/>
                <a:sym typeface="Wingdings" pitchFamily="2" charset="2"/>
              </a:rPr>
              <a:t>, you don’t need to configure DSS Key on T2x, but needed on T3X/VP530, </a:t>
            </a:r>
            <a:r>
              <a:rPr lang="en-US" sz="1800" dirty="0" smtClean="0">
                <a:latin typeface="+mn-lt"/>
                <a:ea typeface="+mn-ea"/>
                <a:sym typeface="Wingdings" pitchFamily="2" charset="2"/>
              </a:rPr>
              <a:t>we will make them unitary in the next version</a:t>
            </a:r>
            <a:r>
              <a:rPr lang="zh-CN" altLang="en-US" sz="1800" dirty="0" smtClean="0">
                <a:latin typeface="+mn-lt"/>
                <a:ea typeface="+mn-ea"/>
                <a:sym typeface="Wingdings" pitchFamily="2" charset="2"/>
              </a:rPr>
              <a:t>（</a:t>
            </a:r>
            <a:r>
              <a:rPr lang="en-US" altLang="zh-CN" sz="1800" smtClean="0">
                <a:latin typeface="+mn-lt"/>
                <a:ea typeface="+mn-ea"/>
                <a:sym typeface="Wingdings" pitchFamily="2" charset="2"/>
              </a:rPr>
              <a:t>Q1 of 2013</a:t>
            </a:r>
            <a:r>
              <a:rPr lang="zh-CN" altLang="en-US" sz="1800" smtClean="0">
                <a:latin typeface="+mn-lt"/>
                <a:ea typeface="+mn-ea"/>
                <a:sym typeface="Wingdings" pitchFamily="2" charset="2"/>
              </a:rPr>
              <a:t>）</a:t>
            </a:r>
            <a:r>
              <a:rPr lang="en-US" sz="1800" dirty="0" smtClean="0">
                <a:latin typeface="+mn-lt"/>
                <a:ea typeface="+mn-ea"/>
                <a:sym typeface="Wingdings" pitchFamily="2" charset="2"/>
              </a:rPr>
              <a:t>.</a:t>
            </a:r>
          </a:p>
        </p:txBody>
      </p:sp>
      <p:sp>
        <p:nvSpPr>
          <p:cNvPr id="3" name="灯片编号占位符 2"/>
          <p:cNvSpPr>
            <a:spLocks noGrp="1"/>
          </p:cNvSpPr>
          <p:nvPr>
            <p:ph type="sldNum" sz="quarter" idx="12"/>
          </p:nvPr>
        </p:nvSpPr>
        <p:spPr/>
        <p:txBody>
          <a:bodyPr/>
          <a:lstStyle/>
          <a:p>
            <a:pPr>
              <a:defRPr/>
            </a:pPr>
            <a:fld id="{4B1F1D32-E798-4FFB-8D0D-5F8E53C0BDA9}" type="slidenum">
              <a:rPr lang="zh-CN" altLang="en-US" smtClean="0"/>
              <a:pPr>
                <a:defRPr/>
              </a:pPr>
              <a:t>25</a:t>
            </a:fld>
            <a:endParaRPr lang="zh-CN" altLang="en-US" dirty="0"/>
          </a:p>
        </p:txBody>
      </p:sp>
    </p:spTree>
    <p:extLst>
      <p:ext uri="{BB962C8B-B14F-4D97-AF65-F5344CB8AC3E}">
        <p14:creationId xmlns:p14="http://schemas.microsoft.com/office/powerpoint/2010/main" val="32229641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utoShape 35"/>
          <p:cNvSpPr>
            <a:spLocks noChangeArrowheads="1"/>
          </p:cNvSpPr>
          <p:nvPr/>
        </p:nvSpPr>
        <p:spPr bwMode="auto">
          <a:xfrm>
            <a:off x="1273502" y="3039120"/>
            <a:ext cx="6954070" cy="576262"/>
          </a:xfrm>
          <a:prstGeom prst="roundRect">
            <a:avLst>
              <a:gd name="adj" fmla="val 16667"/>
            </a:avLst>
          </a:prstGeom>
          <a:noFill/>
          <a:ln w="9525">
            <a:noFill/>
            <a:round/>
            <a:headEnd/>
            <a:tailEnd/>
          </a:ln>
          <a:effectLst>
            <a:prstShdw prst="shdw17" dist="17961" dir="2700000">
              <a:srgbClr val="1C493A"/>
            </a:prstShdw>
          </a:effectLst>
        </p:spPr>
        <p:txBody>
          <a:bodyPr wrap="none" anchor="ctr"/>
          <a:lstStyle/>
          <a:p>
            <a:r>
              <a:rPr lang="en-US" altLang="zh-CN" sz="3200" b="1" dirty="0">
                <a:solidFill>
                  <a:prstClr val="black"/>
                </a:solidFill>
                <a:latin typeface="Calibri" pitchFamily="34" charset="0"/>
                <a:ea typeface="Tahoma" pitchFamily="34" charset="0"/>
                <a:cs typeface="Tahoma" pitchFamily="34" charset="0"/>
              </a:rPr>
              <a:t>     </a:t>
            </a:r>
            <a:r>
              <a:rPr lang="en-US" altLang="zh-CN" sz="3200" b="1" dirty="0" smtClean="0">
                <a:solidFill>
                  <a:prstClr val="black"/>
                </a:solidFill>
                <a:latin typeface="Calibri" pitchFamily="34" charset="0"/>
                <a:ea typeface="Tahoma" pitchFamily="34" charset="0"/>
                <a:cs typeface="Tahoma" pitchFamily="34" charset="0"/>
              </a:rPr>
              <a:t> Automatic Call Distribution(ACD)</a:t>
            </a:r>
            <a:endParaRPr lang="en-US" altLang="zh-CN" sz="3200" b="1" dirty="0">
              <a:solidFill>
                <a:prstClr val="black"/>
              </a:solidFill>
              <a:latin typeface="Calibri" pitchFamily="34" charset="0"/>
              <a:ea typeface="Tahoma" pitchFamily="34" charset="0"/>
              <a:cs typeface="Tahoma" pitchFamily="34" charset="0"/>
            </a:endParaRPr>
          </a:p>
        </p:txBody>
      </p:sp>
      <p:pic>
        <p:nvPicPr>
          <p:cNvPr id="9" name="Picture 2" descr="C:\Documents and Settings\Administrator\桌面\Y.png"/>
          <p:cNvPicPr>
            <a:picLocks noChangeAspect="1" noChangeArrowheads="1"/>
          </p:cNvPicPr>
          <p:nvPr/>
        </p:nvPicPr>
        <p:blipFill>
          <a:blip r:embed="rId3" cstate="print"/>
          <a:srcRect/>
          <a:stretch>
            <a:fillRect/>
          </a:stretch>
        </p:blipFill>
        <p:spPr bwMode="auto">
          <a:xfrm>
            <a:off x="1486744" y="3217893"/>
            <a:ext cx="285752" cy="286978"/>
          </a:xfrm>
          <a:prstGeom prst="rect">
            <a:avLst/>
          </a:prstGeom>
          <a:noFill/>
        </p:spPr>
      </p:pic>
      <p:sp>
        <p:nvSpPr>
          <p:cNvPr id="2" name="灯片编号占位符 1"/>
          <p:cNvSpPr>
            <a:spLocks noGrp="1"/>
          </p:cNvSpPr>
          <p:nvPr>
            <p:ph type="sldNum" sz="quarter" idx="12"/>
          </p:nvPr>
        </p:nvSpPr>
        <p:spPr/>
        <p:txBody>
          <a:bodyPr/>
          <a:lstStyle/>
          <a:p>
            <a:pPr>
              <a:defRPr/>
            </a:pPr>
            <a:fld id="{D5D4FDEC-AA91-4597-9177-15074E1FE496}" type="slidenum">
              <a:rPr lang="zh-CN" altLang="en-US" smtClean="0">
                <a:solidFill>
                  <a:prstClr val="black">
                    <a:tint val="75000"/>
                  </a:prstClr>
                </a:solidFill>
              </a:rPr>
              <a:pPr>
                <a:defRPr/>
              </a:pPr>
              <a:t>26</a:t>
            </a:fld>
            <a:endParaRPr lang="zh-CN" altLang="en-US">
              <a:solidFill>
                <a:prstClr val="black">
                  <a:tint val="75000"/>
                </a:prstClr>
              </a:solidFill>
            </a:endParaRPr>
          </a:p>
        </p:txBody>
      </p:sp>
    </p:spTree>
    <p:extLst>
      <p:ext uri="{BB962C8B-B14F-4D97-AF65-F5344CB8AC3E}">
        <p14:creationId xmlns:p14="http://schemas.microsoft.com/office/powerpoint/2010/main" val="98993648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14348" y="1412776"/>
            <a:ext cx="7602068" cy="2277547"/>
          </a:xfrm>
          <a:prstGeom prst="rect">
            <a:avLst/>
          </a:prstGeom>
          <a:noFill/>
        </p:spPr>
        <p:txBody>
          <a:bodyPr wrap="square" rtlCol="0">
            <a:spAutoFit/>
          </a:bodyPr>
          <a:lstStyle/>
          <a:p>
            <a:r>
              <a:rPr lang="en-US" sz="1800" dirty="0" smtClean="0">
                <a:latin typeface="Calibri" pitchFamily="34" charset="0"/>
              </a:rPr>
              <a:t>Automatic Call Distribution (ACD) feature is often used in offices for customer service, such as call center. </a:t>
            </a:r>
          </a:p>
          <a:p>
            <a:endParaRPr lang="en-US" sz="1800" dirty="0" smtClean="0">
              <a:latin typeface="Calibri" pitchFamily="34" charset="0"/>
            </a:endParaRPr>
          </a:p>
          <a:p>
            <a:r>
              <a:rPr lang="en-US" sz="1800" dirty="0" smtClean="0">
                <a:latin typeface="Calibri" pitchFamily="34" charset="0"/>
              </a:rPr>
              <a:t>The ACD system handles incoming calls by automatically queuing and directing calls to available agents. The ACD feature on the IP phone allows the ACD system to distribute calls from large volumes of incoming calls to the registered users. </a:t>
            </a:r>
            <a:endParaRPr lang="zh-CN" altLang="en-US" sz="1800" dirty="0" smtClean="0">
              <a:latin typeface="Calibri" pitchFamily="34" charset="0"/>
            </a:endParaRPr>
          </a:p>
          <a:p>
            <a:endParaRPr lang="zh-CN" altLang="en-US" dirty="0">
              <a:latin typeface="Calibri" pitchFamily="34" charset="0"/>
            </a:endParaRPr>
          </a:p>
        </p:txBody>
      </p:sp>
      <p:sp>
        <p:nvSpPr>
          <p:cNvPr id="3" name="Rectangle 3"/>
          <p:cNvSpPr txBox="1">
            <a:spLocks noChangeArrowheads="1"/>
          </p:cNvSpPr>
          <p:nvPr/>
        </p:nvSpPr>
        <p:spPr>
          <a:xfrm>
            <a:off x="0" y="55563"/>
            <a:ext cx="7429520" cy="493712"/>
          </a:xfrm>
          <a:prstGeom prst="rect">
            <a:avLst/>
          </a:prstGeom>
        </p:spPr>
        <p:txBody>
          <a:bodyPr vert="horz" lIns="91440" tIns="45720" rIns="91440" bIns="45720" rtlCol="0" anchor="ctr">
            <a:noAutofit/>
          </a:bodyPr>
          <a:lstStyle/>
          <a:p>
            <a:pPr lvl="0" fontAlgn="auto">
              <a:spcAft>
                <a:spcPts val="0"/>
              </a:spcAft>
            </a:pPr>
            <a:r>
              <a:rPr lang="en-US" altLang="zh-CN" sz="3200" b="1" dirty="0" smtClean="0">
                <a:solidFill>
                  <a:schemeClr val="bg1"/>
                </a:solidFill>
                <a:latin typeface="Calibri" pitchFamily="34" charset="0"/>
                <a:ea typeface="+mj-ea"/>
                <a:cs typeface="Tahoma" pitchFamily="34" charset="0"/>
              </a:rPr>
              <a:t>What is Automatic Call Distribution</a:t>
            </a:r>
          </a:p>
        </p:txBody>
      </p:sp>
      <p:sp>
        <p:nvSpPr>
          <p:cNvPr id="4" name="灯片编号占位符 3"/>
          <p:cNvSpPr>
            <a:spLocks noGrp="1"/>
          </p:cNvSpPr>
          <p:nvPr>
            <p:ph type="sldNum" sz="quarter" idx="12"/>
          </p:nvPr>
        </p:nvSpPr>
        <p:spPr/>
        <p:txBody>
          <a:bodyPr/>
          <a:lstStyle/>
          <a:p>
            <a:pPr>
              <a:defRPr/>
            </a:pPr>
            <a:fld id="{4B1F1D32-E798-4FFB-8D0D-5F8E53C0BDA9}" type="slidenum">
              <a:rPr lang="zh-CN" altLang="en-US" smtClean="0"/>
              <a:pPr>
                <a:defRPr/>
              </a:pPr>
              <a:t>27</a:t>
            </a:fld>
            <a:endParaRPr lang="zh-CN" alt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14348" y="908720"/>
            <a:ext cx="7530060" cy="4832092"/>
          </a:xfrm>
          <a:prstGeom prst="rect">
            <a:avLst/>
          </a:prstGeom>
          <a:noFill/>
        </p:spPr>
        <p:txBody>
          <a:bodyPr wrap="square" rtlCol="0">
            <a:spAutoFit/>
          </a:bodyPr>
          <a:lstStyle/>
          <a:p>
            <a:r>
              <a:rPr lang="en-US" altLang="zh-CN" sz="2000" b="1" dirty="0" smtClean="0">
                <a:latin typeface="Calibri" pitchFamily="34" charset="0"/>
              </a:rPr>
              <a:t>It can only be enabled by auto provisioning:</a:t>
            </a:r>
          </a:p>
          <a:p>
            <a:endParaRPr lang="en-US" altLang="zh-CN" dirty="0" smtClean="0">
              <a:latin typeface="Calibri" pitchFamily="34" charset="0"/>
            </a:endParaRPr>
          </a:p>
          <a:p>
            <a:endParaRPr lang="en-US" altLang="zh-CN" dirty="0" smtClean="0">
              <a:latin typeface="Calibri" pitchFamily="34" charset="0"/>
            </a:endParaRPr>
          </a:p>
          <a:p>
            <a:r>
              <a:rPr lang="en-US" altLang="zh-CN" dirty="0">
                <a:latin typeface="Calibri" pitchFamily="34" charset="0"/>
              </a:rPr>
              <a:t>#Enable the ACD feature on the </a:t>
            </a:r>
            <a:r>
              <a:rPr lang="en-US" altLang="zh-CN" dirty="0" smtClean="0">
                <a:latin typeface="Calibri" pitchFamily="34" charset="0"/>
              </a:rPr>
              <a:t>phone</a:t>
            </a:r>
          </a:p>
          <a:p>
            <a:r>
              <a:rPr lang="en-US" altLang="zh-CN" dirty="0" smtClean="0">
                <a:latin typeface="Calibri" pitchFamily="34" charset="0"/>
              </a:rPr>
              <a:t>---------------------------------------------------------------------</a:t>
            </a:r>
            <a:endParaRPr lang="zh-CN" altLang="zh-CN" dirty="0">
              <a:latin typeface="Calibri" pitchFamily="34" charset="0"/>
            </a:endParaRPr>
          </a:p>
          <a:p>
            <a:r>
              <a:rPr lang="en-US" altLang="zh-CN" dirty="0">
                <a:latin typeface="Calibri" pitchFamily="34" charset="0"/>
              </a:rPr>
              <a:t>#!version:1.0.0.1 </a:t>
            </a:r>
            <a:endParaRPr lang="zh-CN" altLang="zh-CN" dirty="0">
              <a:latin typeface="Calibri" pitchFamily="34" charset="0"/>
            </a:endParaRPr>
          </a:p>
          <a:p>
            <a:r>
              <a:rPr lang="en-US" altLang="zh-CN" dirty="0">
                <a:latin typeface="Calibri" pitchFamily="34" charset="0"/>
              </a:rPr>
              <a:t>#Select the platform for ACD; 2 means </a:t>
            </a:r>
            <a:r>
              <a:rPr lang="en-US" altLang="zh-CN" dirty="0" err="1">
                <a:latin typeface="Calibri" pitchFamily="34" charset="0"/>
              </a:rPr>
              <a:t>BroadSoft</a:t>
            </a:r>
            <a:r>
              <a:rPr lang="en-US" altLang="zh-CN" dirty="0">
                <a:latin typeface="Calibri" pitchFamily="34" charset="0"/>
              </a:rPr>
              <a:t>.</a:t>
            </a:r>
            <a:endParaRPr lang="zh-CN" altLang="zh-CN" dirty="0">
              <a:latin typeface="Calibri" pitchFamily="34" charset="0"/>
            </a:endParaRPr>
          </a:p>
          <a:p>
            <a:r>
              <a:rPr lang="en-US" altLang="zh-CN" dirty="0">
                <a:latin typeface="Calibri" pitchFamily="34" charset="0"/>
              </a:rPr>
              <a:t>account.1.sip_server_type = 2 </a:t>
            </a:r>
            <a:endParaRPr lang="en-US" altLang="zh-CN" dirty="0" smtClean="0">
              <a:latin typeface="Calibri" pitchFamily="34" charset="0"/>
            </a:endParaRPr>
          </a:p>
          <a:p>
            <a:endParaRPr lang="zh-CN" altLang="zh-CN" dirty="0">
              <a:latin typeface="Calibri" pitchFamily="34" charset="0"/>
            </a:endParaRPr>
          </a:p>
          <a:p>
            <a:r>
              <a:rPr lang="en-US" altLang="zh-CN" dirty="0">
                <a:latin typeface="Calibri" pitchFamily="34" charset="0"/>
              </a:rPr>
              <a:t>#Enable the AS-feature synchronization. </a:t>
            </a:r>
            <a:endParaRPr lang="zh-CN" altLang="zh-CN" dirty="0">
              <a:latin typeface="Calibri" pitchFamily="34" charset="0"/>
            </a:endParaRPr>
          </a:p>
          <a:p>
            <a:r>
              <a:rPr lang="en-US" altLang="zh-CN" dirty="0" err="1">
                <a:latin typeface="Calibri" pitchFamily="34" charset="0"/>
              </a:rPr>
              <a:t>bw.feature_key_sync</a:t>
            </a:r>
            <a:r>
              <a:rPr lang="en-US" altLang="zh-CN" dirty="0">
                <a:latin typeface="Calibri" pitchFamily="34" charset="0"/>
              </a:rPr>
              <a:t> = </a:t>
            </a:r>
            <a:r>
              <a:rPr lang="en-US" altLang="zh-CN" dirty="0" smtClean="0">
                <a:latin typeface="Calibri" pitchFamily="34" charset="0"/>
              </a:rPr>
              <a:t>1</a:t>
            </a:r>
          </a:p>
          <a:p>
            <a:endParaRPr lang="zh-CN" altLang="zh-CN" dirty="0">
              <a:latin typeface="Calibri" pitchFamily="34" charset="0"/>
            </a:endParaRPr>
          </a:p>
          <a:p>
            <a:r>
              <a:rPr lang="en-US" altLang="zh-CN" dirty="0">
                <a:latin typeface="Calibri" pitchFamily="34" charset="0"/>
              </a:rPr>
              <a:t>#ACD</a:t>
            </a:r>
            <a:endParaRPr lang="zh-CN" altLang="zh-CN" dirty="0">
              <a:latin typeface="Calibri" pitchFamily="34" charset="0"/>
            </a:endParaRPr>
          </a:p>
          <a:p>
            <a:r>
              <a:rPr lang="en-US" altLang="zh-CN" dirty="0">
                <a:latin typeface="Calibri" pitchFamily="34" charset="0"/>
              </a:rPr>
              <a:t>account.1.acd.enable = 1</a:t>
            </a:r>
            <a:endParaRPr lang="zh-CN" altLang="zh-CN" dirty="0">
              <a:latin typeface="Calibri" pitchFamily="34" charset="0"/>
            </a:endParaRPr>
          </a:p>
          <a:p>
            <a:r>
              <a:rPr lang="en-US" altLang="zh-CN" dirty="0">
                <a:latin typeface="Calibri" pitchFamily="34" charset="0"/>
              </a:rPr>
              <a:t>account.1.acd.available = 1</a:t>
            </a:r>
            <a:endParaRPr lang="zh-CN" altLang="zh-CN" dirty="0">
              <a:latin typeface="Calibri" pitchFamily="34" charset="0"/>
            </a:endParaRPr>
          </a:p>
          <a:p>
            <a:r>
              <a:rPr lang="en-US" altLang="zh-CN" dirty="0">
                <a:latin typeface="Calibri" pitchFamily="34" charset="0"/>
              </a:rPr>
              <a:t>account.1.acd.initial_state = 1</a:t>
            </a:r>
            <a:endParaRPr lang="zh-CN" altLang="zh-CN" dirty="0">
              <a:latin typeface="Calibri" pitchFamily="34" charset="0"/>
            </a:endParaRPr>
          </a:p>
          <a:p>
            <a:r>
              <a:rPr lang="en-US" altLang="zh-CN" dirty="0">
                <a:latin typeface="Calibri" pitchFamily="34" charset="0"/>
              </a:rPr>
              <a:t>account.1.acd.unavailable_reason = 0</a:t>
            </a:r>
            <a:endParaRPr lang="zh-CN" altLang="zh-CN" dirty="0">
              <a:latin typeface="Calibri" pitchFamily="34" charset="0"/>
            </a:endParaRPr>
          </a:p>
          <a:p>
            <a:r>
              <a:rPr lang="en-US" altLang="zh-CN" dirty="0" err="1">
                <a:latin typeface="Calibri" pitchFamily="34" charset="0"/>
              </a:rPr>
              <a:t>acd.enable</a:t>
            </a:r>
            <a:r>
              <a:rPr lang="en-US" altLang="zh-CN" dirty="0">
                <a:latin typeface="Calibri" pitchFamily="34" charset="0"/>
              </a:rPr>
              <a:t> = 1</a:t>
            </a:r>
            <a:endParaRPr lang="zh-CN" altLang="zh-CN" dirty="0">
              <a:latin typeface="Calibri" pitchFamily="34" charset="0"/>
            </a:endParaRPr>
          </a:p>
          <a:p>
            <a:endParaRPr lang="zh-CN" altLang="en-US" dirty="0">
              <a:latin typeface="Calibri" pitchFamily="34" charset="0"/>
            </a:endParaRPr>
          </a:p>
        </p:txBody>
      </p:sp>
      <p:sp>
        <p:nvSpPr>
          <p:cNvPr id="3" name="Rectangle 3"/>
          <p:cNvSpPr txBox="1">
            <a:spLocks noChangeArrowheads="1"/>
          </p:cNvSpPr>
          <p:nvPr/>
        </p:nvSpPr>
        <p:spPr>
          <a:xfrm>
            <a:off x="0" y="55563"/>
            <a:ext cx="7956376" cy="493712"/>
          </a:xfrm>
          <a:prstGeom prst="rect">
            <a:avLst/>
          </a:prstGeom>
        </p:spPr>
        <p:txBody>
          <a:bodyPr vert="horz" lIns="91440" tIns="45720" rIns="91440" bIns="45720" rtlCol="0" anchor="ctr">
            <a:noAutofit/>
          </a:bodyPr>
          <a:lstStyle/>
          <a:p>
            <a:pPr lvl="0" fontAlgn="auto">
              <a:spcAft>
                <a:spcPts val="0"/>
              </a:spcAft>
            </a:pPr>
            <a:r>
              <a:rPr lang="en-US" altLang="zh-CN" sz="3200" b="1" dirty="0" smtClean="0">
                <a:solidFill>
                  <a:schemeClr val="bg1"/>
                </a:solidFill>
                <a:latin typeface="Calibri" pitchFamily="34" charset="0"/>
                <a:ea typeface="+mj-ea"/>
                <a:cs typeface="Tahoma" pitchFamily="34" charset="0"/>
              </a:rPr>
              <a:t>Enable </a:t>
            </a:r>
            <a:r>
              <a:rPr lang="en-US" altLang="zh-CN" sz="3200" b="1" dirty="0" err="1" smtClean="0">
                <a:solidFill>
                  <a:schemeClr val="bg1"/>
                </a:solidFill>
                <a:latin typeface="Calibri" pitchFamily="34" charset="0"/>
                <a:ea typeface="+mj-ea"/>
                <a:cs typeface="Tahoma" pitchFamily="34" charset="0"/>
              </a:rPr>
              <a:t>BroadSoft</a:t>
            </a:r>
            <a:r>
              <a:rPr lang="en-US" altLang="zh-CN" sz="3200" b="1" dirty="0" smtClean="0">
                <a:solidFill>
                  <a:schemeClr val="bg1"/>
                </a:solidFill>
                <a:latin typeface="Calibri" pitchFamily="34" charset="0"/>
                <a:ea typeface="+mj-ea"/>
                <a:cs typeface="Tahoma" pitchFamily="34" charset="0"/>
              </a:rPr>
              <a:t> ACD Feature</a:t>
            </a:r>
          </a:p>
        </p:txBody>
      </p:sp>
      <p:sp>
        <p:nvSpPr>
          <p:cNvPr id="4" name="灯片编号占位符 3"/>
          <p:cNvSpPr>
            <a:spLocks noGrp="1"/>
          </p:cNvSpPr>
          <p:nvPr>
            <p:ph type="sldNum" sz="quarter" idx="12"/>
          </p:nvPr>
        </p:nvSpPr>
        <p:spPr/>
        <p:txBody>
          <a:bodyPr/>
          <a:lstStyle/>
          <a:p>
            <a:pPr>
              <a:defRPr/>
            </a:pPr>
            <a:fld id="{4B1F1D32-E798-4FFB-8D0D-5F8E53C0BDA9}" type="slidenum">
              <a:rPr lang="zh-CN" altLang="en-US" smtClean="0"/>
              <a:pPr>
                <a:defRPr/>
              </a:pPr>
              <a:t>28</a:t>
            </a:fld>
            <a:endParaRPr lang="zh-CN" altLang="en-US" dirty="0"/>
          </a:p>
        </p:txBody>
      </p:sp>
    </p:spTree>
    <p:extLst>
      <p:ext uri="{BB962C8B-B14F-4D97-AF65-F5344CB8AC3E}">
        <p14:creationId xmlns:p14="http://schemas.microsoft.com/office/powerpoint/2010/main" val="24138713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a:xfrm>
            <a:off x="0" y="55563"/>
            <a:ext cx="7429520" cy="493712"/>
          </a:xfrm>
          <a:prstGeom prst="rect">
            <a:avLst/>
          </a:prstGeom>
        </p:spPr>
        <p:txBody>
          <a:bodyPr vert="horz" lIns="91440" tIns="45720" rIns="91440" bIns="45720" rtlCol="0" anchor="ctr">
            <a:noAutofit/>
          </a:bodyPr>
          <a:lstStyle/>
          <a:p>
            <a:pPr lvl="0" fontAlgn="auto">
              <a:spcAft>
                <a:spcPts val="0"/>
              </a:spcAft>
            </a:pPr>
            <a:r>
              <a:rPr lang="en-US" altLang="zh-CN" sz="3200" b="1" dirty="0" smtClean="0">
                <a:solidFill>
                  <a:schemeClr val="bg1"/>
                </a:solidFill>
                <a:latin typeface="Calibri" pitchFamily="34" charset="0"/>
                <a:ea typeface="+mj-ea"/>
                <a:cs typeface="Tahoma" pitchFamily="34" charset="0"/>
              </a:rPr>
              <a:t>Creating a call center on the </a:t>
            </a:r>
            <a:r>
              <a:rPr lang="en-US" altLang="zh-CN" sz="3200" b="1" dirty="0" err="1" smtClean="0">
                <a:solidFill>
                  <a:schemeClr val="bg1"/>
                </a:solidFill>
                <a:latin typeface="Calibri" pitchFamily="34" charset="0"/>
                <a:ea typeface="+mj-ea"/>
                <a:cs typeface="Tahoma" pitchFamily="34" charset="0"/>
              </a:rPr>
              <a:t>BroadWorks</a:t>
            </a:r>
            <a:endParaRPr lang="en-US" altLang="zh-CN" sz="3200" b="1" dirty="0" smtClean="0">
              <a:solidFill>
                <a:schemeClr val="bg1"/>
              </a:solidFill>
              <a:latin typeface="Calibri" pitchFamily="34" charset="0"/>
              <a:ea typeface="+mj-ea"/>
              <a:cs typeface="Tahoma" pitchFamily="34" charset="0"/>
            </a:endParaRPr>
          </a:p>
        </p:txBody>
      </p:sp>
      <p:sp>
        <p:nvSpPr>
          <p:cNvPr id="8" name="TextBox 7"/>
          <p:cNvSpPr txBox="1"/>
          <p:nvPr/>
        </p:nvSpPr>
        <p:spPr>
          <a:xfrm>
            <a:off x="571472" y="908720"/>
            <a:ext cx="7456912" cy="1384995"/>
          </a:xfrm>
          <a:prstGeom prst="rect">
            <a:avLst/>
          </a:prstGeom>
          <a:noFill/>
        </p:spPr>
        <p:txBody>
          <a:bodyPr wrap="square" rtlCol="0">
            <a:spAutoFit/>
          </a:bodyPr>
          <a:lstStyle/>
          <a:p>
            <a:pPr marL="342900" indent="-342900">
              <a:spcBef>
                <a:spcPct val="20000"/>
              </a:spcBef>
              <a:buFont typeface="Arial" pitchFamily="34" charset="0"/>
              <a:buChar char="•"/>
            </a:pPr>
            <a:r>
              <a:rPr lang="en-US" sz="2000" dirty="0" smtClean="0">
                <a:latin typeface="+mn-lt"/>
                <a:ea typeface="+mn-ea"/>
              </a:rPr>
              <a:t>Browse </a:t>
            </a:r>
            <a:r>
              <a:rPr lang="en-US" sz="2000" dirty="0">
                <a:latin typeface="+mn-lt"/>
                <a:ea typeface="+mn-ea"/>
              </a:rPr>
              <a:t>to </a:t>
            </a:r>
            <a:r>
              <a:rPr lang="en-US" sz="2000" b="1" dirty="0">
                <a:latin typeface="+mn-lt"/>
                <a:ea typeface="+mn-ea"/>
              </a:rPr>
              <a:t>Call </a:t>
            </a:r>
            <a:r>
              <a:rPr lang="en-US" sz="2000" b="1" dirty="0" smtClean="0">
                <a:latin typeface="+mn-lt"/>
                <a:ea typeface="+mn-ea"/>
              </a:rPr>
              <a:t>Center </a:t>
            </a:r>
            <a:r>
              <a:rPr lang="en-US" sz="2000" b="1" dirty="0" smtClean="0">
                <a:latin typeface="+mn-lt"/>
                <a:ea typeface="+mn-ea"/>
                <a:sym typeface="Wingdings" pitchFamily="2" charset="2"/>
              </a:rPr>
              <a:t></a:t>
            </a:r>
            <a:r>
              <a:rPr lang="en-US" sz="2000" b="1" dirty="0">
                <a:latin typeface="+mn-lt"/>
                <a:ea typeface="+mn-ea"/>
              </a:rPr>
              <a:t>Call </a:t>
            </a:r>
            <a:r>
              <a:rPr lang="en-US" sz="2000" b="1" dirty="0" smtClean="0">
                <a:latin typeface="+mn-lt"/>
                <a:ea typeface="+mn-ea"/>
              </a:rPr>
              <a:t>Centers </a:t>
            </a:r>
            <a:r>
              <a:rPr lang="en-US" sz="2000" b="1" dirty="0" smtClean="0">
                <a:latin typeface="+mn-lt"/>
                <a:ea typeface="+mn-ea"/>
                <a:sym typeface="Wingdings" pitchFamily="2" charset="2"/>
              </a:rPr>
              <a:t></a:t>
            </a:r>
            <a:r>
              <a:rPr lang="en-US" sz="2000" b="1" dirty="0" smtClean="0">
                <a:latin typeface="+mn-lt"/>
                <a:ea typeface="+mn-ea"/>
              </a:rPr>
              <a:t>Add Standard</a:t>
            </a:r>
            <a:endParaRPr lang="en-US" sz="2000" dirty="0">
              <a:latin typeface="+mn-lt"/>
              <a:ea typeface="+mn-ea"/>
            </a:endParaRPr>
          </a:p>
          <a:p>
            <a:pPr marL="342900" indent="-342900">
              <a:spcBef>
                <a:spcPct val="20000"/>
              </a:spcBef>
              <a:buFont typeface="Arial" pitchFamily="34" charset="0"/>
              <a:buChar char="•"/>
            </a:pPr>
            <a:r>
              <a:rPr lang="en-US" sz="2000" dirty="0">
                <a:latin typeface="+mn-lt"/>
                <a:ea typeface="+mn-ea"/>
              </a:rPr>
              <a:t>Go back to </a:t>
            </a:r>
            <a:r>
              <a:rPr lang="en-US" sz="2000" b="1" dirty="0">
                <a:latin typeface="+mn-lt"/>
                <a:ea typeface="+mn-ea"/>
              </a:rPr>
              <a:t>Call </a:t>
            </a:r>
            <a:r>
              <a:rPr lang="en-US" sz="2000" b="1" dirty="0" smtClean="0">
                <a:latin typeface="+mn-lt"/>
                <a:ea typeface="+mn-ea"/>
              </a:rPr>
              <a:t>Center </a:t>
            </a:r>
            <a:r>
              <a:rPr lang="en-US" sz="2000" b="1" dirty="0" smtClean="0">
                <a:latin typeface="+mn-lt"/>
                <a:ea typeface="+mn-ea"/>
                <a:sym typeface="Wingdings" pitchFamily="2" charset="2"/>
              </a:rPr>
              <a:t></a:t>
            </a:r>
            <a:r>
              <a:rPr lang="en-US" sz="2000" b="1" dirty="0">
                <a:latin typeface="+mn-lt"/>
                <a:ea typeface="+mn-ea"/>
              </a:rPr>
              <a:t>Call Centers </a:t>
            </a:r>
            <a:r>
              <a:rPr lang="en-US" sz="2000" b="1" dirty="0" smtClean="0">
                <a:latin typeface="+mn-lt"/>
                <a:ea typeface="+mn-ea"/>
              </a:rPr>
              <a:t>,</a:t>
            </a:r>
            <a:r>
              <a:rPr lang="en-US" sz="2000" dirty="0" smtClean="0">
                <a:latin typeface="+mn-lt"/>
                <a:ea typeface="+mn-ea"/>
              </a:rPr>
              <a:t> </a:t>
            </a:r>
            <a:r>
              <a:rPr lang="en-US" sz="2000" dirty="0">
                <a:latin typeface="+mn-lt"/>
                <a:ea typeface="+mn-ea"/>
              </a:rPr>
              <a:t>check the </a:t>
            </a:r>
            <a:r>
              <a:rPr lang="en-US" sz="2000" b="1" dirty="0">
                <a:latin typeface="+mn-lt"/>
                <a:ea typeface="+mn-ea"/>
              </a:rPr>
              <a:t>Active</a:t>
            </a:r>
            <a:r>
              <a:rPr lang="en-US" sz="2000" dirty="0">
                <a:latin typeface="+mn-lt"/>
                <a:ea typeface="+mn-ea"/>
              </a:rPr>
              <a:t> </a:t>
            </a:r>
            <a:r>
              <a:rPr lang="en-US" sz="2000" dirty="0" smtClean="0">
                <a:latin typeface="+mn-lt"/>
                <a:ea typeface="+mn-ea"/>
              </a:rPr>
              <a:t>checkbox</a:t>
            </a:r>
          </a:p>
          <a:p>
            <a:pPr marL="342900" indent="-342900">
              <a:spcBef>
                <a:spcPct val="20000"/>
              </a:spcBef>
              <a:buFont typeface="Arial" pitchFamily="34" charset="0"/>
              <a:buChar char="•"/>
            </a:pPr>
            <a:r>
              <a:rPr lang="en-US" altLang="zh-CN" sz="2000" dirty="0" smtClean="0">
                <a:latin typeface="+mn-lt"/>
                <a:ea typeface="+mn-ea"/>
              </a:rPr>
              <a:t>Click </a:t>
            </a:r>
            <a:r>
              <a:rPr lang="en-US" altLang="zh-CN" sz="2000" b="1" dirty="0" smtClean="0">
                <a:latin typeface="+mn-lt"/>
                <a:ea typeface="+mn-ea"/>
              </a:rPr>
              <a:t>Edit</a:t>
            </a:r>
            <a:endParaRPr lang="zh-CN" altLang="en-US" sz="1800" b="1" dirty="0">
              <a:latin typeface="+mn-lt"/>
              <a:ea typeface="+mn-ea"/>
            </a:endParaRPr>
          </a:p>
          <a:p>
            <a:endParaRPr lang="zh-CN" altLang="en-US" dirty="0">
              <a:latin typeface="Calibri" pitchFamily="34" charset="0"/>
            </a:endParaRPr>
          </a:p>
        </p:txBody>
      </p:sp>
      <p:pic>
        <p:nvPicPr>
          <p:cNvPr id="9" name="图片 8" descr="快照25.jpg"/>
          <p:cNvPicPr/>
          <p:nvPr/>
        </p:nvPicPr>
        <p:blipFill>
          <a:blip r:embed="rId3" cstate="print"/>
          <a:stretch>
            <a:fillRect/>
          </a:stretch>
        </p:blipFill>
        <p:spPr>
          <a:xfrm>
            <a:off x="786356" y="2060848"/>
            <a:ext cx="7386044" cy="3816424"/>
          </a:xfrm>
          <a:prstGeom prst="rect">
            <a:avLst/>
          </a:prstGeom>
          <a:ln>
            <a:solidFill>
              <a:schemeClr val="tx1"/>
            </a:solidFill>
          </a:ln>
        </p:spPr>
      </p:pic>
      <p:sp>
        <p:nvSpPr>
          <p:cNvPr id="2" name="灯片编号占位符 1"/>
          <p:cNvSpPr>
            <a:spLocks noGrp="1"/>
          </p:cNvSpPr>
          <p:nvPr>
            <p:ph type="sldNum" sz="quarter" idx="12"/>
          </p:nvPr>
        </p:nvSpPr>
        <p:spPr/>
        <p:txBody>
          <a:bodyPr/>
          <a:lstStyle/>
          <a:p>
            <a:pPr>
              <a:defRPr/>
            </a:pPr>
            <a:fld id="{4B1F1D32-E798-4FFB-8D0D-5F8E53C0BDA9}" type="slidenum">
              <a:rPr lang="zh-CN" altLang="en-US" smtClean="0"/>
              <a:pPr>
                <a:defRPr/>
              </a:pPr>
              <a:t>29</a:t>
            </a:fld>
            <a:endParaRPr lang="zh-CN" alt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extBox 4"/>
          <p:cNvSpPr txBox="1">
            <a:spLocks noChangeArrowheads="1"/>
          </p:cNvSpPr>
          <p:nvPr/>
        </p:nvSpPr>
        <p:spPr bwMode="auto">
          <a:xfrm>
            <a:off x="34924" y="44450"/>
            <a:ext cx="5329163" cy="584775"/>
          </a:xfrm>
          <a:prstGeom prst="rect">
            <a:avLst/>
          </a:prstGeom>
          <a:noFill/>
          <a:ln w="9525">
            <a:noFill/>
            <a:miter lim="800000"/>
            <a:headEnd/>
            <a:tailEnd/>
          </a:ln>
        </p:spPr>
        <p:txBody>
          <a:bodyPr wrap="square">
            <a:spAutoFit/>
          </a:bodyPr>
          <a:lstStyle/>
          <a:p>
            <a:r>
              <a:rPr lang="en-US" altLang="zh-CN" sz="3200" b="1" dirty="0" smtClean="0">
                <a:solidFill>
                  <a:prstClr val="white"/>
                </a:solidFill>
                <a:latin typeface="Calibri" pitchFamily="34" charset="0"/>
                <a:ea typeface="Tahoma" pitchFamily="34" charset="0"/>
                <a:cs typeface="Tahoma" pitchFamily="34" charset="0"/>
              </a:rPr>
              <a:t>Who is </a:t>
            </a:r>
            <a:r>
              <a:rPr lang="en-US" altLang="zh-CN" sz="3200" b="1" dirty="0" err="1" smtClean="0">
                <a:solidFill>
                  <a:prstClr val="white"/>
                </a:solidFill>
                <a:latin typeface="Calibri" pitchFamily="34" charset="0"/>
                <a:ea typeface="Tahoma" pitchFamily="34" charset="0"/>
                <a:cs typeface="Tahoma" pitchFamily="34" charset="0"/>
              </a:rPr>
              <a:t>BroadSoft</a:t>
            </a:r>
            <a:endParaRPr lang="zh-CN" altLang="en-US" sz="3200" b="1" dirty="0">
              <a:solidFill>
                <a:prstClr val="white"/>
              </a:solidFill>
              <a:latin typeface="Calibri" pitchFamily="34" charset="0"/>
              <a:cs typeface="Tahoma" pitchFamily="34" charset="0"/>
            </a:endParaRPr>
          </a:p>
        </p:txBody>
      </p:sp>
      <p:pic>
        <p:nvPicPr>
          <p:cNvPr id="14" name="Picture 3" descr="E:\认证LOGO\techPartner.jpg"/>
          <p:cNvPicPr>
            <a:picLocks noChangeAspect="1" noChangeArrowheads="1"/>
          </p:cNvPicPr>
          <p:nvPr/>
        </p:nvPicPr>
        <p:blipFill>
          <a:blip r:embed="rId3" cstate="print"/>
          <a:srcRect/>
          <a:stretch>
            <a:fillRect/>
          </a:stretch>
        </p:blipFill>
        <p:spPr bwMode="auto">
          <a:xfrm>
            <a:off x="1547664" y="4005064"/>
            <a:ext cx="5688631" cy="1142370"/>
          </a:xfrm>
          <a:prstGeom prst="rect">
            <a:avLst/>
          </a:prstGeom>
          <a:noFill/>
          <a:ln w="9525">
            <a:noFill/>
            <a:miter lim="800000"/>
            <a:headEnd/>
            <a:tailEnd/>
          </a:ln>
        </p:spPr>
      </p:pic>
      <p:sp>
        <p:nvSpPr>
          <p:cNvPr id="3" name="内容占位符 2"/>
          <p:cNvSpPr>
            <a:spLocks noGrp="1"/>
          </p:cNvSpPr>
          <p:nvPr>
            <p:ph idx="1"/>
          </p:nvPr>
        </p:nvSpPr>
        <p:spPr>
          <a:xfrm>
            <a:off x="395536" y="1083359"/>
            <a:ext cx="8229600" cy="4525963"/>
          </a:xfrm>
        </p:spPr>
        <p:txBody>
          <a:bodyPr>
            <a:normAutofit/>
          </a:bodyPr>
          <a:lstStyle/>
          <a:p>
            <a:r>
              <a:rPr lang="en-US" altLang="zh-CN" sz="2400" dirty="0"/>
              <a:t>American Based Company, Established at </a:t>
            </a:r>
            <a:r>
              <a:rPr lang="en-US" altLang="zh-CN" sz="2400" dirty="0" smtClean="0"/>
              <a:t>1998</a:t>
            </a:r>
          </a:p>
          <a:p>
            <a:endParaRPr lang="en-US" altLang="zh-CN" sz="2400" dirty="0" smtClean="0"/>
          </a:p>
          <a:p>
            <a:r>
              <a:rPr lang="en-US" altLang="zh-CN" sz="2400" dirty="0" smtClean="0"/>
              <a:t>The </a:t>
            </a:r>
            <a:r>
              <a:rPr lang="en-US" altLang="zh-CN" sz="2400" dirty="0" smtClean="0"/>
              <a:t>larg</a:t>
            </a:r>
            <a:r>
              <a:rPr lang="en-US" altLang="zh-CN" sz="2400" dirty="0" smtClean="0"/>
              <a:t>est VOIP/UC solution provider for carrier</a:t>
            </a:r>
            <a:endParaRPr lang="en-US" altLang="zh-CN" sz="2400" dirty="0" smtClean="0"/>
          </a:p>
          <a:p>
            <a:endParaRPr lang="en-US" altLang="zh-CN" sz="2400" dirty="0"/>
          </a:p>
          <a:p>
            <a:r>
              <a:rPr lang="en-US" altLang="zh-CN" sz="2400" dirty="0"/>
              <a:t>Occupy 70% Carrier market share</a:t>
            </a:r>
          </a:p>
          <a:p>
            <a:endParaRPr lang="en-US" altLang="zh-CN" sz="2400" b="1" dirty="0">
              <a:solidFill>
                <a:prstClr val="black"/>
              </a:solidFill>
              <a:latin typeface="Calibri" pitchFamily="34" charset="0"/>
              <a:ea typeface="Tahoma" pitchFamily="34" charset="0"/>
              <a:cs typeface="Tahoma" pitchFamily="34" charset="0"/>
            </a:endParaRPr>
          </a:p>
          <a:p>
            <a:endParaRPr lang="zh-CN" altLang="en-US" sz="2400" dirty="0"/>
          </a:p>
        </p:txBody>
      </p:sp>
      <p:sp>
        <p:nvSpPr>
          <p:cNvPr id="2" name="灯片编号占位符 1"/>
          <p:cNvSpPr>
            <a:spLocks noGrp="1"/>
          </p:cNvSpPr>
          <p:nvPr>
            <p:ph type="sldNum" sz="quarter" idx="12"/>
          </p:nvPr>
        </p:nvSpPr>
        <p:spPr/>
        <p:txBody>
          <a:bodyPr/>
          <a:lstStyle/>
          <a:p>
            <a:pPr>
              <a:defRPr/>
            </a:pPr>
            <a:fld id="{D5D4FDEC-AA91-4597-9177-15074E1FE496}" type="slidenum">
              <a:rPr lang="zh-CN" altLang="en-US" smtClean="0"/>
              <a:pPr>
                <a:defRPr/>
              </a:pPr>
              <a:t>3</a:t>
            </a:fld>
            <a:endParaRPr lang="zh-CN" altLang="en-US" dirty="0"/>
          </a:p>
        </p:txBody>
      </p:sp>
    </p:spTree>
    <p:extLst>
      <p:ext uri="{BB962C8B-B14F-4D97-AF65-F5344CB8AC3E}">
        <p14:creationId xmlns:p14="http://schemas.microsoft.com/office/powerpoint/2010/main" val="322578013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3568" y="1052736"/>
            <a:ext cx="7929618" cy="646331"/>
          </a:xfrm>
          <a:prstGeom prst="rect">
            <a:avLst/>
          </a:prstGeom>
          <a:noFill/>
        </p:spPr>
        <p:txBody>
          <a:bodyPr wrap="square" rtlCol="0">
            <a:spAutoFit/>
          </a:bodyPr>
          <a:lstStyle/>
          <a:p>
            <a:pPr lvl="0"/>
            <a:r>
              <a:rPr lang="en-US" sz="2000" dirty="0" smtClean="0">
                <a:latin typeface="+mn-lt"/>
                <a:ea typeface="+mn-ea"/>
              </a:rPr>
              <a:t>Click </a:t>
            </a:r>
            <a:r>
              <a:rPr lang="en-US" sz="2000" b="1" dirty="0" smtClean="0">
                <a:latin typeface="+mn-lt"/>
                <a:ea typeface="+mn-ea"/>
              </a:rPr>
              <a:t>Agents</a:t>
            </a:r>
            <a:endParaRPr lang="zh-CN" altLang="en-US" sz="2000" b="1" dirty="0">
              <a:latin typeface="+mn-lt"/>
              <a:ea typeface="+mn-ea"/>
            </a:endParaRPr>
          </a:p>
          <a:p>
            <a:endParaRPr lang="zh-CN" altLang="en-US" dirty="0">
              <a:latin typeface="Calibri" pitchFamily="34" charset="0"/>
            </a:endParaRPr>
          </a:p>
        </p:txBody>
      </p:sp>
      <p:pic>
        <p:nvPicPr>
          <p:cNvPr id="53250" name="Picture 2"/>
          <p:cNvPicPr>
            <a:picLocks noChangeAspect="1" noChangeArrowheads="1"/>
          </p:cNvPicPr>
          <p:nvPr/>
        </p:nvPicPr>
        <p:blipFill>
          <a:blip r:embed="rId3" cstate="print"/>
          <a:srcRect/>
          <a:stretch>
            <a:fillRect/>
          </a:stretch>
        </p:blipFill>
        <p:spPr bwMode="auto">
          <a:xfrm>
            <a:off x="954238" y="1844824"/>
            <a:ext cx="6642097" cy="4238793"/>
          </a:xfrm>
          <a:prstGeom prst="rect">
            <a:avLst/>
          </a:prstGeom>
          <a:noFill/>
          <a:ln w="9525">
            <a:noFill/>
            <a:miter lim="800000"/>
            <a:headEnd/>
            <a:tailEnd/>
          </a:ln>
          <a:effectLst/>
        </p:spPr>
      </p:pic>
      <p:sp>
        <p:nvSpPr>
          <p:cNvPr id="5" name="Rectangle 3"/>
          <p:cNvSpPr txBox="1">
            <a:spLocks noChangeArrowheads="1"/>
          </p:cNvSpPr>
          <p:nvPr/>
        </p:nvSpPr>
        <p:spPr>
          <a:xfrm>
            <a:off x="0" y="55563"/>
            <a:ext cx="7429520" cy="493712"/>
          </a:xfrm>
          <a:prstGeom prst="rect">
            <a:avLst/>
          </a:prstGeom>
        </p:spPr>
        <p:txBody>
          <a:bodyPr vert="horz" lIns="91440" tIns="45720" rIns="91440" bIns="45720" rtlCol="0" anchor="ctr">
            <a:noAutofit/>
          </a:bodyPr>
          <a:lstStyle/>
          <a:p>
            <a:pPr lvl="0" fontAlgn="auto">
              <a:spcAft>
                <a:spcPts val="0"/>
              </a:spcAft>
            </a:pPr>
            <a:r>
              <a:rPr lang="en-US" altLang="zh-CN" sz="3200" b="1" dirty="0" smtClean="0">
                <a:solidFill>
                  <a:schemeClr val="bg1"/>
                </a:solidFill>
                <a:latin typeface="Calibri" pitchFamily="34" charset="0"/>
                <a:ea typeface="+mj-ea"/>
                <a:cs typeface="Tahoma" pitchFamily="34" charset="0"/>
              </a:rPr>
              <a:t>Assigning agents to the call center</a:t>
            </a:r>
          </a:p>
        </p:txBody>
      </p:sp>
      <p:sp>
        <p:nvSpPr>
          <p:cNvPr id="3" name="灯片编号占位符 2"/>
          <p:cNvSpPr>
            <a:spLocks noGrp="1"/>
          </p:cNvSpPr>
          <p:nvPr>
            <p:ph type="sldNum" sz="quarter" idx="12"/>
          </p:nvPr>
        </p:nvSpPr>
        <p:spPr/>
        <p:txBody>
          <a:bodyPr/>
          <a:lstStyle/>
          <a:p>
            <a:pPr>
              <a:defRPr/>
            </a:pPr>
            <a:fld id="{4B1F1D32-E798-4FFB-8D0D-5F8E53C0BDA9}" type="slidenum">
              <a:rPr lang="zh-CN" altLang="en-US" smtClean="0"/>
              <a:pPr>
                <a:defRPr/>
              </a:pPr>
              <a:t>30</a:t>
            </a:fld>
            <a:endParaRPr lang="zh-CN" alt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28596" y="1071546"/>
            <a:ext cx="7786742" cy="1015663"/>
          </a:xfrm>
          <a:prstGeom prst="rect">
            <a:avLst/>
          </a:prstGeom>
          <a:noFill/>
        </p:spPr>
        <p:txBody>
          <a:bodyPr wrap="square" rtlCol="0">
            <a:spAutoFit/>
          </a:bodyPr>
          <a:lstStyle/>
          <a:p>
            <a:pPr marL="342900" lvl="0" indent="-342900">
              <a:spcBef>
                <a:spcPct val="20000"/>
              </a:spcBef>
              <a:buFont typeface="Arial" pitchFamily="34" charset="0"/>
              <a:buChar char="•"/>
            </a:pPr>
            <a:r>
              <a:rPr lang="en-US" sz="2000" dirty="0">
                <a:latin typeface="+mn-lt"/>
                <a:ea typeface="+mn-ea"/>
              </a:rPr>
              <a:t>Click </a:t>
            </a:r>
            <a:r>
              <a:rPr lang="en-US" sz="2000" b="1" dirty="0">
                <a:latin typeface="+mn-lt"/>
                <a:ea typeface="+mn-ea"/>
              </a:rPr>
              <a:t>Search</a:t>
            </a:r>
            <a:r>
              <a:rPr lang="en-US" sz="2000" dirty="0">
                <a:latin typeface="+mn-lt"/>
                <a:ea typeface="+mn-ea"/>
              </a:rPr>
              <a:t> to display all available agents.</a:t>
            </a:r>
            <a:endParaRPr lang="zh-CN" altLang="en-US" sz="2000" dirty="0">
              <a:latin typeface="+mn-lt"/>
              <a:ea typeface="+mn-ea"/>
            </a:endParaRPr>
          </a:p>
          <a:p>
            <a:pPr marL="342900" lvl="0" indent="-342900">
              <a:spcBef>
                <a:spcPct val="20000"/>
              </a:spcBef>
              <a:buFont typeface="Arial" pitchFamily="34" charset="0"/>
              <a:buChar char="•"/>
            </a:pPr>
            <a:r>
              <a:rPr lang="en-US" sz="2000" dirty="0" smtClean="0">
                <a:latin typeface="+mn-lt"/>
                <a:ea typeface="+mn-ea"/>
              </a:rPr>
              <a:t>Add </a:t>
            </a:r>
            <a:r>
              <a:rPr lang="en-US" sz="2000" b="1" dirty="0" smtClean="0">
                <a:latin typeface="+mn-lt"/>
                <a:ea typeface="+mn-ea"/>
              </a:rPr>
              <a:t>Assigned Agents </a:t>
            </a:r>
            <a:r>
              <a:rPr lang="en-US" sz="2000" dirty="0" smtClean="0">
                <a:latin typeface="+mn-lt"/>
                <a:ea typeface="+mn-ea"/>
              </a:rPr>
              <a:t>from </a:t>
            </a:r>
            <a:r>
              <a:rPr lang="en-US" sz="2000" b="1" dirty="0" smtClean="0">
                <a:latin typeface="+mn-lt"/>
                <a:ea typeface="+mn-ea"/>
              </a:rPr>
              <a:t>Available Agents</a:t>
            </a:r>
            <a:endParaRPr lang="zh-CN" altLang="en-US" sz="2000" b="1" dirty="0">
              <a:latin typeface="+mn-lt"/>
              <a:ea typeface="+mn-ea"/>
            </a:endParaRPr>
          </a:p>
          <a:p>
            <a:endParaRPr lang="zh-CN" altLang="en-US" dirty="0">
              <a:latin typeface="Calibri" pitchFamily="34" charset="0"/>
            </a:endParaRPr>
          </a:p>
        </p:txBody>
      </p:sp>
      <p:pic>
        <p:nvPicPr>
          <p:cNvPr id="3" name="图片 2" descr="快照22.jpg"/>
          <p:cNvPicPr/>
          <p:nvPr/>
        </p:nvPicPr>
        <p:blipFill>
          <a:blip r:embed="rId3" cstate="print"/>
          <a:stretch>
            <a:fillRect/>
          </a:stretch>
        </p:blipFill>
        <p:spPr>
          <a:xfrm>
            <a:off x="1023020" y="2276873"/>
            <a:ext cx="6645324" cy="3960438"/>
          </a:xfrm>
          <a:prstGeom prst="rect">
            <a:avLst/>
          </a:prstGeom>
          <a:ln>
            <a:solidFill>
              <a:schemeClr val="tx1"/>
            </a:solidFill>
          </a:ln>
        </p:spPr>
      </p:pic>
      <p:sp>
        <p:nvSpPr>
          <p:cNvPr id="4" name="Rectangle 3"/>
          <p:cNvSpPr txBox="1">
            <a:spLocks noChangeArrowheads="1"/>
          </p:cNvSpPr>
          <p:nvPr/>
        </p:nvSpPr>
        <p:spPr>
          <a:xfrm>
            <a:off x="0" y="55563"/>
            <a:ext cx="7429520" cy="493712"/>
          </a:xfrm>
          <a:prstGeom prst="rect">
            <a:avLst/>
          </a:prstGeom>
        </p:spPr>
        <p:txBody>
          <a:bodyPr vert="horz" lIns="91440" tIns="45720" rIns="91440" bIns="45720" rtlCol="0" anchor="ctr">
            <a:noAutofit/>
          </a:bodyPr>
          <a:lstStyle/>
          <a:p>
            <a:pPr lvl="0" fontAlgn="auto">
              <a:spcAft>
                <a:spcPts val="0"/>
              </a:spcAft>
            </a:pPr>
            <a:r>
              <a:rPr lang="en-US" altLang="zh-CN" sz="3200" b="1" dirty="0">
                <a:solidFill>
                  <a:schemeClr val="bg1"/>
                </a:solidFill>
                <a:latin typeface="Calibri" pitchFamily="34" charset="0"/>
                <a:cs typeface="Tahoma" pitchFamily="34" charset="0"/>
              </a:rPr>
              <a:t>Assigning agents to the call center</a:t>
            </a:r>
          </a:p>
        </p:txBody>
      </p:sp>
      <p:sp>
        <p:nvSpPr>
          <p:cNvPr id="5" name="灯片编号占位符 4"/>
          <p:cNvSpPr>
            <a:spLocks noGrp="1"/>
          </p:cNvSpPr>
          <p:nvPr>
            <p:ph type="sldNum" sz="quarter" idx="12"/>
          </p:nvPr>
        </p:nvSpPr>
        <p:spPr/>
        <p:txBody>
          <a:bodyPr/>
          <a:lstStyle/>
          <a:p>
            <a:pPr>
              <a:defRPr/>
            </a:pPr>
            <a:fld id="{4B1F1D32-E798-4FFB-8D0D-5F8E53C0BDA9}" type="slidenum">
              <a:rPr lang="zh-CN" altLang="en-US" smtClean="0"/>
              <a:pPr>
                <a:defRPr/>
              </a:pPr>
              <a:t>31</a:t>
            </a:fld>
            <a:endParaRPr lang="zh-CN" alt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71472" y="841701"/>
            <a:ext cx="4576592" cy="1877437"/>
          </a:xfrm>
          <a:prstGeom prst="rect">
            <a:avLst/>
          </a:prstGeom>
          <a:noFill/>
        </p:spPr>
        <p:txBody>
          <a:bodyPr wrap="square" rtlCol="0">
            <a:spAutoFit/>
          </a:bodyPr>
          <a:lstStyle/>
          <a:p>
            <a:pPr marL="342900" indent="-342900">
              <a:spcBef>
                <a:spcPct val="20000"/>
              </a:spcBef>
              <a:buFont typeface="Arial" pitchFamily="34" charset="0"/>
              <a:buChar char="•"/>
            </a:pPr>
            <a:r>
              <a:rPr lang="en-US" sz="2000" dirty="0" smtClean="0">
                <a:latin typeface="+mn-lt"/>
                <a:ea typeface="+mn-ea"/>
              </a:rPr>
              <a:t>Browse </a:t>
            </a:r>
            <a:r>
              <a:rPr lang="en-US" sz="2000" dirty="0">
                <a:latin typeface="+mn-lt"/>
                <a:ea typeface="+mn-ea"/>
              </a:rPr>
              <a:t>to </a:t>
            </a:r>
            <a:r>
              <a:rPr lang="en-US" sz="2000" b="1" dirty="0" smtClean="0">
                <a:latin typeface="+mn-lt"/>
                <a:ea typeface="+mn-ea"/>
              </a:rPr>
              <a:t>Users </a:t>
            </a:r>
            <a:r>
              <a:rPr lang="en-US" altLang="zh-CN" sz="2000" b="1" dirty="0" smtClean="0">
                <a:latin typeface="+mn-lt"/>
                <a:ea typeface="+mn-ea"/>
                <a:sym typeface="Wingdings" pitchFamily="2" charset="2"/>
              </a:rPr>
              <a:t></a:t>
            </a:r>
            <a:r>
              <a:rPr lang="en-US" sz="2000" b="1" dirty="0" smtClean="0">
                <a:latin typeface="+mn-lt"/>
                <a:ea typeface="+mn-ea"/>
              </a:rPr>
              <a:t>Search</a:t>
            </a:r>
            <a:endParaRPr lang="en-US" sz="2000" dirty="0" smtClean="0">
              <a:latin typeface="+mn-lt"/>
              <a:ea typeface="+mn-ea"/>
            </a:endParaRPr>
          </a:p>
          <a:p>
            <a:pPr marL="342900" indent="-342900">
              <a:spcBef>
                <a:spcPct val="20000"/>
              </a:spcBef>
              <a:buFont typeface="Arial" pitchFamily="34" charset="0"/>
              <a:buChar char="•"/>
            </a:pPr>
            <a:r>
              <a:rPr lang="en-US" sz="2000" dirty="0" smtClean="0">
                <a:latin typeface="+mn-lt"/>
                <a:ea typeface="+mn-ea"/>
              </a:rPr>
              <a:t>Select </a:t>
            </a:r>
            <a:r>
              <a:rPr lang="en-US" sz="2000" dirty="0">
                <a:latin typeface="+mn-lt"/>
                <a:ea typeface="+mn-ea"/>
              </a:rPr>
              <a:t>one of the call center </a:t>
            </a:r>
            <a:r>
              <a:rPr lang="en-US" sz="2000" dirty="0" smtClean="0">
                <a:latin typeface="+mn-lt"/>
                <a:ea typeface="+mn-ea"/>
              </a:rPr>
              <a:t>agents</a:t>
            </a:r>
            <a:endParaRPr lang="zh-CN" altLang="en-US" sz="2000" dirty="0">
              <a:latin typeface="+mn-lt"/>
              <a:ea typeface="+mn-ea"/>
            </a:endParaRPr>
          </a:p>
          <a:p>
            <a:pPr marL="342900" indent="-342900">
              <a:spcBef>
                <a:spcPct val="20000"/>
              </a:spcBef>
              <a:buFont typeface="Arial" pitchFamily="34" charset="0"/>
              <a:buChar char="•"/>
            </a:pPr>
            <a:r>
              <a:rPr lang="en-US" sz="2000" dirty="0" smtClean="0">
                <a:latin typeface="+mn-lt"/>
                <a:ea typeface="+mn-ea"/>
              </a:rPr>
              <a:t>Browse to </a:t>
            </a:r>
            <a:r>
              <a:rPr lang="en-US" sz="2000" b="1" dirty="0" smtClean="0">
                <a:latin typeface="+mn-lt"/>
                <a:ea typeface="+mn-ea"/>
              </a:rPr>
              <a:t>Call </a:t>
            </a:r>
            <a:r>
              <a:rPr lang="en-US" sz="2000" b="1" dirty="0">
                <a:latin typeface="+mn-lt"/>
                <a:ea typeface="+mn-ea"/>
              </a:rPr>
              <a:t>Control </a:t>
            </a:r>
            <a:r>
              <a:rPr lang="en-US" altLang="zh-CN" sz="2000" b="1" dirty="0">
                <a:latin typeface="+mn-lt"/>
                <a:ea typeface="+mn-ea"/>
                <a:sym typeface="Wingdings" pitchFamily="2" charset="2"/>
              </a:rPr>
              <a:t></a:t>
            </a:r>
            <a:r>
              <a:rPr lang="en-US" sz="2000" b="1" dirty="0">
                <a:latin typeface="+mn-lt"/>
                <a:ea typeface="+mn-ea"/>
              </a:rPr>
              <a:t>Call </a:t>
            </a:r>
            <a:r>
              <a:rPr lang="en-US" sz="2000" b="1" dirty="0" smtClean="0">
                <a:latin typeface="+mn-lt"/>
                <a:ea typeface="+mn-ea"/>
              </a:rPr>
              <a:t>Centers</a:t>
            </a:r>
          </a:p>
          <a:p>
            <a:pPr marL="342900" lvl="0" indent="-342900">
              <a:spcBef>
                <a:spcPct val="20000"/>
              </a:spcBef>
              <a:buFont typeface="Arial" pitchFamily="34" charset="0"/>
              <a:buChar char="•"/>
            </a:pPr>
            <a:r>
              <a:rPr lang="en-US" altLang="zh-CN" sz="2000" dirty="0">
                <a:latin typeface="Calibri" pitchFamily="34" charset="0"/>
              </a:rPr>
              <a:t>Select the desired </a:t>
            </a:r>
            <a:r>
              <a:rPr lang="en-US" altLang="zh-CN" sz="2000" dirty="0" smtClean="0">
                <a:latin typeface="Calibri" pitchFamily="34" charset="0"/>
              </a:rPr>
              <a:t> in </a:t>
            </a:r>
            <a:r>
              <a:rPr lang="en-US" altLang="zh-CN" sz="2000" b="1" dirty="0" smtClean="0">
                <a:latin typeface="Calibri" pitchFamily="34" charset="0"/>
              </a:rPr>
              <a:t>ACD State</a:t>
            </a:r>
            <a:endParaRPr lang="en-US" altLang="zh-CN" sz="2000" dirty="0">
              <a:latin typeface="Calibri" pitchFamily="34" charset="0"/>
            </a:endParaRPr>
          </a:p>
          <a:p>
            <a:pPr marL="342900" indent="-342900">
              <a:spcBef>
                <a:spcPct val="20000"/>
              </a:spcBef>
              <a:buFont typeface="Arial" pitchFamily="34" charset="0"/>
              <a:buChar char="•"/>
            </a:pPr>
            <a:r>
              <a:rPr lang="en-US" altLang="zh-CN" sz="2000" dirty="0" smtClean="0">
                <a:latin typeface="Calibri" pitchFamily="34" charset="0"/>
              </a:rPr>
              <a:t>Select</a:t>
            </a:r>
            <a:r>
              <a:rPr lang="en-US" altLang="zh-CN" sz="2000" b="1" dirty="0" smtClean="0">
                <a:latin typeface="Calibri" pitchFamily="34" charset="0"/>
              </a:rPr>
              <a:t> Join </a:t>
            </a:r>
            <a:r>
              <a:rPr lang="en-US" altLang="zh-CN" sz="2000" b="1" dirty="0">
                <a:latin typeface="Calibri" pitchFamily="34" charset="0"/>
              </a:rPr>
              <a:t>Call </a:t>
            </a:r>
            <a:r>
              <a:rPr lang="en-US" altLang="zh-CN" sz="2000" b="1" dirty="0" smtClean="0">
                <a:latin typeface="Calibri" pitchFamily="34" charset="0"/>
              </a:rPr>
              <a:t>Center</a:t>
            </a:r>
            <a:endParaRPr lang="zh-CN" altLang="en-US" sz="2000" dirty="0">
              <a:latin typeface="Calibri" pitchFamily="34" charset="0"/>
            </a:endParaRPr>
          </a:p>
        </p:txBody>
      </p:sp>
      <p:pic>
        <p:nvPicPr>
          <p:cNvPr id="3" name="图片 2" descr="快照2.jpg"/>
          <p:cNvPicPr/>
          <p:nvPr/>
        </p:nvPicPr>
        <p:blipFill>
          <a:blip r:embed="rId3" cstate="print"/>
          <a:stretch>
            <a:fillRect/>
          </a:stretch>
        </p:blipFill>
        <p:spPr>
          <a:xfrm>
            <a:off x="1043608" y="2780928"/>
            <a:ext cx="6624736" cy="3528392"/>
          </a:xfrm>
          <a:prstGeom prst="rect">
            <a:avLst/>
          </a:prstGeom>
          <a:ln>
            <a:solidFill>
              <a:schemeClr val="tx1"/>
            </a:solidFill>
          </a:ln>
        </p:spPr>
      </p:pic>
      <p:sp>
        <p:nvSpPr>
          <p:cNvPr id="5" name="Rectangle 3"/>
          <p:cNvSpPr txBox="1">
            <a:spLocks noChangeArrowheads="1"/>
          </p:cNvSpPr>
          <p:nvPr/>
        </p:nvSpPr>
        <p:spPr>
          <a:xfrm>
            <a:off x="0" y="55563"/>
            <a:ext cx="7429520" cy="493712"/>
          </a:xfrm>
          <a:prstGeom prst="rect">
            <a:avLst/>
          </a:prstGeom>
        </p:spPr>
        <p:txBody>
          <a:bodyPr vert="horz" lIns="91440" tIns="45720" rIns="91440" bIns="45720" rtlCol="0" anchor="ctr">
            <a:noAutofit/>
          </a:bodyPr>
          <a:lstStyle/>
          <a:p>
            <a:pPr lvl="0" fontAlgn="auto">
              <a:spcAft>
                <a:spcPts val="0"/>
              </a:spcAft>
            </a:pPr>
            <a:r>
              <a:rPr lang="en-US" altLang="zh-CN" sz="3200" b="1" dirty="0" smtClean="0">
                <a:solidFill>
                  <a:schemeClr val="bg1"/>
                </a:solidFill>
                <a:latin typeface="Calibri" pitchFamily="34" charset="0"/>
                <a:ea typeface="+mj-ea"/>
                <a:cs typeface="Tahoma" pitchFamily="34" charset="0"/>
              </a:rPr>
              <a:t>Changing ACD State on the </a:t>
            </a:r>
            <a:r>
              <a:rPr lang="en-US" altLang="zh-CN" sz="3200" b="1" dirty="0" err="1" smtClean="0">
                <a:solidFill>
                  <a:schemeClr val="bg1"/>
                </a:solidFill>
                <a:latin typeface="Calibri" pitchFamily="34" charset="0"/>
                <a:ea typeface="+mj-ea"/>
                <a:cs typeface="Tahoma" pitchFamily="34" charset="0"/>
              </a:rPr>
              <a:t>BroadWorks</a:t>
            </a:r>
            <a:endParaRPr lang="en-US" altLang="zh-CN" sz="3200" b="1" dirty="0" smtClean="0">
              <a:solidFill>
                <a:schemeClr val="bg1"/>
              </a:solidFill>
              <a:latin typeface="Calibri" pitchFamily="34" charset="0"/>
              <a:ea typeface="+mj-ea"/>
              <a:cs typeface="Tahoma" pitchFamily="34" charset="0"/>
            </a:endParaRPr>
          </a:p>
        </p:txBody>
      </p:sp>
      <p:sp>
        <p:nvSpPr>
          <p:cNvPr id="4" name="灯片编号占位符 3"/>
          <p:cNvSpPr>
            <a:spLocks noGrp="1"/>
          </p:cNvSpPr>
          <p:nvPr>
            <p:ph type="sldNum" sz="quarter" idx="12"/>
          </p:nvPr>
        </p:nvSpPr>
        <p:spPr/>
        <p:txBody>
          <a:bodyPr/>
          <a:lstStyle/>
          <a:p>
            <a:pPr>
              <a:defRPr/>
            </a:pPr>
            <a:fld id="{4B1F1D32-E798-4FFB-8D0D-5F8E53C0BDA9}" type="slidenum">
              <a:rPr lang="zh-CN" altLang="en-US" smtClean="0"/>
              <a:pPr>
                <a:defRPr/>
              </a:pPr>
              <a:t>32</a:t>
            </a:fld>
            <a:endParaRPr lang="zh-CN" alt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42910" y="1071546"/>
            <a:ext cx="9358378" cy="1015663"/>
          </a:xfrm>
          <a:prstGeom prst="rect">
            <a:avLst/>
          </a:prstGeom>
          <a:noFill/>
        </p:spPr>
        <p:txBody>
          <a:bodyPr wrap="square" rtlCol="0">
            <a:spAutoFit/>
          </a:bodyPr>
          <a:lstStyle/>
          <a:p>
            <a:pPr marL="342900" indent="-342900">
              <a:spcBef>
                <a:spcPct val="20000"/>
              </a:spcBef>
              <a:buFont typeface="Arial" pitchFamily="34" charset="0"/>
              <a:buChar char="•"/>
            </a:pPr>
            <a:r>
              <a:rPr lang="en-US" altLang="zh-CN" sz="2000" dirty="0" smtClean="0">
                <a:latin typeface="+mn-lt"/>
                <a:ea typeface="+mn-ea"/>
              </a:rPr>
              <a:t>Browse </a:t>
            </a:r>
            <a:r>
              <a:rPr lang="en-US" altLang="zh-CN" sz="2000" dirty="0">
                <a:latin typeface="+mn-lt"/>
                <a:ea typeface="+mn-ea"/>
              </a:rPr>
              <a:t>to </a:t>
            </a:r>
            <a:r>
              <a:rPr lang="en-US" altLang="zh-CN" sz="2000" b="1" dirty="0" smtClean="0">
                <a:latin typeface="+mn-lt"/>
                <a:ea typeface="+mn-ea"/>
              </a:rPr>
              <a:t>webpage </a:t>
            </a:r>
            <a:r>
              <a:rPr lang="en-US" altLang="zh-CN" sz="2000" b="1" dirty="0" smtClean="0">
                <a:latin typeface="+mn-lt"/>
                <a:ea typeface="+mn-ea"/>
                <a:sym typeface="Wingdings" pitchFamily="2" charset="2"/>
              </a:rPr>
              <a:t></a:t>
            </a:r>
            <a:r>
              <a:rPr lang="en-US" sz="2000" b="1" dirty="0" smtClean="0">
                <a:latin typeface="+mn-lt"/>
                <a:ea typeface="+mn-ea"/>
              </a:rPr>
              <a:t>Phone </a:t>
            </a:r>
            <a:r>
              <a:rPr lang="en-US" altLang="zh-CN" sz="2000" b="1" dirty="0" smtClean="0">
                <a:latin typeface="+mn-lt"/>
                <a:ea typeface="+mn-ea"/>
                <a:sym typeface="Wingdings" pitchFamily="2" charset="2"/>
              </a:rPr>
              <a:t></a:t>
            </a:r>
            <a:r>
              <a:rPr lang="en-US" sz="2000" b="1" dirty="0">
                <a:latin typeface="+mn-lt"/>
                <a:ea typeface="+mn-ea"/>
              </a:rPr>
              <a:t>DSS </a:t>
            </a:r>
            <a:r>
              <a:rPr lang="en-US" sz="2000" b="1" dirty="0" smtClean="0">
                <a:latin typeface="+mn-lt"/>
                <a:ea typeface="+mn-ea"/>
              </a:rPr>
              <a:t>Keys</a:t>
            </a:r>
          </a:p>
          <a:p>
            <a:pPr marL="342900" indent="-342900">
              <a:spcBef>
                <a:spcPct val="20000"/>
              </a:spcBef>
              <a:buFont typeface="Arial" pitchFamily="34" charset="0"/>
              <a:buChar char="•"/>
            </a:pPr>
            <a:r>
              <a:rPr lang="en-US" altLang="zh-CN" sz="2000" dirty="0" smtClean="0">
                <a:latin typeface="+mn-lt"/>
                <a:ea typeface="+mn-ea"/>
              </a:rPr>
              <a:t>Select </a:t>
            </a:r>
            <a:r>
              <a:rPr lang="en-US" altLang="zh-CN" sz="2000" b="1" dirty="0" smtClean="0">
                <a:latin typeface="+mn-lt"/>
                <a:ea typeface="+mn-ea"/>
              </a:rPr>
              <a:t>ACD </a:t>
            </a:r>
            <a:r>
              <a:rPr lang="en-US" altLang="zh-CN" sz="2000" dirty="0" smtClean="0">
                <a:latin typeface="+mn-lt"/>
                <a:ea typeface="+mn-ea"/>
              </a:rPr>
              <a:t>and</a:t>
            </a:r>
            <a:r>
              <a:rPr lang="en-US" altLang="zh-CN" sz="2000" b="1" dirty="0" smtClean="0">
                <a:latin typeface="+mn-lt"/>
                <a:ea typeface="+mn-ea"/>
              </a:rPr>
              <a:t> Line</a:t>
            </a:r>
            <a:endParaRPr lang="zh-CN" altLang="en-US" sz="2000" b="1" dirty="0">
              <a:latin typeface="+mn-lt"/>
              <a:ea typeface="+mn-ea"/>
            </a:endParaRPr>
          </a:p>
          <a:p>
            <a:endParaRPr lang="zh-CN" altLang="en-US" dirty="0">
              <a:latin typeface="Calibri" pitchFamily="34" charset="0"/>
            </a:endParaRPr>
          </a:p>
        </p:txBody>
      </p:sp>
      <p:pic>
        <p:nvPicPr>
          <p:cNvPr id="3" name="图片 2" descr="快照7.jpg"/>
          <p:cNvPicPr/>
          <p:nvPr/>
        </p:nvPicPr>
        <p:blipFill>
          <a:blip r:embed="rId3" cstate="print"/>
          <a:stretch>
            <a:fillRect/>
          </a:stretch>
        </p:blipFill>
        <p:spPr>
          <a:xfrm>
            <a:off x="714348" y="1988840"/>
            <a:ext cx="7098012" cy="4104456"/>
          </a:xfrm>
          <a:prstGeom prst="rect">
            <a:avLst/>
          </a:prstGeom>
          <a:ln>
            <a:solidFill>
              <a:schemeClr val="tx1"/>
            </a:solidFill>
          </a:ln>
        </p:spPr>
      </p:pic>
      <p:sp>
        <p:nvSpPr>
          <p:cNvPr id="5" name="Rectangle 3"/>
          <p:cNvSpPr txBox="1">
            <a:spLocks noChangeArrowheads="1"/>
          </p:cNvSpPr>
          <p:nvPr/>
        </p:nvSpPr>
        <p:spPr>
          <a:xfrm>
            <a:off x="0" y="55563"/>
            <a:ext cx="7429520" cy="493712"/>
          </a:xfrm>
          <a:prstGeom prst="rect">
            <a:avLst/>
          </a:prstGeom>
        </p:spPr>
        <p:txBody>
          <a:bodyPr vert="horz" lIns="91440" tIns="45720" rIns="91440" bIns="45720" rtlCol="0" anchor="ctr">
            <a:noAutofit/>
          </a:bodyPr>
          <a:lstStyle/>
          <a:p>
            <a:pPr lvl="0" fontAlgn="auto">
              <a:spcAft>
                <a:spcPts val="0"/>
              </a:spcAft>
            </a:pPr>
            <a:r>
              <a:rPr lang="en-US" altLang="zh-CN" sz="3200" b="1" dirty="0" smtClean="0">
                <a:solidFill>
                  <a:schemeClr val="bg1"/>
                </a:solidFill>
                <a:latin typeface="Calibri" pitchFamily="34" charset="0"/>
                <a:ea typeface="+mj-ea"/>
                <a:cs typeface="Tahoma" pitchFamily="34" charset="0"/>
              </a:rPr>
              <a:t>Configuring ACD on Yealink phone</a:t>
            </a:r>
          </a:p>
        </p:txBody>
      </p:sp>
      <p:sp>
        <p:nvSpPr>
          <p:cNvPr id="4" name="灯片编号占位符 3"/>
          <p:cNvSpPr>
            <a:spLocks noGrp="1"/>
          </p:cNvSpPr>
          <p:nvPr>
            <p:ph type="sldNum" sz="quarter" idx="12"/>
          </p:nvPr>
        </p:nvSpPr>
        <p:spPr/>
        <p:txBody>
          <a:bodyPr/>
          <a:lstStyle/>
          <a:p>
            <a:pPr>
              <a:defRPr/>
            </a:pPr>
            <a:fld id="{4B1F1D32-E798-4FFB-8D0D-5F8E53C0BDA9}" type="slidenum">
              <a:rPr lang="zh-CN" altLang="en-US" smtClean="0"/>
              <a:pPr>
                <a:defRPr/>
              </a:pPr>
              <a:t>33</a:t>
            </a:fld>
            <a:endParaRPr lang="zh-CN" alt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02916" y="1196752"/>
            <a:ext cx="7704856" cy="615553"/>
          </a:xfrm>
          <a:prstGeom prst="rect">
            <a:avLst/>
          </a:prstGeom>
          <a:noFill/>
        </p:spPr>
        <p:txBody>
          <a:bodyPr wrap="square" rtlCol="0">
            <a:spAutoFit/>
          </a:bodyPr>
          <a:lstStyle/>
          <a:p>
            <a:pPr marL="342900" lvl="0" indent="-342900">
              <a:spcBef>
                <a:spcPct val="20000"/>
              </a:spcBef>
              <a:buFont typeface="Arial" pitchFamily="34" charset="0"/>
              <a:buChar char="•"/>
            </a:pPr>
            <a:r>
              <a:rPr lang="en-US" sz="1800" dirty="0" smtClean="0">
                <a:latin typeface="+mn-lt"/>
                <a:ea typeface="+mn-ea"/>
              </a:rPr>
              <a:t>Press </a:t>
            </a:r>
            <a:r>
              <a:rPr lang="en-US" sz="1800" b="1" dirty="0" smtClean="0">
                <a:latin typeface="+mn-lt"/>
                <a:ea typeface="+mn-ea"/>
              </a:rPr>
              <a:t>Login</a:t>
            </a:r>
            <a:r>
              <a:rPr lang="en-US" sz="1800" dirty="0" smtClean="0">
                <a:latin typeface="+mn-lt"/>
                <a:ea typeface="+mn-ea"/>
              </a:rPr>
              <a:t> Key</a:t>
            </a:r>
          </a:p>
          <a:p>
            <a:endParaRPr lang="zh-CN" altLang="en-US" dirty="0">
              <a:latin typeface="Calibri" pitchFamily="34" charset="0"/>
            </a:endParaRPr>
          </a:p>
        </p:txBody>
      </p:sp>
      <p:sp>
        <p:nvSpPr>
          <p:cNvPr id="4" name="TextBox 3"/>
          <p:cNvSpPr txBox="1"/>
          <p:nvPr/>
        </p:nvSpPr>
        <p:spPr>
          <a:xfrm>
            <a:off x="702916" y="5050050"/>
            <a:ext cx="8035982" cy="646331"/>
          </a:xfrm>
          <a:prstGeom prst="rect">
            <a:avLst/>
          </a:prstGeom>
          <a:noFill/>
        </p:spPr>
        <p:txBody>
          <a:bodyPr wrap="none" rtlCol="0">
            <a:spAutoFit/>
          </a:bodyPr>
          <a:lstStyle/>
          <a:p>
            <a:pPr marL="342900" lvl="0" indent="-342900">
              <a:spcBef>
                <a:spcPct val="20000"/>
              </a:spcBef>
              <a:buFont typeface="Arial" pitchFamily="34" charset="0"/>
              <a:buChar char="•"/>
            </a:pPr>
            <a:r>
              <a:rPr lang="en-US" sz="1800" dirty="0">
                <a:latin typeface="+mn-lt"/>
                <a:ea typeface="+mn-ea"/>
              </a:rPr>
              <a:t>After log in </a:t>
            </a:r>
            <a:r>
              <a:rPr lang="en-US" altLang="zh-CN" sz="1800" dirty="0" smtClean="0">
                <a:latin typeface="+mn-lt"/>
                <a:ea typeface="+mn-ea"/>
              </a:rPr>
              <a:t>, p</a:t>
            </a:r>
            <a:r>
              <a:rPr lang="en-US" sz="1800" dirty="0" smtClean="0">
                <a:latin typeface="+mn-lt"/>
                <a:ea typeface="+mn-ea"/>
              </a:rPr>
              <a:t>ress </a:t>
            </a:r>
            <a:r>
              <a:rPr lang="en-US" sz="1800" dirty="0">
                <a:latin typeface="+mn-lt"/>
                <a:ea typeface="+mn-ea"/>
              </a:rPr>
              <a:t>the </a:t>
            </a:r>
            <a:r>
              <a:rPr lang="en-US" sz="1800" b="1" dirty="0" smtClean="0">
                <a:latin typeface="+mn-lt"/>
                <a:ea typeface="+mn-ea"/>
              </a:rPr>
              <a:t>Available / Unavailable </a:t>
            </a:r>
            <a:r>
              <a:rPr lang="en-US" sz="1800" dirty="0">
                <a:latin typeface="+mn-lt"/>
                <a:ea typeface="+mn-ea"/>
              </a:rPr>
              <a:t>soft key to change the ACD </a:t>
            </a:r>
            <a:r>
              <a:rPr lang="en-US" sz="1800" dirty="0" smtClean="0">
                <a:latin typeface="+mn-lt"/>
                <a:ea typeface="+mn-ea"/>
              </a:rPr>
              <a:t>status</a:t>
            </a:r>
            <a:endParaRPr lang="zh-CN" altLang="en-US" sz="1800" dirty="0">
              <a:latin typeface="+mn-lt"/>
              <a:ea typeface="+mn-ea"/>
            </a:endParaRPr>
          </a:p>
          <a:p>
            <a:endParaRPr lang="zh-CN" altLang="en-US" sz="1800" dirty="0">
              <a:latin typeface="Calibri" pitchFamily="34" charset="0"/>
            </a:endParaRPr>
          </a:p>
        </p:txBody>
      </p:sp>
      <p:sp>
        <p:nvSpPr>
          <p:cNvPr id="5" name="Rectangle 3"/>
          <p:cNvSpPr txBox="1">
            <a:spLocks noChangeArrowheads="1"/>
          </p:cNvSpPr>
          <p:nvPr/>
        </p:nvSpPr>
        <p:spPr>
          <a:xfrm>
            <a:off x="0" y="55563"/>
            <a:ext cx="7429520" cy="493712"/>
          </a:xfrm>
          <a:prstGeom prst="rect">
            <a:avLst/>
          </a:prstGeom>
        </p:spPr>
        <p:txBody>
          <a:bodyPr vert="horz" lIns="91440" tIns="45720" rIns="91440" bIns="45720" rtlCol="0" anchor="ctr">
            <a:noAutofit/>
          </a:bodyPr>
          <a:lstStyle/>
          <a:p>
            <a:pPr lvl="0" fontAlgn="auto">
              <a:spcAft>
                <a:spcPts val="0"/>
              </a:spcAft>
            </a:pPr>
            <a:r>
              <a:rPr lang="en-US" altLang="zh-CN" sz="3200" b="1" dirty="0" smtClean="0">
                <a:solidFill>
                  <a:schemeClr val="bg1"/>
                </a:solidFill>
                <a:latin typeface="Calibri" pitchFamily="34" charset="0"/>
                <a:ea typeface="+mj-ea"/>
                <a:cs typeface="Tahoma" pitchFamily="34" charset="0"/>
              </a:rPr>
              <a:t>Using ACD on Yealink phone</a:t>
            </a:r>
          </a:p>
        </p:txBody>
      </p:sp>
      <p:sp>
        <p:nvSpPr>
          <p:cNvPr id="7" name="灯片编号占位符 6"/>
          <p:cNvSpPr>
            <a:spLocks noGrp="1"/>
          </p:cNvSpPr>
          <p:nvPr>
            <p:ph type="sldNum" sz="quarter" idx="12"/>
          </p:nvPr>
        </p:nvSpPr>
        <p:spPr/>
        <p:txBody>
          <a:bodyPr/>
          <a:lstStyle/>
          <a:p>
            <a:pPr>
              <a:defRPr/>
            </a:pPr>
            <a:fld id="{4B1F1D32-E798-4FFB-8D0D-5F8E53C0BDA9}" type="slidenum">
              <a:rPr lang="zh-CN" altLang="en-US" smtClean="0"/>
              <a:pPr>
                <a:defRPr/>
              </a:pPr>
              <a:t>34</a:t>
            </a:fld>
            <a:endParaRPr lang="zh-CN" altLang="en-US" dirty="0"/>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2176" y="2342829"/>
            <a:ext cx="3525936" cy="20021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5739" y="2420888"/>
            <a:ext cx="2895600" cy="1924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utoShape 35"/>
          <p:cNvSpPr>
            <a:spLocks noChangeArrowheads="1"/>
          </p:cNvSpPr>
          <p:nvPr/>
        </p:nvSpPr>
        <p:spPr bwMode="auto">
          <a:xfrm>
            <a:off x="2358908" y="2898036"/>
            <a:ext cx="5543550" cy="576262"/>
          </a:xfrm>
          <a:prstGeom prst="roundRect">
            <a:avLst>
              <a:gd name="adj" fmla="val 16667"/>
            </a:avLst>
          </a:prstGeom>
          <a:noFill/>
          <a:ln w="9525">
            <a:noFill/>
            <a:round/>
            <a:headEnd/>
            <a:tailEnd/>
          </a:ln>
          <a:effectLst>
            <a:prstShdw prst="shdw17" dist="17961" dir="2700000">
              <a:srgbClr val="1C493A"/>
            </a:prstShdw>
          </a:effectLst>
        </p:spPr>
        <p:txBody>
          <a:bodyPr wrap="none" anchor="ctr"/>
          <a:lstStyle/>
          <a:p>
            <a:endParaRPr lang="en-US" altLang="zh-CN" sz="2500" b="1" dirty="0" smtClean="0">
              <a:solidFill>
                <a:prstClr val="black"/>
              </a:solidFill>
              <a:latin typeface="Calibri" pitchFamily="34" charset="0"/>
              <a:ea typeface="Tahoma" pitchFamily="34" charset="0"/>
              <a:cs typeface="Tahoma" pitchFamily="34" charset="0"/>
            </a:endParaRPr>
          </a:p>
          <a:p>
            <a:r>
              <a:rPr lang="en-US" altLang="zh-CN" sz="3200" b="1" dirty="0" smtClean="0">
                <a:solidFill>
                  <a:prstClr val="black"/>
                </a:solidFill>
                <a:latin typeface="Calibri" pitchFamily="34" charset="0"/>
                <a:ea typeface="Tahoma" pitchFamily="34" charset="0"/>
                <a:cs typeface="Tahoma" pitchFamily="34" charset="0"/>
              </a:rPr>
              <a:t>    Network Conference</a:t>
            </a:r>
            <a:endParaRPr lang="en-US" altLang="zh-CN" sz="3200" b="1" dirty="0">
              <a:solidFill>
                <a:prstClr val="black"/>
              </a:solidFill>
              <a:latin typeface="Calibri" pitchFamily="34" charset="0"/>
              <a:ea typeface="Tahoma" pitchFamily="34" charset="0"/>
              <a:cs typeface="Tahoma" pitchFamily="34" charset="0"/>
            </a:endParaRPr>
          </a:p>
        </p:txBody>
      </p:sp>
      <p:pic>
        <p:nvPicPr>
          <p:cNvPr id="9" name="Picture 2" descr="C:\Documents and Settings\Administrator\桌面\Y.png"/>
          <p:cNvPicPr>
            <a:picLocks noChangeAspect="1" noChangeArrowheads="1"/>
          </p:cNvPicPr>
          <p:nvPr/>
        </p:nvPicPr>
        <p:blipFill>
          <a:blip r:embed="rId3" cstate="print"/>
          <a:srcRect/>
          <a:stretch>
            <a:fillRect/>
          </a:stretch>
        </p:blipFill>
        <p:spPr bwMode="auto">
          <a:xfrm>
            <a:off x="2415940" y="3286038"/>
            <a:ext cx="285752" cy="286978"/>
          </a:xfrm>
          <a:prstGeom prst="rect">
            <a:avLst/>
          </a:prstGeom>
          <a:noFill/>
        </p:spPr>
      </p:pic>
      <p:sp>
        <p:nvSpPr>
          <p:cNvPr id="2" name="灯片编号占位符 1"/>
          <p:cNvSpPr>
            <a:spLocks noGrp="1"/>
          </p:cNvSpPr>
          <p:nvPr>
            <p:ph type="sldNum" sz="quarter" idx="12"/>
          </p:nvPr>
        </p:nvSpPr>
        <p:spPr/>
        <p:txBody>
          <a:bodyPr/>
          <a:lstStyle/>
          <a:p>
            <a:pPr>
              <a:defRPr/>
            </a:pPr>
            <a:fld id="{D5D4FDEC-AA91-4597-9177-15074E1FE496}" type="slidenum">
              <a:rPr lang="zh-CN" altLang="en-US" smtClean="0">
                <a:solidFill>
                  <a:prstClr val="black">
                    <a:tint val="75000"/>
                  </a:prstClr>
                </a:solidFill>
              </a:rPr>
              <a:pPr>
                <a:defRPr/>
              </a:pPr>
              <a:t>35</a:t>
            </a:fld>
            <a:endParaRPr lang="zh-CN" altLang="en-US">
              <a:solidFill>
                <a:prstClr val="black">
                  <a:tint val="75000"/>
                </a:prstClr>
              </a:solidFill>
            </a:endParaRPr>
          </a:p>
        </p:txBody>
      </p:sp>
    </p:spTree>
    <p:extLst>
      <p:ext uri="{BB962C8B-B14F-4D97-AF65-F5344CB8AC3E}">
        <p14:creationId xmlns:p14="http://schemas.microsoft.com/office/powerpoint/2010/main" val="97651432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3568" y="1052736"/>
            <a:ext cx="7848872" cy="5509200"/>
          </a:xfrm>
          <a:prstGeom prst="rect">
            <a:avLst/>
          </a:prstGeom>
          <a:noFill/>
        </p:spPr>
        <p:txBody>
          <a:bodyPr wrap="square" rtlCol="0">
            <a:spAutoFit/>
          </a:bodyPr>
          <a:lstStyle/>
          <a:p>
            <a:pPr marL="342900" indent="-342900">
              <a:spcBef>
                <a:spcPct val="20000"/>
              </a:spcBef>
              <a:buFont typeface="Arial" pitchFamily="34" charset="0"/>
              <a:buChar char="•"/>
            </a:pPr>
            <a:r>
              <a:rPr lang="en-US" altLang="zh-CN" sz="2000" dirty="0" smtClean="0">
                <a:latin typeface="+mn-lt"/>
              </a:rPr>
              <a:t>Network Conference provides </a:t>
            </a:r>
            <a:r>
              <a:rPr lang="en-US" altLang="zh-CN" sz="2000" dirty="0">
                <a:latin typeface="+mn-lt"/>
              </a:rPr>
              <a:t>users with flexibility of call with </a:t>
            </a:r>
            <a:r>
              <a:rPr lang="en-US" altLang="zh-CN" sz="2000" dirty="0">
                <a:solidFill>
                  <a:srgbClr val="FF0000"/>
                </a:solidFill>
                <a:latin typeface="+mn-lt"/>
              </a:rPr>
              <a:t>multiple participants</a:t>
            </a:r>
            <a:r>
              <a:rPr lang="en-US" altLang="zh-CN" sz="2000" dirty="0">
                <a:latin typeface="+mn-lt"/>
              </a:rPr>
              <a:t> (more than three). </a:t>
            </a:r>
            <a:endParaRPr lang="en-US" altLang="zh-CN" sz="2000" dirty="0" smtClean="0">
              <a:latin typeface="+mn-lt"/>
            </a:endParaRPr>
          </a:p>
          <a:p>
            <a:pPr marL="342900" indent="-342900">
              <a:spcBef>
                <a:spcPct val="20000"/>
              </a:spcBef>
              <a:buFont typeface="Arial" pitchFamily="34" charset="0"/>
              <a:buChar char="•"/>
            </a:pPr>
            <a:r>
              <a:rPr lang="en-US" altLang="zh-CN" sz="2000" dirty="0" smtClean="0">
                <a:latin typeface="+mn-lt"/>
              </a:rPr>
              <a:t>Once </a:t>
            </a:r>
            <a:r>
              <a:rPr lang="en-US" altLang="zh-CN" sz="2000" dirty="0">
                <a:latin typeface="+mn-lt"/>
              </a:rPr>
              <a:t>a network conference is commenced, the media server holds the conference, therefore, even if the initiator drops the call or puts the call on hold, the conference will continue with the remaining participants. </a:t>
            </a:r>
            <a:endParaRPr lang="en-US" altLang="zh-CN" sz="2000" dirty="0" smtClean="0">
              <a:latin typeface="+mn-lt"/>
            </a:endParaRPr>
          </a:p>
          <a:p>
            <a:pPr marL="342900" indent="-342900">
              <a:spcBef>
                <a:spcPct val="20000"/>
              </a:spcBef>
              <a:buFont typeface="Arial" pitchFamily="34" charset="0"/>
              <a:buChar char="•"/>
            </a:pPr>
            <a:r>
              <a:rPr lang="en-US" altLang="zh-CN" sz="2000" dirty="0" smtClean="0">
                <a:latin typeface="+mn-lt"/>
              </a:rPr>
              <a:t>The </a:t>
            </a:r>
            <a:r>
              <a:rPr lang="en-US" altLang="zh-CN" sz="2000" dirty="0">
                <a:latin typeface="+mn-lt"/>
              </a:rPr>
              <a:t>IP phones implement network conference using the REFER method specified in RFC 4579. </a:t>
            </a:r>
            <a:endParaRPr lang="en-US" altLang="zh-CN" sz="2000" dirty="0" smtClean="0">
              <a:latin typeface="+mn-lt"/>
            </a:endParaRPr>
          </a:p>
          <a:p>
            <a:pPr marL="342900" indent="-342900">
              <a:spcBef>
                <a:spcPct val="20000"/>
              </a:spcBef>
              <a:buFont typeface="Arial" pitchFamily="34" charset="0"/>
              <a:buChar char="•"/>
            </a:pPr>
            <a:r>
              <a:rPr lang="en-US" altLang="zh-CN" sz="2000" dirty="0" smtClean="0">
                <a:latin typeface="+mn-lt"/>
              </a:rPr>
              <a:t>This </a:t>
            </a:r>
            <a:r>
              <a:rPr lang="en-US" altLang="zh-CN" sz="2000" dirty="0">
                <a:latin typeface="+mn-lt"/>
              </a:rPr>
              <a:t>feature depends on support from a SIP server</a:t>
            </a:r>
            <a:r>
              <a:rPr lang="en-US" altLang="zh-CN" sz="2000" dirty="0" smtClean="0">
                <a:latin typeface="+mn-lt"/>
              </a:rPr>
              <a:t>.</a:t>
            </a:r>
          </a:p>
          <a:p>
            <a:pPr marL="342900" indent="-342900">
              <a:spcBef>
                <a:spcPct val="20000"/>
              </a:spcBef>
              <a:buFont typeface="Arial" pitchFamily="34" charset="0"/>
              <a:buChar char="•"/>
            </a:pPr>
            <a:endParaRPr lang="en-US" altLang="zh-CN" sz="2000" dirty="0">
              <a:latin typeface="+mn-lt"/>
            </a:endParaRPr>
          </a:p>
          <a:p>
            <a:pPr marL="342900" indent="-342900">
              <a:spcBef>
                <a:spcPct val="20000"/>
              </a:spcBef>
              <a:buFont typeface="Arial" pitchFamily="34" charset="0"/>
              <a:buChar char="•"/>
            </a:pPr>
            <a:r>
              <a:rPr lang="en-US" altLang="zh-CN" sz="2000" dirty="0" smtClean="0">
                <a:latin typeface="+mn-lt"/>
              </a:rPr>
              <a:t>Access to </a:t>
            </a:r>
            <a:r>
              <a:rPr lang="en-US" altLang="zh-CN" sz="2000" b="1" dirty="0" smtClean="0">
                <a:latin typeface="+mn-lt"/>
              </a:rPr>
              <a:t>webpage </a:t>
            </a:r>
            <a:r>
              <a:rPr lang="en-US" altLang="zh-CN" sz="2000" b="1" dirty="0" smtClean="0">
                <a:latin typeface="+mn-lt"/>
                <a:sym typeface="Wingdings" pitchFamily="2" charset="2"/>
              </a:rPr>
              <a:t>Account Advanced</a:t>
            </a:r>
            <a:endParaRPr lang="en-US" altLang="zh-CN" sz="2000" b="1" dirty="0" smtClean="0">
              <a:latin typeface="+mn-lt"/>
            </a:endParaRPr>
          </a:p>
          <a:p>
            <a:pPr marL="342900" indent="-342900">
              <a:spcBef>
                <a:spcPct val="20000"/>
              </a:spcBef>
              <a:buFont typeface="Arial" pitchFamily="34" charset="0"/>
              <a:buChar char="•"/>
            </a:pPr>
            <a:endParaRPr lang="en-US" altLang="zh-CN" sz="2000" dirty="0">
              <a:latin typeface="+mn-lt"/>
              <a:ea typeface="+mn-ea"/>
            </a:endParaRPr>
          </a:p>
          <a:p>
            <a:pPr marL="342900" indent="-342900">
              <a:spcBef>
                <a:spcPct val="20000"/>
              </a:spcBef>
              <a:buFont typeface="Arial" pitchFamily="34" charset="0"/>
              <a:buChar char="•"/>
            </a:pPr>
            <a:endParaRPr lang="en-US" altLang="zh-CN" sz="2000" dirty="0" smtClean="0">
              <a:latin typeface="+mn-lt"/>
              <a:ea typeface="+mn-ea"/>
            </a:endParaRPr>
          </a:p>
          <a:p>
            <a:pPr marL="342900" indent="-342900">
              <a:spcBef>
                <a:spcPct val="20000"/>
              </a:spcBef>
              <a:buFont typeface="Arial" pitchFamily="34" charset="0"/>
              <a:buChar char="•"/>
            </a:pPr>
            <a:endParaRPr lang="en-US" altLang="zh-CN" sz="2000" dirty="0">
              <a:latin typeface="+mn-lt"/>
              <a:ea typeface="+mn-ea"/>
            </a:endParaRPr>
          </a:p>
          <a:p>
            <a:pPr marL="342900" indent="-342900">
              <a:spcBef>
                <a:spcPct val="20000"/>
              </a:spcBef>
              <a:buFont typeface="Arial" pitchFamily="34" charset="0"/>
              <a:buChar char="•"/>
            </a:pPr>
            <a:endParaRPr lang="zh-CN" altLang="en-US" sz="2000" dirty="0">
              <a:latin typeface="+mn-lt"/>
              <a:ea typeface="+mn-ea"/>
            </a:endParaRPr>
          </a:p>
          <a:p>
            <a:endParaRPr lang="zh-CN" altLang="en-US" dirty="0">
              <a:latin typeface="Calibri" pitchFamily="34" charset="0"/>
            </a:endParaRPr>
          </a:p>
        </p:txBody>
      </p:sp>
      <p:sp>
        <p:nvSpPr>
          <p:cNvPr id="5" name="Rectangle 3"/>
          <p:cNvSpPr txBox="1">
            <a:spLocks noChangeArrowheads="1"/>
          </p:cNvSpPr>
          <p:nvPr/>
        </p:nvSpPr>
        <p:spPr>
          <a:xfrm>
            <a:off x="0" y="55563"/>
            <a:ext cx="7429520" cy="493712"/>
          </a:xfrm>
          <a:prstGeom prst="rect">
            <a:avLst/>
          </a:prstGeom>
        </p:spPr>
        <p:txBody>
          <a:bodyPr vert="horz" lIns="91440" tIns="45720" rIns="91440" bIns="45720" rtlCol="0" anchor="ctr">
            <a:noAutofit/>
          </a:bodyPr>
          <a:lstStyle/>
          <a:p>
            <a:pPr lvl="0" fontAlgn="auto">
              <a:spcAft>
                <a:spcPts val="0"/>
              </a:spcAft>
            </a:pPr>
            <a:r>
              <a:rPr lang="en-US" altLang="zh-CN" sz="3200" b="1" dirty="0" smtClean="0">
                <a:solidFill>
                  <a:schemeClr val="bg1"/>
                </a:solidFill>
                <a:latin typeface="Calibri" pitchFamily="34" charset="0"/>
                <a:ea typeface="+mj-ea"/>
                <a:cs typeface="Tahoma" pitchFamily="34" charset="0"/>
              </a:rPr>
              <a:t>Network Conference</a:t>
            </a:r>
          </a:p>
        </p:txBody>
      </p:sp>
      <p:sp>
        <p:nvSpPr>
          <p:cNvPr id="7" name="灯片编号占位符 6"/>
          <p:cNvSpPr>
            <a:spLocks noGrp="1"/>
          </p:cNvSpPr>
          <p:nvPr>
            <p:ph type="sldNum" sz="quarter" idx="12"/>
          </p:nvPr>
        </p:nvSpPr>
        <p:spPr/>
        <p:txBody>
          <a:bodyPr/>
          <a:lstStyle/>
          <a:p>
            <a:pPr>
              <a:defRPr/>
            </a:pPr>
            <a:fld id="{4B1F1D32-E798-4FFB-8D0D-5F8E53C0BDA9}" type="slidenum">
              <a:rPr lang="zh-CN" altLang="en-US" smtClean="0"/>
              <a:pPr>
                <a:defRPr/>
              </a:pPr>
              <a:t>36</a:t>
            </a:fld>
            <a:endParaRPr lang="zh-CN" alt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2104" y="5085184"/>
            <a:ext cx="6480720" cy="792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9106103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utoShape 35"/>
          <p:cNvSpPr>
            <a:spLocks noChangeArrowheads="1"/>
          </p:cNvSpPr>
          <p:nvPr/>
        </p:nvSpPr>
        <p:spPr bwMode="auto">
          <a:xfrm>
            <a:off x="1547664" y="3093740"/>
            <a:ext cx="5543550" cy="576262"/>
          </a:xfrm>
          <a:prstGeom prst="roundRect">
            <a:avLst>
              <a:gd name="adj" fmla="val 16667"/>
            </a:avLst>
          </a:prstGeom>
          <a:noFill/>
          <a:ln w="9525">
            <a:noFill/>
            <a:round/>
            <a:headEnd/>
            <a:tailEnd/>
          </a:ln>
          <a:effectLst>
            <a:prstShdw prst="shdw17" dist="17961" dir="2700000">
              <a:srgbClr val="1C493A"/>
            </a:prstShdw>
          </a:effectLst>
        </p:spPr>
        <p:txBody>
          <a:bodyPr wrap="none" anchor="ctr"/>
          <a:lstStyle/>
          <a:p>
            <a:r>
              <a:rPr lang="en-US" altLang="zh-CN" sz="3200" b="1" dirty="0">
                <a:solidFill>
                  <a:prstClr val="black"/>
                </a:solidFill>
                <a:latin typeface="Calibri" pitchFamily="34" charset="0"/>
                <a:ea typeface="Tahoma" pitchFamily="34" charset="0"/>
                <a:cs typeface="Tahoma" pitchFamily="34" charset="0"/>
              </a:rPr>
              <a:t>     </a:t>
            </a:r>
            <a:r>
              <a:rPr lang="en-US" altLang="zh-CN" sz="3200" b="1" dirty="0" smtClean="0">
                <a:solidFill>
                  <a:prstClr val="black"/>
                </a:solidFill>
                <a:latin typeface="Calibri" pitchFamily="34" charset="0"/>
                <a:ea typeface="Tahoma" pitchFamily="34" charset="0"/>
                <a:cs typeface="Tahoma" pitchFamily="34" charset="0"/>
              </a:rPr>
              <a:t>  Feature Key Synchronization</a:t>
            </a:r>
            <a:endParaRPr lang="en-US" altLang="zh-CN" sz="3200" b="1" dirty="0">
              <a:solidFill>
                <a:prstClr val="black"/>
              </a:solidFill>
              <a:latin typeface="Calibri" pitchFamily="34" charset="0"/>
              <a:ea typeface="Tahoma" pitchFamily="34" charset="0"/>
              <a:cs typeface="Tahoma" pitchFamily="34" charset="0"/>
            </a:endParaRPr>
          </a:p>
        </p:txBody>
      </p:sp>
      <p:pic>
        <p:nvPicPr>
          <p:cNvPr id="9" name="Picture 2" descr="C:\Documents and Settings\Administrator\桌面\Y.png"/>
          <p:cNvPicPr>
            <a:picLocks noChangeAspect="1" noChangeArrowheads="1"/>
          </p:cNvPicPr>
          <p:nvPr/>
        </p:nvPicPr>
        <p:blipFill>
          <a:blip r:embed="rId3" cstate="print"/>
          <a:srcRect/>
          <a:stretch>
            <a:fillRect/>
          </a:stretch>
        </p:blipFill>
        <p:spPr bwMode="auto">
          <a:xfrm>
            <a:off x="1834556" y="3238382"/>
            <a:ext cx="285752" cy="286978"/>
          </a:xfrm>
          <a:prstGeom prst="rect">
            <a:avLst/>
          </a:prstGeom>
          <a:noFill/>
        </p:spPr>
      </p:pic>
      <p:sp>
        <p:nvSpPr>
          <p:cNvPr id="2" name="灯片编号占位符 1"/>
          <p:cNvSpPr>
            <a:spLocks noGrp="1"/>
          </p:cNvSpPr>
          <p:nvPr>
            <p:ph type="sldNum" sz="quarter" idx="12"/>
          </p:nvPr>
        </p:nvSpPr>
        <p:spPr/>
        <p:txBody>
          <a:bodyPr/>
          <a:lstStyle/>
          <a:p>
            <a:pPr>
              <a:defRPr/>
            </a:pPr>
            <a:fld id="{D5D4FDEC-AA91-4597-9177-15074E1FE496}" type="slidenum">
              <a:rPr lang="zh-CN" altLang="en-US" smtClean="0">
                <a:solidFill>
                  <a:prstClr val="black">
                    <a:tint val="75000"/>
                  </a:prstClr>
                </a:solidFill>
              </a:rPr>
              <a:pPr>
                <a:defRPr/>
              </a:pPr>
              <a:t>37</a:t>
            </a:fld>
            <a:endParaRPr lang="zh-CN" altLang="en-US">
              <a:solidFill>
                <a:prstClr val="black">
                  <a:tint val="75000"/>
                </a:prstClr>
              </a:solidFill>
            </a:endParaRPr>
          </a:p>
        </p:txBody>
      </p:sp>
    </p:spTree>
    <p:extLst>
      <p:ext uri="{BB962C8B-B14F-4D97-AF65-F5344CB8AC3E}">
        <p14:creationId xmlns:p14="http://schemas.microsoft.com/office/powerpoint/2010/main" val="381054210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42910" y="1142984"/>
            <a:ext cx="7961538" cy="3293209"/>
          </a:xfrm>
          <a:prstGeom prst="rect">
            <a:avLst/>
          </a:prstGeom>
          <a:noFill/>
        </p:spPr>
        <p:txBody>
          <a:bodyPr wrap="square" rtlCol="0">
            <a:spAutoFit/>
          </a:bodyPr>
          <a:lstStyle/>
          <a:p>
            <a:r>
              <a:rPr lang="en-US" sz="2000" dirty="0" smtClean="0">
                <a:latin typeface="Calibri" pitchFamily="34" charset="0"/>
              </a:rPr>
              <a:t>Feature Key Synchronization provides the capability to synchronize the following </a:t>
            </a:r>
            <a:r>
              <a:rPr lang="en-US" sz="2000" dirty="0" err="1" smtClean="0">
                <a:latin typeface="Calibri" pitchFamily="34" charset="0"/>
              </a:rPr>
              <a:t>BroadWorks</a:t>
            </a:r>
            <a:r>
              <a:rPr lang="en-US" sz="2000" dirty="0" smtClean="0">
                <a:latin typeface="Calibri" pitchFamily="34" charset="0"/>
              </a:rPr>
              <a:t> feature status with the IP phone</a:t>
            </a:r>
          </a:p>
          <a:p>
            <a:endParaRPr lang="zh-CN" altLang="en-US" sz="2000" dirty="0" smtClean="0">
              <a:latin typeface="Calibri" pitchFamily="34" charset="0"/>
            </a:endParaRPr>
          </a:p>
          <a:p>
            <a:pPr marL="342900" lvl="0" indent="-342900">
              <a:spcBef>
                <a:spcPct val="20000"/>
              </a:spcBef>
              <a:buFont typeface="Arial" pitchFamily="34" charset="0"/>
              <a:buChar char="•"/>
            </a:pPr>
            <a:r>
              <a:rPr lang="en-US" sz="1800" b="1" dirty="0">
                <a:solidFill>
                  <a:srgbClr val="00B050"/>
                </a:solidFill>
                <a:latin typeface="+mn-lt"/>
                <a:ea typeface="+mn-ea"/>
              </a:rPr>
              <a:t>Do Not Disturb(DND)</a:t>
            </a:r>
            <a:endParaRPr lang="zh-CN" altLang="en-US" sz="1800" b="1" dirty="0">
              <a:solidFill>
                <a:srgbClr val="00B050"/>
              </a:solidFill>
              <a:latin typeface="+mn-lt"/>
              <a:ea typeface="+mn-ea"/>
            </a:endParaRPr>
          </a:p>
          <a:p>
            <a:pPr marL="342900" lvl="0" indent="-342900">
              <a:spcBef>
                <a:spcPct val="20000"/>
              </a:spcBef>
              <a:buFont typeface="Arial" pitchFamily="34" charset="0"/>
              <a:buChar char="•"/>
            </a:pPr>
            <a:r>
              <a:rPr lang="en-US" sz="1800" b="1" dirty="0">
                <a:solidFill>
                  <a:srgbClr val="00B050"/>
                </a:solidFill>
                <a:latin typeface="+mn-lt"/>
                <a:ea typeface="+mn-ea"/>
              </a:rPr>
              <a:t>Call Forwarding Always (CFA)</a:t>
            </a:r>
            <a:endParaRPr lang="zh-CN" altLang="en-US" sz="1800" b="1" dirty="0">
              <a:solidFill>
                <a:srgbClr val="00B050"/>
              </a:solidFill>
              <a:latin typeface="+mn-lt"/>
              <a:ea typeface="+mn-ea"/>
            </a:endParaRPr>
          </a:p>
          <a:p>
            <a:pPr marL="342900" lvl="0" indent="-342900">
              <a:spcBef>
                <a:spcPct val="20000"/>
              </a:spcBef>
              <a:buFont typeface="Arial" pitchFamily="34" charset="0"/>
              <a:buChar char="•"/>
            </a:pPr>
            <a:r>
              <a:rPr lang="en-US" sz="1800" b="1" dirty="0">
                <a:solidFill>
                  <a:srgbClr val="00B050"/>
                </a:solidFill>
                <a:latin typeface="+mn-lt"/>
                <a:ea typeface="+mn-ea"/>
              </a:rPr>
              <a:t>Call Forwarding Busy (CFB)</a:t>
            </a:r>
            <a:endParaRPr lang="zh-CN" altLang="en-US" sz="1800" b="1" dirty="0">
              <a:solidFill>
                <a:srgbClr val="00B050"/>
              </a:solidFill>
              <a:latin typeface="+mn-lt"/>
              <a:ea typeface="+mn-ea"/>
            </a:endParaRPr>
          </a:p>
          <a:p>
            <a:pPr marL="342900" lvl="0" indent="-342900">
              <a:spcBef>
                <a:spcPct val="20000"/>
              </a:spcBef>
              <a:buFont typeface="Arial" pitchFamily="34" charset="0"/>
              <a:buChar char="•"/>
            </a:pPr>
            <a:r>
              <a:rPr lang="en-US" sz="1800" b="1" dirty="0">
                <a:solidFill>
                  <a:srgbClr val="00B050"/>
                </a:solidFill>
                <a:latin typeface="+mn-lt"/>
                <a:ea typeface="+mn-ea"/>
              </a:rPr>
              <a:t>Call Forwarding No Answer (CFNA)</a:t>
            </a:r>
            <a:endParaRPr lang="zh-CN" altLang="en-US" sz="1800" b="1" dirty="0">
              <a:solidFill>
                <a:srgbClr val="00B050"/>
              </a:solidFill>
              <a:latin typeface="+mn-lt"/>
              <a:ea typeface="+mn-ea"/>
            </a:endParaRPr>
          </a:p>
          <a:p>
            <a:pPr marL="342900" lvl="0" indent="-342900">
              <a:spcBef>
                <a:spcPct val="20000"/>
              </a:spcBef>
              <a:buFont typeface="Arial" pitchFamily="34" charset="0"/>
              <a:buChar char="•"/>
            </a:pPr>
            <a:r>
              <a:rPr lang="en-US" sz="1800" b="1" dirty="0">
                <a:solidFill>
                  <a:srgbClr val="00B050"/>
                </a:solidFill>
                <a:latin typeface="+mn-lt"/>
                <a:ea typeface="+mn-ea"/>
              </a:rPr>
              <a:t>ACD state</a:t>
            </a:r>
          </a:p>
          <a:p>
            <a:pPr lvl="0"/>
            <a:endParaRPr lang="en-US" altLang="zh-CN" sz="2000" dirty="0" smtClean="0">
              <a:latin typeface="Calibri" pitchFamily="34" charset="0"/>
            </a:endParaRPr>
          </a:p>
          <a:p>
            <a:pPr lvl="0"/>
            <a:r>
              <a:rPr lang="en-US" altLang="zh-CN" sz="2000" b="1" dirty="0">
                <a:latin typeface="Calibri" pitchFamily="34" charset="0"/>
              </a:rPr>
              <a:t>R</a:t>
            </a:r>
            <a:r>
              <a:rPr lang="en-US" altLang="zh-CN" sz="2000" b="1" dirty="0" smtClean="0">
                <a:latin typeface="Calibri" pitchFamily="34" charset="0"/>
              </a:rPr>
              <a:t>emote control the phone features</a:t>
            </a:r>
            <a:endParaRPr lang="zh-CN" altLang="en-US" sz="2000" b="1" dirty="0">
              <a:latin typeface="Calibri" pitchFamily="34" charset="0"/>
            </a:endParaRPr>
          </a:p>
        </p:txBody>
      </p:sp>
      <p:sp>
        <p:nvSpPr>
          <p:cNvPr id="3" name="Rectangle 3"/>
          <p:cNvSpPr txBox="1">
            <a:spLocks noChangeArrowheads="1"/>
          </p:cNvSpPr>
          <p:nvPr/>
        </p:nvSpPr>
        <p:spPr>
          <a:xfrm>
            <a:off x="0" y="55563"/>
            <a:ext cx="7429520" cy="493712"/>
          </a:xfrm>
          <a:prstGeom prst="rect">
            <a:avLst/>
          </a:prstGeom>
        </p:spPr>
        <p:txBody>
          <a:bodyPr vert="horz" lIns="91440" tIns="45720" rIns="91440" bIns="45720" rtlCol="0" anchor="ctr">
            <a:noAutofit/>
          </a:bodyPr>
          <a:lstStyle/>
          <a:p>
            <a:pPr lvl="0" fontAlgn="auto">
              <a:spcAft>
                <a:spcPts val="0"/>
              </a:spcAft>
            </a:pPr>
            <a:r>
              <a:rPr lang="en-US" altLang="zh-CN" sz="3200" b="1" dirty="0" smtClean="0">
                <a:solidFill>
                  <a:schemeClr val="bg1"/>
                </a:solidFill>
                <a:latin typeface="Calibri" pitchFamily="34" charset="0"/>
                <a:ea typeface="+mj-ea"/>
                <a:cs typeface="Tahoma" pitchFamily="34" charset="0"/>
              </a:rPr>
              <a:t>Feature Key Synchronization</a:t>
            </a:r>
          </a:p>
        </p:txBody>
      </p:sp>
      <p:sp>
        <p:nvSpPr>
          <p:cNvPr id="4" name="灯片编号占位符 3"/>
          <p:cNvSpPr>
            <a:spLocks noGrp="1"/>
          </p:cNvSpPr>
          <p:nvPr>
            <p:ph type="sldNum" sz="quarter" idx="12"/>
          </p:nvPr>
        </p:nvSpPr>
        <p:spPr/>
        <p:txBody>
          <a:bodyPr/>
          <a:lstStyle/>
          <a:p>
            <a:pPr>
              <a:defRPr/>
            </a:pPr>
            <a:fld id="{4B1F1D32-E798-4FFB-8D0D-5F8E53C0BDA9}" type="slidenum">
              <a:rPr lang="zh-CN" altLang="en-US" smtClean="0"/>
              <a:pPr>
                <a:defRPr/>
              </a:pPr>
              <a:t>38</a:t>
            </a:fld>
            <a:endParaRPr lang="zh-CN" alt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55562"/>
            <a:ext cx="8316416" cy="637133"/>
          </a:xfrm>
          <a:prstGeom prst="rect">
            <a:avLst/>
          </a:prstGeom>
        </p:spPr>
        <p:txBody>
          <a:bodyPr vert="horz" lIns="91440" tIns="45720" rIns="91440" bIns="45720" rtlCol="0" anchor="ctr">
            <a:noAutofit/>
          </a:bodyPr>
          <a:lstStyle/>
          <a:p>
            <a:pPr lvl="0" fontAlgn="auto">
              <a:spcAft>
                <a:spcPts val="0"/>
              </a:spcAft>
            </a:pPr>
            <a:r>
              <a:rPr lang="en-US" altLang="zh-CN" sz="3200" b="1" dirty="0" smtClean="0">
                <a:solidFill>
                  <a:schemeClr val="bg1"/>
                </a:solidFill>
                <a:latin typeface="Calibri" pitchFamily="34" charset="0"/>
                <a:ea typeface="+mj-ea"/>
                <a:cs typeface="Tahoma" pitchFamily="34" charset="0"/>
              </a:rPr>
              <a:t>Configuring the Feature Key Synchronization</a:t>
            </a:r>
          </a:p>
        </p:txBody>
      </p:sp>
      <p:pic>
        <p:nvPicPr>
          <p:cNvPr id="3" name="图片 2" descr="快照8.jpg"/>
          <p:cNvPicPr/>
          <p:nvPr/>
        </p:nvPicPr>
        <p:blipFill>
          <a:blip r:embed="rId3" cstate="print"/>
          <a:stretch>
            <a:fillRect/>
          </a:stretch>
        </p:blipFill>
        <p:spPr>
          <a:xfrm>
            <a:off x="899592" y="2420888"/>
            <a:ext cx="6912768" cy="2952328"/>
          </a:xfrm>
          <a:prstGeom prst="rect">
            <a:avLst/>
          </a:prstGeom>
          <a:ln>
            <a:solidFill>
              <a:schemeClr val="tx1"/>
            </a:solidFill>
          </a:ln>
        </p:spPr>
      </p:pic>
      <p:sp>
        <p:nvSpPr>
          <p:cNvPr id="4" name="TextBox 3"/>
          <p:cNvSpPr txBox="1"/>
          <p:nvPr/>
        </p:nvSpPr>
        <p:spPr>
          <a:xfrm>
            <a:off x="785786" y="1285860"/>
            <a:ext cx="4938342" cy="701731"/>
          </a:xfrm>
          <a:prstGeom prst="rect">
            <a:avLst/>
          </a:prstGeom>
          <a:noFill/>
        </p:spPr>
        <p:txBody>
          <a:bodyPr wrap="square" rtlCol="0">
            <a:spAutoFit/>
          </a:bodyPr>
          <a:lstStyle/>
          <a:p>
            <a:pPr marL="342900" indent="-342900">
              <a:spcBef>
                <a:spcPct val="20000"/>
              </a:spcBef>
              <a:buFont typeface="Arial" pitchFamily="34" charset="0"/>
              <a:buChar char="•"/>
            </a:pPr>
            <a:r>
              <a:rPr lang="en-US" altLang="zh-CN" sz="1800" dirty="0">
                <a:latin typeface="+mn-lt"/>
                <a:ea typeface="+mn-ea"/>
              </a:rPr>
              <a:t>Browse to </a:t>
            </a:r>
            <a:r>
              <a:rPr lang="en-US" sz="1800" b="1" dirty="0">
                <a:latin typeface="+mn-lt"/>
                <a:ea typeface="+mn-ea"/>
              </a:rPr>
              <a:t>Phone </a:t>
            </a:r>
            <a:r>
              <a:rPr lang="en-US" sz="1800" b="1" dirty="0">
                <a:latin typeface="+mn-lt"/>
                <a:ea typeface="+mn-ea"/>
                <a:sym typeface="Wingdings" pitchFamily="2" charset="2"/>
              </a:rPr>
              <a:t></a:t>
            </a:r>
            <a:r>
              <a:rPr lang="en-US" sz="1800" b="1" dirty="0">
                <a:latin typeface="+mn-lt"/>
                <a:ea typeface="+mn-ea"/>
              </a:rPr>
              <a:t>Features </a:t>
            </a:r>
          </a:p>
          <a:p>
            <a:pPr marL="342900" indent="-342900">
              <a:spcBef>
                <a:spcPct val="20000"/>
              </a:spcBef>
              <a:buFont typeface="Arial" pitchFamily="34" charset="0"/>
              <a:buChar char="•"/>
            </a:pPr>
            <a:r>
              <a:rPr lang="en-US" altLang="zh-CN" sz="1800" dirty="0" smtClean="0">
                <a:latin typeface="+mn-lt"/>
                <a:ea typeface="+mn-ea"/>
              </a:rPr>
              <a:t>Enabled </a:t>
            </a:r>
            <a:r>
              <a:rPr lang="en-US" sz="1800" b="1" dirty="0">
                <a:latin typeface="+mn-lt"/>
                <a:ea typeface="+mn-ea"/>
              </a:rPr>
              <a:t>Feature Key Synchroni</a:t>
            </a:r>
            <a:r>
              <a:rPr lang="en-US" altLang="zh-CN" sz="1800" b="1" dirty="0">
                <a:latin typeface="+mn-lt"/>
                <a:ea typeface="+mn-ea"/>
              </a:rPr>
              <a:t>z</a:t>
            </a:r>
            <a:r>
              <a:rPr lang="en-US" sz="1800" b="1" dirty="0">
                <a:latin typeface="+mn-lt"/>
                <a:ea typeface="+mn-ea"/>
              </a:rPr>
              <a:t>ation</a:t>
            </a:r>
            <a:r>
              <a:rPr lang="en-US" altLang="zh-CN" sz="1800" b="1" dirty="0">
                <a:latin typeface="+mn-lt"/>
                <a:ea typeface="+mn-ea"/>
              </a:rPr>
              <a:t> </a:t>
            </a:r>
            <a:endParaRPr lang="zh-CN" altLang="en-US" sz="1800" b="1" dirty="0">
              <a:latin typeface="+mn-lt"/>
              <a:ea typeface="+mn-ea"/>
            </a:endParaRPr>
          </a:p>
        </p:txBody>
      </p:sp>
      <p:sp>
        <p:nvSpPr>
          <p:cNvPr id="5" name="灯片编号占位符 4"/>
          <p:cNvSpPr>
            <a:spLocks noGrp="1"/>
          </p:cNvSpPr>
          <p:nvPr>
            <p:ph type="sldNum" sz="quarter" idx="12"/>
          </p:nvPr>
        </p:nvSpPr>
        <p:spPr/>
        <p:txBody>
          <a:bodyPr/>
          <a:lstStyle/>
          <a:p>
            <a:pPr>
              <a:defRPr/>
            </a:pPr>
            <a:fld id="{4B1F1D32-E798-4FFB-8D0D-5F8E53C0BDA9}" type="slidenum">
              <a:rPr lang="zh-CN" altLang="en-US" smtClean="0"/>
              <a:pPr>
                <a:defRPr/>
              </a:pPr>
              <a:t>39</a:t>
            </a:fld>
            <a:endParaRPr lang="zh-CN" alt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a:spLocks noGrp="1" noChangeArrowheads="1"/>
          </p:cNvSpPr>
          <p:nvPr>
            <p:ph type="title"/>
          </p:nvPr>
        </p:nvSpPr>
        <p:spPr>
          <a:xfrm>
            <a:off x="0" y="55563"/>
            <a:ext cx="5436096" cy="493712"/>
          </a:xfrm>
        </p:spPr>
        <p:txBody>
          <a:bodyPr>
            <a:noAutofit/>
          </a:bodyPr>
          <a:lstStyle/>
          <a:p>
            <a:pPr algn="l" eaLnBrk="1" hangingPunct="1"/>
            <a:r>
              <a:rPr lang="en-US" altLang="zh-CN" sz="3200" b="1" dirty="0">
                <a:solidFill>
                  <a:prstClr val="white"/>
                </a:solidFill>
                <a:latin typeface="Calibri" pitchFamily="34" charset="0"/>
                <a:ea typeface="Tahoma" pitchFamily="34" charset="0"/>
                <a:cs typeface="Tahoma" pitchFamily="34" charset="0"/>
              </a:rPr>
              <a:t>What is </a:t>
            </a:r>
            <a:r>
              <a:rPr lang="en-US" altLang="zh-CN" sz="3200" b="1" dirty="0" err="1" smtClean="0">
                <a:solidFill>
                  <a:prstClr val="white"/>
                </a:solidFill>
                <a:latin typeface="Calibri" pitchFamily="34" charset="0"/>
                <a:ea typeface="Tahoma" pitchFamily="34" charset="0"/>
                <a:cs typeface="Tahoma" pitchFamily="34" charset="0"/>
              </a:rPr>
              <a:t>BroadWorks</a:t>
            </a:r>
            <a:r>
              <a:rPr lang="en-US" altLang="zh-CN" sz="3200" b="1" dirty="0" smtClean="0">
                <a:solidFill>
                  <a:prstClr val="white"/>
                </a:solidFill>
                <a:latin typeface="Calibri" pitchFamily="34" charset="0"/>
                <a:ea typeface="Tahoma" pitchFamily="34" charset="0"/>
                <a:cs typeface="Tahoma" pitchFamily="34" charset="0"/>
              </a:rPr>
              <a:t> </a:t>
            </a:r>
            <a:endParaRPr lang="en-US" altLang="zh-CN" sz="3200" b="1" dirty="0">
              <a:solidFill>
                <a:prstClr val="white"/>
              </a:solidFill>
              <a:latin typeface="Calibri" pitchFamily="34" charset="0"/>
              <a:ea typeface="Tahoma" pitchFamily="34" charset="0"/>
              <a:cs typeface="Tahoma" pitchFamily="34" charset="0"/>
            </a:endParaRPr>
          </a:p>
        </p:txBody>
      </p:sp>
      <p:sp>
        <p:nvSpPr>
          <p:cNvPr id="4" name="TextBox 3"/>
          <p:cNvSpPr txBox="1"/>
          <p:nvPr/>
        </p:nvSpPr>
        <p:spPr>
          <a:xfrm>
            <a:off x="395536" y="1268760"/>
            <a:ext cx="7704856" cy="3256276"/>
          </a:xfrm>
          <a:prstGeom prst="rect">
            <a:avLst/>
          </a:prstGeom>
          <a:noFill/>
        </p:spPr>
        <p:txBody>
          <a:bodyPr wrap="square" rtlCol="0">
            <a:spAutoFit/>
          </a:bodyPr>
          <a:lstStyle/>
          <a:p>
            <a:pPr marL="342900" indent="-342900">
              <a:spcBef>
                <a:spcPct val="20000"/>
              </a:spcBef>
              <a:buFont typeface="Arial" pitchFamily="34" charset="0"/>
              <a:buChar char="•"/>
            </a:pPr>
            <a:r>
              <a:rPr lang="en-US" altLang="zh-CN" sz="2800" b="1" dirty="0" err="1" smtClean="0">
                <a:latin typeface="+mn-lt"/>
                <a:ea typeface="+mn-ea"/>
              </a:rPr>
              <a:t>BroadWorks</a:t>
            </a:r>
            <a:endParaRPr lang="en-US" altLang="zh-CN" sz="2800" b="1" dirty="0" smtClean="0">
              <a:latin typeface="+mn-lt"/>
              <a:ea typeface="+mn-ea"/>
            </a:endParaRPr>
          </a:p>
          <a:p>
            <a:pPr marL="342900" indent="-342900">
              <a:spcBef>
                <a:spcPct val="20000"/>
              </a:spcBef>
              <a:buFont typeface="Arial" pitchFamily="34" charset="0"/>
              <a:buChar char="•"/>
            </a:pPr>
            <a:r>
              <a:rPr lang="en-US" altLang="zh-CN" sz="2800" b="1" dirty="0" err="1" smtClean="0">
                <a:latin typeface="+mn-lt"/>
                <a:ea typeface="+mn-ea"/>
              </a:rPr>
              <a:t>BroadCloud</a:t>
            </a:r>
            <a:endParaRPr lang="en-US" altLang="zh-CN" sz="2800" b="1" dirty="0">
              <a:latin typeface="+mn-lt"/>
              <a:ea typeface="+mn-ea"/>
            </a:endParaRPr>
          </a:p>
          <a:p>
            <a:pPr marL="342900" indent="-342900">
              <a:spcBef>
                <a:spcPct val="20000"/>
              </a:spcBef>
              <a:buFont typeface="Arial" pitchFamily="34" charset="0"/>
              <a:buChar char="•"/>
            </a:pPr>
            <a:r>
              <a:rPr lang="en-US" altLang="zh-CN" sz="2800" b="1" dirty="0" err="1" smtClean="0">
                <a:latin typeface="+mn-lt"/>
                <a:ea typeface="+mn-ea"/>
              </a:rPr>
              <a:t>BroadTouch</a:t>
            </a:r>
            <a:endParaRPr lang="en-US" altLang="zh-CN" sz="2800" b="1" dirty="0" smtClean="0">
              <a:latin typeface="+mn-lt"/>
              <a:ea typeface="+mn-ea"/>
            </a:endParaRPr>
          </a:p>
          <a:p>
            <a:pPr>
              <a:spcBef>
                <a:spcPct val="20000"/>
              </a:spcBef>
            </a:pPr>
            <a:endParaRPr lang="en-US" altLang="zh-CN" sz="2400" b="1" dirty="0">
              <a:latin typeface="+mn-lt"/>
              <a:ea typeface="+mn-ea"/>
            </a:endParaRPr>
          </a:p>
          <a:p>
            <a:pPr marL="342900" indent="-342900">
              <a:spcBef>
                <a:spcPct val="20000"/>
              </a:spcBef>
              <a:buFont typeface="Arial" pitchFamily="34" charset="0"/>
              <a:buChar char="•"/>
            </a:pPr>
            <a:r>
              <a:rPr lang="en-US" altLang="zh-CN" sz="2400" dirty="0" err="1">
                <a:latin typeface="+mn-lt"/>
                <a:ea typeface="+mn-ea"/>
              </a:rPr>
              <a:t>BroadWorks</a:t>
            </a:r>
            <a:r>
              <a:rPr lang="en-US" altLang="zh-CN" sz="2400" dirty="0">
                <a:latin typeface="+mn-lt"/>
                <a:ea typeface="+mn-ea"/>
              </a:rPr>
              <a:t> is an integrated system of voice applications and servers for service providers. </a:t>
            </a:r>
          </a:p>
          <a:p>
            <a:pPr marL="342900" indent="-342900">
              <a:spcBef>
                <a:spcPct val="20000"/>
              </a:spcBef>
              <a:buFont typeface="Arial" pitchFamily="34" charset="0"/>
              <a:buChar char="•"/>
            </a:pPr>
            <a:endParaRPr lang="en-US" altLang="zh-CN" sz="2400" dirty="0">
              <a:latin typeface="+mn-lt"/>
              <a:ea typeface="+mn-ea"/>
            </a:endParaRPr>
          </a:p>
        </p:txBody>
      </p:sp>
      <p:sp>
        <p:nvSpPr>
          <p:cNvPr id="2" name="灯片编号占位符 1"/>
          <p:cNvSpPr>
            <a:spLocks noGrp="1"/>
          </p:cNvSpPr>
          <p:nvPr>
            <p:ph type="sldNum" sz="quarter" idx="12"/>
          </p:nvPr>
        </p:nvSpPr>
        <p:spPr/>
        <p:txBody>
          <a:bodyPr/>
          <a:lstStyle/>
          <a:p>
            <a:pPr>
              <a:defRPr/>
            </a:pPr>
            <a:fld id="{F0A7492C-5981-42D0-B7AC-AA5E3521B7AD}" type="slidenum">
              <a:rPr lang="zh-CN" altLang="en-US" smtClean="0"/>
              <a:pPr>
                <a:defRPr/>
              </a:pPr>
              <a:t>4</a:t>
            </a:fld>
            <a:endParaRPr lang="zh-CN" alt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utoShape 35"/>
          <p:cNvSpPr>
            <a:spLocks noChangeArrowheads="1"/>
          </p:cNvSpPr>
          <p:nvPr/>
        </p:nvSpPr>
        <p:spPr bwMode="auto">
          <a:xfrm>
            <a:off x="1760072" y="3077220"/>
            <a:ext cx="7127726" cy="576262"/>
          </a:xfrm>
          <a:prstGeom prst="roundRect">
            <a:avLst>
              <a:gd name="adj" fmla="val 16667"/>
            </a:avLst>
          </a:prstGeom>
          <a:noFill/>
          <a:ln w="9525">
            <a:noFill/>
            <a:round/>
            <a:headEnd/>
            <a:tailEnd/>
          </a:ln>
          <a:effectLst>
            <a:prstShdw prst="shdw17" dist="17961" dir="2700000">
              <a:srgbClr val="1C493A"/>
            </a:prstShdw>
          </a:effectLst>
        </p:spPr>
        <p:txBody>
          <a:bodyPr wrap="none" anchor="ctr"/>
          <a:lstStyle/>
          <a:p>
            <a:r>
              <a:rPr lang="en-US" altLang="zh-CN" sz="3200" b="1" dirty="0">
                <a:solidFill>
                  <a:prstClr val="black"/>
                </a:solidFill>
                <a:latin typeface="Calibri" pitchFamily="34" charset="0"/>
                <a:ea typeface="Tahoma" pitchFamily="34" charset="0"/>
                <a:cs typeface="Tahoma" pitchFamily="34" charset="0"/>
              </a:rPr>
              <a:t>  </a:t>
            </a:r>
            <a:r>
              <a:rPr lang="en-US" altLang="zh-CN" sz="3200" b="1" dirty="0" err="1" smtClean="0">
                <a:solidFill>
                  <a:prstClr val="black"/>
                </a:solidFill>
                <a:latin typeface="Calibri" pitchFamily="34" charset="0"/>
                <a:ea typeface="Tahoma" pitchFamily="34" charset="0"/>
                <a:cs typeface="Tahoma" pitchFamily="34" charset="0"/>
              </a:rPr>
              <a:t>BroadSoft</a:t>
            </a:r>
            <a:r>
              <a:rPr lang="en-US" altLang="zh-CN" sz="3200" b="1" dirty="0" smtClean="0">
                <a:solidFill>
                  <a:prstClr val="black"/>
                </a:solidFill>
                <a:latin typeface="Calibri" pitchFamily="34" charset="0"/>
                <a:ea typeface="Tahoma" pitchFamily="34" charset="0"/>
                <a:cs typeface="Tahoma" pitchFamily="34" charset="0"/>
              </a:rPr>
              <a:t> Phonebook and Call Log</a:t>
            </a:r>
            <a:endParaRPr lang="en-US" altLang="zh-CN" sz="3200" b="1" dirty="0">
              <a:solidFill>
                <a:prstClr val="black"/>
              </a:solidFill>
              <a:latin typeface="Calibri" pitchFamily="34" charset="0"/>
              <a:ea typeface="Tahoma" pitchFamily="34" charset="0"/>
              <a:cs typeface="Tahoma" pitchFamily="34" charset="0"/>
            </a:endParaRPr>
          </a:p>
        </p:txBody>
      </p:sp>
      <p:pic>
        <p:nvPicPr>
          <p:cNvPr id="9" name="Picture 2" descr="C:\Documents and Settings\Administrator\桌面\Y.png"/>
          <p:cNvPicPr>
            <a:picLocks noChangeAspect="1" noChangeArrowheads="1"/>
          </p:cNvPicPr>
          <p:nvPr/>
        </p:nvPicPr>
        <p:blipFill>
          <a:blip r:embed="rId3" cstate="print"/>
          <a:srcRect/>
          <a:stretch>
            <a:fillRect/>
          </a:stretch>
        </p:blipFill>
        <p:spPr bwMode="auto">
          <a:xfrm>
            <a:off x="1617196" y="3221862"/>
            <a:ext cx="285752" cy="286978"/>
          </a:xfrm>
          <a:prstGeom prst="rect">
            <a:avLst/>
          </a:prstGeom>
          <a:noFill/>
        </p:spPr>
      </p:pic>
      <p:sp>
        <p:nvSpPr>
          <p:cNvPr id="2" name="灯片编号占位符 1"/>
          <p:cNvSpPr>
            <a:spLocks noGrp="1"/>
          </p:cNvSpPr>
          <p:nvPr>
            <p:ph type="sldNum" sz="quarter" idx="12"/>
          </p:nvPr>
        </p:nvSpPr>
        <p:spPr/>
        <p:txBody>
          <a:bodyPr/>
          <a:lstStyle/>
          <a:p>
            <a:pPr>
              <a:defRPr/>
            </a:pPr>
            <a:fld id="{D5D4FDEC-AA91-4597-9177-15074E1FE496}" type="slidenum">
              <a:rPr lang="zh-CN" altLang="en-US" smtClean="0">
                <a:solidFill>
                  <a:prstClr val="black">
                    <a:tint val="75000"/>
                  </a:prstClr>
                </a:solidFill>
              </a:rPr>
              <a:pPr>
                <a:defRPr/>
              </a:pPr>
              <a:t>40</a:t>
            </a:fld>
            <a:endParaRPr lang="zh-CN" altLang="en-US">
              <a:solidFill>
                <a:prstClr val="black">
                  <a:tint val="75000"/>
                </a:prstClr>
              </a:solidFill>
            </a:endParaRPr>
          </a:p>
        </p:txBody>
      </p:sp>
    </p:spTree>
    <p:extLst>
      <p:ext uri="{BB962C8B-B14F-4D97-AF65-F5344CB8AC3E}">
        <p14:creationId xmlns:p14="http://schemas.microsoft.com/office/powerpoint/2010/main" val="82175871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0150" y="1700808"/>
            <a:ext cx="8715404" cy="2123658"/>
          </a:xfrm>
          <a:prstGeom prst="rect">
            <a:avLst/>
          </a:prstGeom>
          <a:noFill/>
        </p:spPr>
        <p:txBody>
          <a:bodyPr wrap="square" rtlCol="0">
            <a:spAutoFit/>
          </a:bodyPr>
          <a:lstStyle/>
          <a:p>
            <a:pPr marL="342900" indent="-342900">
              <a:spcBef>
                <a:spcPct val="20000"/>
              </a:spcBef>
              <a:buFont typeface="Arial" pitchFamily="34" charset="0"/>
              <a:buChar char="•"/>
            </a:pPr>
            <a:r>
              <a:rPr lang="en-US" sz="2000" dirty="0">
                <a:solidFill>
                  <a:srgbClr val="00B050"/>
                </a:solidFill>
                <a:latin typeface="+mn-lt"/>
                <a:ea typeface="+mn-ea"/>
              </a:rPr>
              <a:t>A</a:t>
            </a:r>
            <a:r>
              <a:rPr lang="en-US" sz="2000" dirty="0" smtClean="0">
                <a:solidFill>
                  <a:srgbClr val="00B050"/>
                </a:solidFill>
                <a:latin typeface="+mn-lt"/>
                <a:ea typeface="+mn-ea"/>
              </a:rPr>
              <a:t>ccess </a:t>
            </a:r>
            <a:r>
              <a:rPr lang="en-US" sz="2000" dirty="0">
                <a:solidFill>
                  <a:srgbClr val="00B050"/>
                </a:solidFill>
                <a:latin typeface="+mn-lt"/>
                <a:ea typeface="+mn-ea"/>
              </a:rPr>
              <a:t>the </a:t>
            </a:r>
            <a:r>
              <a:rPr lang="en-US" sz="2000" dirty="0" err="1">
                <a:solidFill>
                  <a:srgbClr val="00B050"/>
                </a:solidFill>
                <a:latin typeface="+mn-lt"/>
                <a:ea typeface="+mn-ea"/>
              </a:rPr>
              <a:t>BroadSoft</a:t>
            </a:r>
            <a:r>
              <a:rPr lang="en-US" sz="2000" dirty="0">
                <a:solidFill>
                  <a:srgbClr val="00B050"/>
                </a:solidFill>
                <a:latin typeface="+mn-lt"/>
                <a:ea typeface="+mn-ea"/>
              </a:rPr>
              <a:t> directory through your IP </a:t>
            </a:r>
            <a:r>
              <a:rPr lang="en-US" sz="2000" dirty="0" smtClean="0">
                <a:solidFill>
                  <a:srgbClr val="00B050"/>
                </a:solidFill>
                <a:latin typeface="+mn-lt"/>
                <a:ea typeface="+mn-ea"/>
              </a:rPr>
              <a:t>phone</a:t>
            </a:r>
          </a:p>
          <a:p>
            <a:pPr marL="342900" indent="-342900">
              <a:spcBef>
                <a:spcPct val="20000"/>
              </a:spcBef>
              <a:buFont typeface="Arial" pitchFamily="34" charset="0"/>
              <a:buChar char="•"/>
            </a:pPr>
            <a:r>
              <a:rPr lang="en-US" sz="2000" dirty="0">
                <a:solidFill>
                  <a:srgbClr val="00B050"/>
                </a:solidFill>
                <a:latin typeface="+mn-lt"/>
                <a:ea typeface="+mn-ea"/>
              </a:rPr>
              <a:t>A</a:t>
            </a:r>
            <a:r>
              <a:rPr lang="en-US" sz="2000" dirty="0" smtClean="0">
                <a:solidFill>
                  <a:srgbClr val="00B050"/>
                </a:solidFill>
                <a:latin typeface="+mn-lt"/>
                <a:ea typeface="+mn-ea"/>
              </a:rPr>
              <a:t>dd </a:t>
            </a:r>
            <a:r>
              <a:rPr lang="en-US" sz="2000" dirty="0">
                <a:solidFill>
                  <a:srgbClr val="00B050"/>
                </a:solidFill>
                <a:latin typeface="+mn-lt"/>
                <a:ea typeface="+mn-ea"/>
              </a:rPr>
              <a:t>contacts from the </a:t>
            </a:r>
            <a:r>
              <a:rPr lang="en-US" sz="2000" dirty="0" err="1">
                <a:solidFill>
                  <a:srgbClr val="00B050"/>
                </a:solidFill>
                <a:latin typeface="+mn-lt"/>
                <a:ea typeface="+mn-ea"/>
              </a:rPr>
              <a:t>BroadSoft</a:t>
            </a:r>
            <a:r>
              <a:rPr lang="en-US" sz="2000" dirty="0">
                <a:solidFill>
                  <a:srgbClr val="00B050"/>
                </a:solidFill>
                <a:latin typeface="+mn-lt"/>
                <a:ea typeface="+mn-ea"/>
              </a:rPr>
              <a:t> directory to your local </a:t>
            </a:r>
            <a:r>
              <a:rPr lang="en-US" sz="2000" dirty="0" smtClean="0">
                <a:solidFill>
                  <a:srgbClr val="00B050"/>
                </a:solidFill>
                <a:latin typeface="+mn-lt"/>
                <a:ea typeface="+mn-ea"/>
              </a:rPr>
              <a:t>directory</a:t>
            </a:r>
          </a:p>
          <a:p>
            <a:pPr marL="342900" indent="-342900">
              <a:spcBef>
                <a:spcPct val="20000"/>
              </a:spcBef>
              <a:buFont typeface="Arial" pitchFamily="34" charset="0"/>
              <a:buChar char="•"/>
            </a:pPr>
            <a:r>
              <a:rPr lang="en-US" sz="2000" dirty="0">
                <a:solidFill>
                  <a:srgbClr val="00B050"/>
                </a:solidFill>
                <a:latin typeface="+mn-lt"/>
                <a:ea typeface="+mn-ea"/>
              </a:rPr>
              <a:t>D</a:t>
            </a:r>
            <a:r>
              <a:rPr lang="en-US" sz="2000" dirty="0" smtClean="0">
                <a:solidFill>
                  <a:srgbClr val="00B050"/>
                </a:solidFill>
                <a:latin typeface="+mn-lt"/>
                <a:ea typeface="+mn-ea"/>
              </a:rPr>
              <a:t>ial a number </a:t>
            </a:r>
            <a:r>
              <a:rPr lang="en-US" sz="2000" dirty="0">
                <a:solidFill>
                  <a:srgbClr val="00B050"/>
                </a:solidFill>
                <a:latin typeface="+mn-lt"/>
                <a:ea typeface="+mn-ea"/>
              </a:rPr>
              <a:t>from the </a:t>
            </a:r>
            <a:r>
              <a:rPr lang="en-US" sz="2000" dirty="0" err="1">
                <a:solidFill>
                  <a:srgbClr val="00B050"/>
                </a:solidFill>
                <a:latin typeface="+mn-lt"/>
                <a:ea typeface="+mn-ea"/>
              </a:rPr>
              <a:t>BroadSoft</a:t>
            </a:r>
            <a:r>
              <a:rPr lang="en-US" sz="2000" dirty="0">
                <a:solidFill>
                  <a:srgbClr val="00B050"/>
                </a:solidFill>
                <a:latin typeface="+mn-lt"/>
                <a:ea typeface="+mn-ea"/>
              </a:rPr>
              <a:t> </a:t>
            </a:r>
            <a:r>
              <a:rPr lang="en-US" sz="2000" dirty="0" smtClean="0">
                <a:solidFill>
                  <a:srgbClr val="00B050"/>
                </a:solidFill>
                <a:latin typeface="+mn-lt"/>
                <a:ea typeface="+mn-ea"/>
              </a:rPr>
              <a:t>directory</a:t>
            </a:r>
            <a:endParaRPr lang="zh-CN" altLang="en-US" sz="2000" dirty="0">
              <a:solidFill>
                <a:srgbClr val="00B050"/>
              </a:solidFill>
              <a:latin typeface="+mn-lt"/>
              <a:ea typeface="+mn-ea"/>
            </a:endParaRPr>
          </a:p>
          <a:p>
            <a:pPr marL="342900" indent="-342900">
              <a:spcBef>
                <a:spcPct val="20000"/>
              </a:spcBef>
              <a:buFont typeface="Arial" pitchFamily="34" charset="0"/>
              <a:buChar char="•"/>
            </a:pPr>
            <a:r>
              <a:rPr lang="en-US" sz="2000" dirty="0" smtClean="0">
                <a:solidFill>
                  <a:srgbClr val="00B050"/>
                </a:solidFill>
                <a:latin typeface="+mn-lt"/>
                <a:ea typeface="+mn-ea"/>
              </a:rPr>
              <a:t>Access up </a:t>
            </a:r>
            <a:r>
              <a:rPr lang="en-US" sz="2000" dirty="0">
                <a:solidFill>
                  <a:srgbClr val="00B050"/>
                </a:solidFill>
                <a:latin typeface="+mn-lt"/>
                <a:ea typeface="+mn-ea"/>
              </a:rPr>
              <a:t>to 6 </a:t>
            </a:r>
            <a:r>
              <a:rPr lang="en-US" sz="2000" dirty="0" err="1">
                <a:solidFill>
                  <a:srgbClr val="00B050"/>
                </a:solidFill>
                <a:latin typeface="+mn-lt"/>
                <a:ea typeface="+mn-ea"/>
              </a:rPr>
              <a:t>BroadSoft</a:t>
            </a:r>
            <a:r>
              <a:rPr lang="en-US" sz="2000" dirty="0">
                <a:solidFill>
                  <a:srgbClr val="00B050"/>
                </a:solidFill>
                <a:latin typeface="+mn-lt"/>
                <a:ea typeface="+mn-ea"/>
              </a:rPr>
              <a:t> </a:t>
            </a:r>
            <a:r>
              <a:rPr lang="en-US" sz="2000" dirty="0" smtClean="0">
                <a:solidFill>
                  <a:srgbClr val="00B050"/>
                </a:solidFill>
                <a:latin typeface="+mn-lt"/>
                <a:ea typeface="+mn-ea"/>
              </a:rPr>
              <a:t>directories</a:t>
            </a:r>
          </a:p>
          <a:p>
            <a:pPr marL="342900" indent="-342900">
              <a:spcBef>
                <a:spcPct val="20000"/>
              </a:spcBef>
              <a:buFont typeface="Arial" pitchFamily="34" charset="0"/>
              <a:buChar char="•"/>
            </a:pPr>
            <a:r>
              <a:rPr lang="en-US" altLang="zh-CN" sz="2000" dirty="0" smtClean="0">
                <a:solidFill>
                  <a:srgbClr val="00B050"/>
                </a:solidFill>
                <a:latin typeface="+mn-lt"/>
                <a:ea typeface="+mn-ea"/>
              </a:rPr>
              <a:t>Support </a:t>
            </a:r>
            <a:r>
              <a:rPr lang="en-US" altLang="zh-CN" sz="2000" b="1" dirty="0">
                <a:solidFill>
                  <a:srgbClr val="00B050"/>
                </a:solidFill>
                <a:latin typeface="Calibri" pitchFamily="34" charset="0"/>
              </a:rPr>
              <a:t>Enterprise </a:t>
            </a:r>
            <a:r>
              <a:rPr lang="en-US" altLang="zh-CN" sz="2000" b="1" dirty="0" smtClean="0">
                <a:solidFill>
                  <a:srgbClr val="00B050"/>
                </a:solidFill>
                <a:latin typeface="Calibri" pitchFamily="34" charset="0"/>
              </a:rPr>
              <a:t>Directory/ Group Directory/ Personal </a:t>
            </a:r>
            <a:r>
              <a:rPr lang="en-US" altLang="zh-CN" sz="2000" b="1" dirty="0">
                <a:solidFill>
                  <a:srgbClr val="00B050"/>
                </a:solidFill>
                <a:latin typeface="Calibri" pitchFamily="34" charset="0"/>
              </a:rPr>
              <a:t>Directory </a:t>
            </a:r>
            <a:endParaRPr lang="zh-CN" altLang="en-US" sz="2000" b="1" dirty="0">
              <a:solidFill>
                <a:srgbClr val="00B050"/>
              </a:solidFill>
              <a:latin typeface="+mn-lt"/>
              <a:ea typeface="+mn-ea"/>
            </a:endParaRPr>
          </a:p>
          <a:p>
            <a:endParaRPr lang="zh-CN" altLang="en-US" dirty="0">
              <a:latin typeface="Calibri" pitchFamily="34" charset="0"/>
            </a:endParaRPr>
          </a:p>
        </p:txBody>
      </p:sp>
      <p:sp>
        <p:nvSpPr>
          <p:cNvPr id="4" name="标题 1"/>
          <p:cNvSpPr txBox="1">
            <a:spLocks/>
          </p:cNvSpPr>
          <p:nvPr/>
        </p:nvSpPr>
        <p:spPr>
          <a:xfrm>
            <a:off x="35496" y="58614"/>
            <a:ext cx="6840760" cy="634082"/>
          </a:xfrm>
          <a:prstGeom prst="rect">
            <a:avLst/>
          </a:prstGeom>
        </p:spPr>
        <p:txBody>
          <a:bodyP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zh-CN" sz="3200" b="1" i="0" u="none" strike="noStrike" kern="1200" cap="none" spc="0" normalizeH="0" baseline="0" noProof="0" dirty="0" err="1" smtClean="0">
                <a:ln>
                  <a:noFill/>
                </a:ln>
                <a:solidFill>
                  <a:schemeClr val="bg1"/>
                </a:solidFill>
                <a:effectLst>
                  <a:outerShdw blurRad="38100" dist="38100" dir="2700000" algn="tl">
                    <a:srgbClr val="000000">
                      <a:alpha val="43137"/>
                    </a:srgbClr>
                  </a:outerShdw>
                </a:effectLst>
                <a:uLnTx/>
                <a:uFillTx/>
                <a:latin typeface="Calibri" pitchFamily="34" charset="0"/>
                <a:ea typeface="微软雅黑" pitchFamily="34" charset="-122"/>
                <a:cs typeface="Tahoma" pitchFamily="34" charset="0"/>
              </a:rPr>
              <a:t>BroadSoft</a:t>
            </a:r>
            <a:r>
              <a:rPr kumimoji="0" lang="en-US" altLang="zh-CN" sz="3200" b="1" i="0" u="none" strike="noStrike" kern="1200" cap="none" spc="0" normalizeH="0" noProof="0" dirty="0" smtClean="0">
                <a:ln>
                  <a:noFill/>
                </a:ln>
                <a:solidFill>
                  <a:schemeClr val="bg1"/>
                </a:solidFill>
                <a:effectLst>
                  <a:outerShdw blurRad="38100" dist="38100" dir="2700000" algn="tl">
                    <a:srgbClr val="000000">
                      <a:alpha val="43137"/>
                    </a:srgbClr>
                  </a:outerShdw>
                </a:effectLst>
                <a:uLnTx/>
                <a:uFillTx/>
                <a:latin typeface="Calibri" pitchFamily="34" charset="0"/>
                <a:ea typeface="微软雅黑" pitchFamily="34" charset="-122"/>
                <a:cs typeface="Tahoma" pitchFamily="34" charset="0"/>
              </a:rPr>
              <a:t> Phonebook</a:t>
            </a:r>
            <a:endParaRPr kumimoji="0" lang="zh-CN" altLang="en-US" sz="32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Calibri" pitchFamily="34" charset="0"/>
              <a:ea typeface="微软雅黑" pitchFamily="34" charset="-122"/>
              <a:cs typeface="Tahoma" pitchFamily="34" charset="0"/>
            </a:endParaRPr>
          </a:p>
        </p:txBody>
      </p:sp>
      <p:sp>
        <p:nvSpPr>
          <p:cNvPr id="3" name="灯片编号占位符 2"/>
          <p:cNvSpPr>
            <a:spLocks noGrp="1"/>
          </p:cNvSpPr>
          <p:nvPr>
            <p:ph type="sldNum" sz="quarter" idx="12"/>
          </p:nvPr>
        </p:nvSpPr>
        <p:spPr/>
        <p:txBody>
          <a:bodyPr/>
          <a:lstStyle/>
          <a:p>
            <a:pPr>
              <a:defRPr/>
            </a:pPr>
            <a:fld id="{4B1F1D32-E798-4FFB-8D0D-5F8E53C0BDA9}" type="slidenum">
              <a:rPr lang="zh-CN" altLang="en-US" smtClean="0"/>
              <a:pPr>
                <a:defRPr/>
              </a:pPr>
              <a:t>41</a:t>
            </a:fld>
            <a:endParaRPr lang="zh-CN" altLang="en-US"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55563"/>
            <a:ext cx="7429520" cy="493712"/>
          </a:xfrm>
          <a:prstGeom prst="rect">
            <a:avLst/>
          </a:prstGeom>
        </p:spPr>
        <p:txBody>
          <a:bodyPr vert="horz" lIns="91440" tIns="45720" rIns="91440" bIns="45720" rtlCol="0" anchor="ctr">
            <a:noAutofit/>
          </a:bodyPr>
          <a:lstStyle/>
          <a:p>
            <a:pPr lvl="0" fontAlgn="auto">
              <a:spcAft>
                <a:spcPts val="0"/>
              </a:spcAft>
            </a:pPr>
            <a:r>
              <a:rPr lang="en-US" altLang="zh-CN" sz="3200" b="1" dirty="0" smtClean="0">
                <a:solidFill>
                  <a:schemeClr val="bg1"/>
                </a:solidFill>
                <a:latin typeface="Calibri" pitchFamily="34" charset="0"/>
                <a:ea typeface="+mj-ea"/>
                <a:cs typeface="Tahoma" pitchFamily="34" charset="0"/>
              </a:rPr>
              <a:t>Configuring </a:t>
            </a:r>
            <a:r>
              <a:rPr lang="en-US" altLang="zh-CN" sz="3200" b="1" dirty="0" err="1" smtClean="0">
                <a:solidFill>
                  <a:schemeClr val="bg1"/>
                </a:solidFill>
                <a:latin typeface="Calibri" pitchFamily="34" charset="0"/>
                <a:ea typeface="+mj-ea"/>
                <a:cs typeface="Tahoma" pitchFamily="34" charset="0"/>
              </a:rPr>
              <a:t>Broadsoft</a:t>
            </a:r>
            <a:r>
              <a:rPr lang="en-US" altLang="zh-CN" sz="3200" b="1" dirty="0" smtClean="0">
                <a:solidFill>
                  <a:schemeClr val="bg1"/>
                </a:solidFill>
                <a:latin typeface="Calibri" pitchFamily="34" charset="0"/>
                <a:ea typeface="+mj-ea"/>
                <a:cs typeface="Tahoma" pitchFamily="34" charset="0"/>
              </a:rPr>
              <a:t> Phonebook</a:t>
            </a:r>
          </a:p>
        </p:txBody>
      </p:sp>
      <p:sp>
        <p:nvSpPr>
          <p:cNvPr id="3" name="TextBox 2"/>
          <p:cNvSpPr txBox="1"/>
          <p:nvPr/>
        </p:nvSpPr>
        <p:spPr>
          <a:xfrm>
            <a:off x="857224" y="1000108"/>
            <a:ext cx="4838376" cy="400110"/>
          </a:xfrm>
          <a:prstGeom prst="rect">
            <a:avLst/>
          </a:prstGeom>
          <a:noFill/>
        </p:spPr>
        <p:txBody>
          <a:bodyPr wrap="none" rtlCol="0">
            <a:spAutoFit/>
          </a:bodyPr>
          <a:lstStyle/>
          <a:p>
            <a:r>
              <a:rPr lang="en-US" altLang="zh-CN" sz="2000" dirty="0" smtClean="0">
                <a:latin typeface="Calibri" pitchFamily="34" charset="0"/>
              </a:rPr>
              <a:t>Browse to webpage </a:t>
            </a:r>
            <a:r>
              <a:rPr lang="en-US" altLang="zh-CN" sz="2000" dirty="0" smtClean="0">
                <a:latin typeface="Calibri" pitchFamily="34" charset="0"/>
                <a:sym typeface="Wingdings" pitchFamily="2" charset="2"/>
              </a:rPr>
              <a:t></a:t>
            </a:r>
            <a:r>
              <a:rPr lang="en-US" sz="2000" b="1" dirty="0" smtClean="0">
                <a:latin typeface="Calibri" pitchFamily="34" charset="0"/>
              </a:rPr>
              <a:t>Contacts </a:t>
            </a:r>
            <a:r>
              <a:rPr lang="en-US" sz="2000" dirty="0" smtClean="0">
                <a:latin typeface="Calibri" pitchFamily="34" charset="0"/>
                <a:sym typeface="Wingdings" pitchFamily="2" charset="2"/>
              </a:rPr>
              <a:t></a:t>
            </a:r>
            <a:r>
              <a:rPr lang="en-US" sz="2000" b="1" dirty="0" err="1" smtClean="0">
                <a:latin typeface="Calibri" pitchFamily="34" charset="0"/>
              </a:rPr>
              <a:t>BroadSoft</a:t>
            </a:r>
            <a:endParaRPr lang="zh-CN" altLang="en-US" sz="2000" dirty="0">
              <a:latin typeface="Calibri" pitchFamily="34" charset="0"/>
            </a:endParaRPr>
          </a:p>
        </p:txBody>
      </p:sp>
      <p:pic>
        <p:nvPicPr>
          <p:cNvPr id="4" name="图片 3" descr="快照15.jpg"/>
          <p:cNvPicPr/>
          <p:nvPr/>
        </p:nvPicPr>
        <p:blipFill>
          <a:blip r:embed="rId3" cstate="print"/>
          <a:stretch>
            <a:fillRect/>
          </a:stretch>
        </p:blipFill>
        <p:spPr>
          <a:xfrm>
            <a:off x="865980" y="1400218"/>
            <a:ext cx="6286544" cy="2500330"/>
          </a:xfrm>
          <a:prstGeom prst="rect">
            <a:avLst/>
          </a:prstGeom>
          <a:ln>
            <a:solidFill>
              <a:schemeClr val="tx1"/>
            </a:solidFill>
          </a:ln>
        </p:spPr>
      </p:pic>
      <p:sp>
        <p:nvSpPr>
          <p:cNvPr id="5" name="TextBox 4"/>
          <p:cNvSpPr txBox="1"/>
          <p:nvPr/>
        </p:nvSpPr>
        <p:spPr>
          <a:xfrm>
            <a:off x="1643042" y="4857760"/>
            <a:ext cx="184731" cy="338554"/>
          </a:xfrm>
          <a:prstGeom prst="rect">
            <a:avLst/>
          </a:prstGeom>
          <a:noFill/>
        </p:spPr>
        <p:txBody>
          <a:bodyPr wrap="none" rtlCol="0">
            <a:spAutoFit/>
          </a:bodyPr>
          <a:lstStyle/>
          <a:p>
            <a:endParaRPr lang="zh-CN" altLang="en-US" dirty="0">
              <a:latin typeface="Calibri" pitchFamily="34" charset="0"/>
            </a:endParaRPr>
          </a:p>
        </p:txBody>
      </p:sp>
      <p:sp>
        <p:nvSpPr>
          <p:cNvPr id="6" name="TextBox 5"/>
          <p:cNvSpPr txBox="1"/>
          <p:nvPr/>
        </p:nvSpPr>
        <p:spPr>
          <a:xfrm>
            <a:off x="794616" y="4127569"/>
            <a:ext cx="7429552" cy="400110"/>
          </a:xfrm>
          <a:prstGeom prst="rect">
            <a:avLst/>
          </a:prstGeom>
          <a:noFill/>
        </p:spPr>
        <p:txBody>
          <a:bodyPr wrap="square" rtlCol="0">
            <a:spAutoFit/>
          </a:bodyPr>
          <a:lstStyle/>
          <a:p>
            <a:pPr lvl="0"/>
            <a:r>
              <a:rPr lang="en-US" altLang="zh-CN" sz="2000" dirty="0" smtClean="0">
                <a:latin typeface="Calibri" pitchFamily="34" charset="0"/>
              </a:rPr>
              <a:t>LCD: Press </a:t>
            </a:r>
            <a:r>
              <a:rPr lang="en-US" sz="2000" b="1" dirty="0" smtClean="0">
                <a:latin typeface="Calibri" pitchFamily="34" charset="0"/>
              </a:rPr>
              <a:t>Directory </a:t>
            </a:r>
            <a:r>
              <a:rPr lang="en-US" sz="2000" dirty="0" smtClean="0">
                <a:latin typeface="Calibri" pitchFamily="34" charset="0"/>
                <a:sym typeface="Wingdings" pitchFamily="2" charset="2"/>
              </a:rPr>
              <a:t></a:t>
            </a:r>
            <a:r>
              <a:rPr lang="en-US" sz="2000" b="1" dirty="0" err="1" smtClean="0">
                <a:latin typeface="Calibri" pitchFamily="34" charset="0"/>
              </a:rPr>
              <a:t>Broadsoft</a:t>
            </a:r>
            <a:r>
              <a:rPr lang="en-US" sz="2000" b="1" dirty="0" smtClean="0">
                <a:latin typeface="Calibri" pitchFamily="34" charset="0"/>
              </a:rPr>
              <a:t> </a:t>
            </a:r>
            <a:endParaRPr lang="zh-CN" altLang="en-US" sz="2000" dirty="0">
              <a:latin typeface="Calibri" pitchFamily="34" charset="0"/>
            </a:endParaRPr>
          </a:p>
        </p:txBody>
      </p:sp>
      <p:pic>
        <p:nvPicPr>
          <p:cNvPr id="7" name="图片 6" descr="快照16.jpg"/>
          <p:cNvPicPr/>
          <p:nvPr/>
        </p:nvPicPr>
        <p:blipFill>
          <a:blip r:embed="rId4" cstate="print"/>
          <a:stretch>
            <a:fillRect/>
          </a:stretch>
        </p:blipFill>
        <p:spPr>
          <a:xfrm>
            <a:off x="1843796" y="4593193"/>
            <a:ext cx="3520043" cy="1852533"/>
          </a:xfrm>
          <a:prstGeom prst="rect">
            <a:avLst/>
          </a:prstGeom>
          <a:ln>
            <a:solidFill>
              <a:schemeClr val="tx1"/>
            </a:solidFill>
          </a:ln>
        </p:spPr>
      </p:pic>
      <p:sp>
        <p:nvSpPr>
          <p:cNvPr id="8" name="灯片编号占位符 7"/>
          <p:cNvSpPr>
            <a:spLocks noGrp="1"/>
          </p:cNvSpPr>
          <p:nvPr>
            <p:ph type="sldNum" sz="quarter" idx="12"/>
          </p:nvPr>
        </p:nvSpPr>
        <p:spPr/>
        <p:txBody>
          <a:bodyPr/>
          <a:lstStyle/>
          <a:p>
            <a:pPr>
              <a:defRPr/>
            </a:pPr>
            <a:fld id="{4B1F1D32-E798-4FFB-8D0D-5F8E53C0BDA9}" type="slidenum">
              <a:rPr lang="zh-CN" altLang="en-US" smtClean="0"/>
              <a:pPr>
                <a:defRPr/>
              </a:pPr>
              <a:t>42</a:t>
            </a:fld>
            <a:endParaRPr lang="zh-CN" altLang="en-US"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42910" y="1500174"/>
            <a:ext cx="7786742" cy="2616101"/>
          </a:xfrm>
          <a:prstGeom prst="rect">
            <a:avLst/>
          </a:prstGeom>
          <a:noFill/>
        </p:spPr>
        <p:txBody>
          <a:bodyPr wrap="square" rtlCol="0">
            <a:spAutoFit/>
          </a:bodyPr>
          <a:lstStyle/>
          <a:p>
            <a:pPr marL="342900" indent="-342900">
              <a:spcBef>
                <a:spcPct val="20000"/>
              </a:spcBef>
              <a:buFont typeface="Arial" pitchFamily="34" charset="0"/>
              <a:buChar char="•"/>
            </a:pPr>
            <a:r>
              <a:rPr lang="en-US" sz="2000" dirty="0">
                <a:solidFill>
                  <a:srgbClr val="00B050"/>
                </a:solidFill>
                <a:latin typeface="+mn-lt"/>
                <a:ea typeface="+mn-ea"/>
              </a:rPr>
              <a:t>A</a:t>
            </a:r>
            <a:r>
              <a:rPr lang="en-US" sz="2000" dirty="0" smtClean="0">
                <a:solidFill>
                  <a:srgbClr val="00B050"/>
                </a:solidFill>
                <a:latin typeface="+mn-lt"/>
                <a:ea typeface="+mn-ea"/>
              </a:rPr>
              <a:t>ccess </a:t>
            </a:r>
            <a:r>
              <a:rPr lang="en-US" sz="2000" dirty="0">
                <a:solidFill>
                  <a:srgbClr val="00B050"/>
                </a:solidFill>
                <a:latin typeface="+mn-lt"/>
                <a:ea typeface="+mn-ea"/>
              </a:rPr>
              <a:t>the </a:t>
            </a:r>
            <a:r>
              <a:rPr lang="en-US" sz="2000" dirty="0" err="1" smtClean="0">
                <a:solidFill>
                  <a:srgbClr val="00B050"/>
                </a:solidFill>
                <a:latin typeface="+mn-lt"/>
                <a:ea typeface="+mn-ea"/>
              </a:rPr>
              <a:t>BroadSoft</a:t>
            </a:r>
            <a:r>
              <a:rPr lang="en-US" sz="2000" dirty="0" smtClean="0">
                <a:solidFill>
                  <a:srgbClr val="00B050"/>
                </a:solidFill>
                <a:latin typeface="+mn-lt"/>
                <a:ea typeface="+mn-ea"/>
              </a:rPr>
              <a:t> call </a:t>
            </a:r>
            <a:r>
              <a:rPr lang="en-US" sz="2000" dirty="0">
                <a:solidFill>
                  <a:srgbClr val="00B050"/>
                </a:solidFill>
                <a:latin typeface="+mn-lt"/>
                <a:ea typeface="+mn-ea"/>
              </a:rPr>
              <a:t>log </a:t>
            </a:r>
            <a:r>
              <a:rPr lang="en-US" sz="2000" dirty="0" smtClean="0">
                <a:solidFill>
                  <a:srgbClr val="00B050"/>
                </a:solidFill>
                <a:latin typeface="+mn-lt"/>
                <a:ea typeface="+mn-ea"/>
              </a:rPr>
              <a:t>through </a:t>
            </a:r>
            <a:r>
              <a:rPr lang="en-US" sz="2000" dirty="0">
                <a:solidFill>
                  <a:srgbClr val="00B050"/>
                </a:solidFill>
                <a:latin typeface="+mn-lt"/>
                <a:ea typeface="+mn-ea"/>
              </a:rPr>
              <a:t>your IP </a:t>
            </a:r>
            <a:r>
              <a:rPr lang="en-US" sz="2000" dirty="0" smtClean="0">
                <a:solidFill>
                  <a:srgbClr val="00B050"/>
                </a:solidFill>
                <a:latin typeface="+mn-lt"/>
                <a:ea typeface="+mn-ea"/>
              </a:rPr>
              <a:t>phone</a:t>
            </a:r>
          </a:p>
          <a:p>
            <a:pPr marL="342900" indent="-342900">
              <a:spcBef>
                <a:spcPct val="20000"/>
              </a:spcBef>
              <a:buFont typeface="Arial" pitchFamily="34" charset="0"/>
              <a:buChar char="•"/>
            </a:pPr>
            <a:r>
              <a:rPr lang="en-US" sz="2000" dirty="0" smtClean="0">
                <a:solidFill>
                  <a:srgbClr val="00B050"/>
                </a:solidFill>
                <a:latin typeface="+mn-lt"/>
                <a:ea typeface="+mn-ea"/>
              </a:rPr>
              <a:t>The </a:t>
            </a:r>
            <a:r>
              <a:rPr lang="en-US" sz="2000" dirty="0">
                <a:solidFill>
                  <a:srgbClr val="00B050"/>
                </a:solidFill>
                <a:latin typeface="+mn-lt"/>
                <a:ea typeface="+mn-ea"/>
              </a:rPr>
              <a:t>call log contains call information such as </a:t>
            </a:r>
            <a:endParaRPr lang="en-US" sz="2000" dirty="0" smtClean="0">
              <a:solidFill>
                <a:srgbClr val="00B050"/>
              </a:solidFill>
              <a:latin typeface="+mn-lt"/>
              <a:ea typeface="+mn-ea"/>
            </a:endParaRPr>
          </a:p>
          <a:p>
            <a:pPr>
              <a:spcBef>
                <a:spcPct val="20000"/>
              </a:spcBef>
            </a:pPr>
            <a:r>
              <a:rPr lang="en-US" sz="2000" b="1" dirty="0">
                <a:solidFill>
                  <a:srgbClr val="00B050"/>
                </a:solidFill>
                <a:latin typeface="+mn-lt"/>
                <a:ea typeface="+mn-ea"/>
              </a:rPr>
              <a:t> </a:t>
            </a:r>
            <a:r>
              <a:rPr lang="en-US" sz="2000" b="1" dirty="0" smtClean="0">
                <a:solidFill>
                  <a:srgbClr val="00B050"/>
                </a:solidFill>
                <a:latin typeface="+mn-lt"/>
                <a:ea typeface="+mn-ea"/>
              </a:rPr>
              <a:t>     Remote party/identification/time/date</a:t>
            </a:r>
            <a:endParaRPr lang="en-US" sz="2000" b="1" dirty="0">
              <a:solidFill>
                <a:srgbClr val="00B050"/>
              </a:solidFill>
              <a:latin typeface="+mn-lt"/>
              <a:ea typeface="+mn-ea"/>
            </a:endParaRPr>
          </a:p>
          <a:p>
            <a:pPr marL="342900" indent="-342900">
              <a:spcBef>
                <a:spcPct val="20000"/>
              </a:spcBef>
              <a:buFont typeface="Arial" pitchFamily="34" charset="0"/>
              <a:buChar char="•"/>
            </a:pPr>
            <a:r>
              <a:rPr lang="en-US" sz="2000" dirty="0" smtClean="0">
                <a:solidFill>
                  <a:srgbClr val="00B050"/>
                </a:solidFill>
                <a:latin typeface="+mn-lt"/>
                <a:ea typeface="+mn-ea"/>
              </a:rPr>
              <a:t>Dial/Add/Delete a </a:t>
            </a:r>
            <a:r>
              <a:rPr lang="en-US" sz="2000" dirty="0">
                <a:solidFill>
                  <a:srgbClr val="00B050"/>
                </a:solidFill>
                <a:latin typeface="+mn-lt"/>
                <a:ea typeface="+mn-ea"/>
              </a:rPr>
              <a:t>contact </a:t>
            </a:r>
            <a:r>
              <a:rPr lang="en-US" sz="2000" dirty="0" smtClean="0">
                <a:solidFill>
                  <a:srgbClr val="00B050"/>
                </a:solidFill>
                <a:latin typeface="+mn-lt"/>
                <a:ea typeface="+mn-ea"/>
              </a:rPr>
              <a:t>from </a:t>
            </a:r>
            <a:r>
              <a:rPr lang="en-US" sz="2000" dirty="0">
                <a:solidFill>
                  <a:srgbClr val="00B050"/>
                </a:solidFill>
                <a:latin typeface="+mn-lt"/>
                <a:ea typeface="+mn-ea"/>
              </a:rPr>
              <a:t>the call log </a:t>
            </a:r>
            <a:r>
              <a:rPr lang="en-US" sz="2000" dirty="0" smtClean="0">
                <a:solidFill>
                  <a:srgbClr val="00B050"/>
                </a:solidFill>
                <a:latin typeface="+mn-lt"/>
                <a:ea typeface="+mn-ea"/>
              </a:rPr>
              <a:t>list</a:t>
            </a:r>
          </a:p>
          <a:p>
            <a:pPr marL="342900" indent="-342900">
              <a:spcBef>
                <a:spcPct val="20000"/>
              </a:spcBef>
              <a:buFont typeface="Arial" pitchFamily="34" charset="0"/>
              <a:buChar char="•"/>
            </a:pPr>
            <a:r>
              <a:rPr lang="en-US" sz="2000" b="1" dirty="0" smtClean="0">
                <a:solidFill>
                  <a:srgbClr val="00B050"/>
                </a:solidFill>
                <a:latin typeface="+mn-lt"/>
                <a:ea typeface="+mn-ea"/>
              </a:rPr>
              <a:t>Missed/Received/Placed/All calls</a:t>
            </a:r>
            <a:endParaRPr lang="en-US" sz="2000" b="1" dirty="0">
              <a:solidFill>
                <a:srgbClr val="00B050"/>
              </a:solidFill>
              <a:latin typeface="+mn-lt"/>
              <a:ea typeface="+mn-ea"/>
            </a:endParaRPr>
          </a:p>
          <a:p>
            <a:pPr marL="342900" indent="-342900">
              <a:spcBef>
                <a:spcPct val="20000"/>
              </a:spcBef>
              <a:buFont typeface="Arial" pitchFamily="34" charset="0"/>
              <a:buChar char="•"/>
            </a:pPr>
            <a:r>
              <a:rPr lang="en-US" sz="2000" dirty="0">
                <a:solidFill>
                  <a:srgbClr val="00B050"/>
                </a:solidFill>
                <a:latin typeface="+mn-lt"/>
                <a:ea typeface="+mn-ea"/>
              </a:rPr>
              <a:t>S</a:t>
            </a:r>
            <a:r>
              <a:rPr lang="en-US" sz="2000" dirty="0" smtClean="0">
                <a:solidFill>
                  <a:srgbClr val="00B050"/>
                </a:solidFill>
                <a:latin typeface="+mn-lt"/>
                <a:ea typeface="+mn-ea"/>
              </a:rPr>
              <a:t>upport up to </a:t>
            </a:r>
            <a:r>
              <a:rPr lang="en-US" sz="2000" dirty="0">
                <a:solidFill>
                  <a:srgbClr val="00B050"/>
                </a:solidFill>
                <a:latin typeface="+mn-lt"/>
                <a:ea typeface="+mn-ea"/>
              </a:rPr>
              <a:t>3 call log items. </a:t>
            </a:r>
            <a:endParaRPr lang="zh-CN" altLang="en-US" sz="2000" dirty="0">
              <a:solidFill>
                <a:srgbClr val="00B050"/>
              </a:solidFill>
              <a:latin typeface="+mn-lt"/>
              <a:ea typeface="+mn-ea"/>
            </a:endParaRPr>
          </a:p>
          <a:p>
            <a:pPr marL="342900" indent="-342900">
              <a:spcBef>
                <a:spcPct val="20000"/>
              </a:spcBef>
              <a:buFont typeface="Arial" pitchFamily="34" charset="0"/>
              <a:buChar char="•"/>
            </a:pPr>
            <a:endParaRPr lang="zh-CN" altLang="en-US" sz="2000" dirty="0">
              <a:solidFill>
                <a:srgbClr val="00B050"/>
              </a:solidFill>
              <a:latin typeface="+mn-lt"/>
              <a:ea typeface="+mn-ea"/>
            </a:endParaRPr>
          </a:p>
        </p:txBody>
      </p:sp>
      <p:sp>
        <p:nvSpPr>
          <p:cNvPr id="3" name="Rectangle 3"/>
          <p:cNvSpPr txBox="1">
            <a:spLocks noChangeArrowheads="1"/>
          </p:cNvSpPr>
          <p:nvPr/>
        </p:nvSpPr>
        <p:spPr>
          <a:xfrm>
            <a:off x="0" y="55563"/>
            <a:ext cx="7429520" cy="493712"/>
          </a:xfrm>
          <a:prstGeom prst="rect">
            <a:avLst/>
          </a:prstGeom>
        </p:spPr>
        <p:txBody>
          <a:bodyPr vert="horz" lIns="91440" tIns="45720" rIns="91440" bIns="45720" rtlCol="0" anchor="ctr">
            <a:noAutofit/>
          </a:bodyPr>
          <a:lstStyle/>
          <a:p>
            <a:pPr lvl="0" fontAlgn="auto">
              <a:spcAft>
                <a:spcPts val="0"/>
              </a:spcAft>
            </a:pPr>
            <a:r>
              <a:rPr lang="en-US" altLang="zh-CN" sz="3200" b="1" dirty="0" err="1" smtClean="0">
                <a:solidFill>
                  <a:schemeClr val="bg1"/>
                </a:solidFill>
                <a:latin typeface="Calibri" pitchFamily="34" charset="0"/>
                <a:ea typeface="+mj-ea"/>
                <a:cs typeface="Tahoma" pitchFamily="34" charset="0"/>
              </a:rPr>
              <a:t>BroadSoft</a:t>
            </a:r>
            <a:r>
              <a:rPr lang="en-US" altLang="zh-CN" sz="3200" b="1" dirty="0" smtClean="0">
                <a:solidFill>
                  <a:schemeClr val="bg1"/>
                </a:solidFill>
                <a:latin typeface="Calibri" pitchFamily="34" charset="0"/>
                <a:ea typeface="+mj-ea"/>
                <a:cs typeface="Tahoma" pitchFamily="34" charset="0"/>
              </a:rPr>
              <a:t> Call Log</a:t>
            </a:r>
          </a:p>
        </p:txBody>
      </p:sp>
      <p:sp>
        <p:nvSpPr>
          <p:cNvPr id="4" name="灯片编号占位符 3"/>
          <p:cNvSpPr>
            <a:spLocks noGrp="1"/>
          </p:cNvSpPr>
          <p:nvPr>
            <p:ph type="sldNum" sz="quarter" idx="12"/>
          </p:nvPr>
        </p:nvSpPr>
        <p:spPr/>
        <p:txBody>
          <a:bodyPr/>
          <a:lstStyle/>
          <a:p>
            <a:pPr>
              <a:defRPr/>
            </a:pPr>
            <a:fld id="{4B1F1D32-E798-4FFB-8D0D-5F8E53C0BDA9}" type="slidenum">
              <a:rPr lang="zh-CN" altLang="en-US" smtClean="0"/>
              <a:pPr>
                <a:defRPr/>
              </a:pPr>
              <a:t>43</a:t>
            </a:fld>
            <a:endParaRPr lang="zh-CN" altLang="en-US"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55563"/>
            <a:ext cx="7429520" cy="493712"/>
          </a:xfrm>
          <a:prstGeom prst="rect">
            <a:avLst/>
          </a:prstGeom>
        </p:spPr>
        <p:txBody>
          <a:bodyPr vert="horz" lIns="91440" tIns="45720" rIns="91440" bIns="45720" rtlCol="0" anchor="ctr">
            <a:noAutofit/>
          </a:bodyPr>
          <a:lstStyle/>
          <a:p>
            <a:pPr lvl="0" fontAlgn="auto">
              <a:spcAft>
                <a:spcPts val="0"/>
              </a:spcAft>
            </a:pPr>
            <a:r>
              <a:rPr lang="en-US" altLang="zh-CN" sz="3200" b="1" dirty="0" smtClean="0">
                <a:solidFill>
                  <a:schemeClr val="bg1"/>
                </a:solidFill>
                <a:latin typeface="Calibri" pitchFamily="34" charset="0"/>
                <a:ea typeface="+mj-ea"/>
                <a:cs typeface="Tahoma" pitchFamily="34" charset="0"/>
              </a:rPr>
              <a:t>Configuring </a:t>
            </a:r>
            <a:r>
              <a:rPr lang="en-US" altLang="zh-CN" sz="3200" b="1" dirty="0" err="1" smtClean="0">
                <a:solidFill>
                  <a:schemeClr val="bg1"/>
                </a:solidFill>
                <a:latin typeface="Calibri" pitchFamily="34" charset="0"/>
                <a:ea typeface="+mj-ea"/>
                <a:cs typeface="Tahoma" pitchFamily="34" charset="0"/>
              </a:rPr>
              <a:t>Broadsoft</a:t>
            </a:r>
            <a:r>
              <a:rPr lang="en-US" altLang="zh-CN" sz="3200" b="1" dirty="0" smtClean="0">
                <a:solidFill>
                  <a:schemeClr val="bg1"/>
                </a:solidFill>
                <a:latin typeface="Calibri" pitchFamily="34" charset="0"/>
                <a:ea typeface="+mj-ea"/>
                <a:cs typeface="Tahoma" pitchFamily="34" charset="0"/>
              </a:rPr>
              <a:t> Call Log</a:t>
            </a:r>
          </a:p>
        </p:txBody>
      </p:sp>
      <p:sp>
        <p:nvSpPr>
          <p:cNvPr id="3" name="TextBox 2"/>
          <p:cNvSpPr txBox="1"/>
          <p:nvPr/>
        </p:nvSpPr>
        <p:spPr>
          <a:xfrm>
            <a:off x="857224" y="1000108"/>
            <a:ext cx="4572214" cy="400110"/>
          </a:xfrm>
          <a:prstGeom prst="rect">
            <a:avLst/>
          </a:prstGeom>
          <a:noFill/>
        </p:spPr>
        <p:txBody>
          <a:bodyPr wrap="none" rtlCol="0">
            <a:spAutoFit/>
          </a:bodyPr>
          <a:lstStyle/>
          <a:p>
            <a:r>
              <a:rPr lang="en-US" altLang="zh-CN" sz="2000" dirty="0" smtClean="0">
                <a:latin typeface="Calibri" pitchFamily="34" charset="0"/>
              </a:rPr>
              <a:t>Browse to webpage </a:t>
            </a:r>
            <a:r>
              <a:rPr lang="en-US" altLang="zh-CN" sz="2000" dirty="0" smtClean="0">
                <a:latin typeface="Calibri" pitchFamily="34" charset="0"/>
                <a:sym typeface="Wingdings" pitchFamily="2" charset="2"/>
              </a:rPr>
              <a:t></a:t>
            </a:r>
            <a:r>
              <a:rPr lang="en-US" sz="2000" b="1" dirty="0" smtClean="0">
                <a:latin typeface="Calibri" pitchFamily="34" charset="0"/>
              </a:rPr>
              <a:t>Contacts </a:t>
            </a:r>
            <a:r>
              <a:rPr lang="en-US" sz="2000" dirty="0" smtClean="0">
                <a:latin typeface="Calibri" pitchFamily="34" charset="0"/>
                <a:sym typeface="Wingdings" pitchFamily="2" charset="2"/>
              </a:rPr>
              <a:t></a:t>
            </a:r>
            <a:r>
              <a:rPr lang="en-US" sz="2000" b="1" dirty="0" smtClean="0">
                <a:latin typeface="Calibri" pitchFamily="34" charset="0"/>
                <a:sym typeface="Wingdings" pitchFamily="2" charset="2"/>
              </a:rPr>
              <a:t>Call Log</a:t>
            </a:r>
            <a:endParaRPr lang="zh-CN" altLang="en-US" sz="2000" b="1" dirty="0">
              <a:latin typeface="Calibri" pitchFamily="34" charset="0"/>
            </a:endParaRPr>
          </a:p>
        </p:txBody>
      </p:sp>
      <p:sp>
        <p:nvSpPr>
          <p:cNvPr id="5" name="TextBox 4"/>
          <p:cNvSpPr txBox="1"/>
          <p:nvPr/>
        </p:nvSpPr>
        <p:spPr>
          <a:xfrm>
            <a:off x="1643042" y="4857760"/>
            <a:ext cx="184731" cy="338554"/>
          </a:xfrm>
          <a:prstGeom prst="rect">
            <a:avLst/>
          </a:prstGeom>
          <a:noFill/>
        </p:spPr>
        <p:txBody>
          <a:bodyPr wrap="none" rtlCol="0">
            <a:spAutoFit/>
          </a:bodyPr>
          <a:lstStyle/>
          <a:p>
            <a:endParaRPr lang="zh-CN" altLang="en-US" dirty="0">
              <a:latin typeface="Calibri" pitchFamily="34" charset="0"/>
            </a:endParaRPr>
          </a:p>
        </p:txBody>
      </p:sp>
      <p:sp>
        <p:nvSpPr>
          <p:cNvPr id="6" name="TextBox 5"/>
          <p:cNvSpPr txBox="1"/>
          <p:nvPr/>
        </p:nvSpPr>
        <p:spPr>
          <a:xfrm>
            <a:off x="788240" y="4186300"/>
            <a:ext cx="7429552" cy="400110"/>
          </a:xfrm>
          <a:prstGeom prst="rect">
            <a:avLst/>
          </a:prstGeom>
          <a:noFill/>
        </p:spPr>
        <p:txBody>
          <a:bodyPr wrap="square" rtlCol="0">
            <a:spAutoFit/>
          </a:bodyPr>
          <a:lstStyle/>
          <a:p>
            <a:pPr lvl="0"/>
            <a:r>
              <a:rPr lang="en-US" altLang="zh-CN" sz="2000" dirty="0" smtClean="0">
                <a:latin typeface="Calibri" pitchFamily="34" charset="0"/>
              </a:rPr>
              <a:t>LCD: Press </a:t>
            </a:r>
            <a:r>
              <a:rPr lang="en-US" altLang="zh-CN" sz="2000" b="1" dirty="0" smtClean="0">
                <a:latin typeface="Calibri" pitchFamily="34" charset="0"/>
              </a:rPr>
              <a:t>Menu </a:t>
            </a:r>
            <a:r>
              <a:rPr lang="en-US" altLang="zh-CN" sz="2000" dirty="0" smtClean="0">
                <a:latin typeface="Calibri" pitchFamily="34" charset="0"/>
                <a:sym typeface="Wingdings" pitchFamily="2" charset="2"/>
              </a:rPr>
              <a:t></a:t>
            </a:r>
            <a:r>
              <a:rPr lang="en-US" altLang="zh-CN" sz="2000" b="1" dirty="0" smtClean="0">
                <a:latin typeface="Calibri" pitchFamily="34" charset="0"/>
              </a:rPr>
              <a:t>History Type </a:t>
            </a:r>
            <a:r>
              <a:rPr lang="en-US" altLang="zh-CN" sz="2000" dirty="0" smtClean="0">
                <a:latin typeface="Calibri" pitchFamily="34" charset="0"/>
                <a:sym typeface="Wingdings" pitchFamily="2" charset="2"/>
              </a:rPr>
              <a:t></a:t>
            </a:r>
            <a:r>
              <a:rPr lang="en-US" altLang="zh-CN" sz="2000" b="1" dirty="0" smtClean="0">
                <a:latin typeface="Calibri" pitchFamily="34" charset="0"/>
              </a:rPr>
              <a:t>Network </a:t>
            </a:r>
            <a:r>
              <a:rPr lang="en-US" altLang="zh-CN" sz="2000" b="1" dirty="0" err="1">
                <a:latin typeface="Calibri" pitchFamily="34" charset="0"/>
              </a:rPr>
              <a:t>CallLog</a:t>
            </a:r>
            <a:endParaRPr lang="zh-CN" altLang="en-US" sz="2000" dirty="0">
              <a:latin typeface="Calibri" pitchFamily="34" charset="0"/>
            </a:endParaRPr>
          </a:p>
        </p:txBody>
      </p:sp>
      <p:pic>
        <p:nvPicPr>
          <p:cNvPr id="8" name="图片 7" descr="快照13.jpg"/>
          <p:cNvPicPr/>
          <p:nvPr/>
        </p:nvPicPr>
        <p:blipFill>
          <a:blip r:embed="rId3" cstate="print"/>
          <a:stretch>
            <a:fillRect/>
          </a:stretch>
        </p:blipFill>
        <p:spPr>
          <a:xfrm>
            <a:off x="1043608" y="1400218"/>
            <a:ext cx="5929354" cy="2786082"/>
          </a:xfrm>
          <a:prstGeom prst="rect">
            <a:avLst/>
          </a:prstGeom>
          <a:ln>
            <a:solidFill>
              <a:schemeClr val="tx1"/>
            </a:solidFill>
          </a:ln>
        </p:spPr>
      </p:pic>
      <p:pic>
        <p:nvPicPr>
          <p:cNvPr id="9" name="图片 8" descr="快照18.jpg"/>
          <p:cNvPicPr/>
          <p:nvPr/>
        </p:nvPicPr>
        <p:blipFill>
          <a:blip r:embed="rId4" cstate="print"/>
          <a:stretch>
            <a:fillRect/>
          </a:stretch>
        </p:blipFill>
        <p:spPr>
          <a:xfrm>
            <a:off x="1827773" y="4725144"/>
            <a:ext cx="3357586" cy="1714512"/>
          </a:xfrm>
          <a:prstGeom prst="rect">
            <a:avLst/>
          </a:prstGeom>
          <a:ln>
            <a:solidFill>
              <a:schemeClr val="tx1"/>
            </a:solidFill>
          </a:ln>
        </p:spPr>
      </p:pic>
      <p:sp>
        <p:nvSpPr>
          <p:cNvPr id="4" name="灯片编号占位符 3"/>
          <p:cNvSpPr>
            <a:spLocks noGrp="1"/>
          </p:cNvSpPr>
          <p:nvPr>
            <p:ph type="sldNum" sz="quarter" idx="12"/>
          </p:nvPr>
        </p:nvSpPr>
        <p:spPr/>
        <p:txBody>
          <a:bodyPr/>
          <a:lstStyle/>
          <a:p>
            <a:pPr>
              <a:defRPr/>
            </a:pPr>
            <a:fld id="{4B1F1D32-E798-4FFB-8D0D-5F8E53C0BDA9}" type="slidenum">
              <a:rPr lang="zh-CN" altLang="en-US" smtClean="0"/>
              <a:pPr>
                <a:defRPr/>
              </a:pPr>
              <a:t>44</a:t>
            </a:fld>
            <a:endParaRPr lang="zh-CN" altLang="en-US" dirty="0"/>
          </a:p>
        </p:txBody>
      </p:sp>
    </p:spTree>
    <p:extLst>
      <p:ext uri="{BB962C8B-B14F-4D97-AF65-F5344CB8AC3E}">
        <p14:creationId xmlns:p14="http://schemas.microsoft.com/office/powerpoint/2010/main" val="34709275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28596" y="980728"/>
            <a:ext cx="7572428" cy="400110"/>
          </a:xfrm>
          <a:prstGeom prst="rect">
            <a:avLst/>
          </a:prstGeom>
          <a:noFill/>
        </p:spPr>
        <p:txBody>
          <a:bodyPr wrap="square" rtlCol="0">
            <a:spAutoFit/>
          </a:bodyPr>
          <a:lstStyle/>
          <a:p>
            <a:r>
              <a:rPr lang="en-US" sz="2000" dirty="0" smtClean="0">
                <a:latin typeface="Calibri" pitchFamily="34" charset="0"/>
              </a:rPr>
              <a:t>The corresponding URL used to access </a:t>
            </a:r>
            <a:r>
              <a:rPr lang="en-US" sz="2000" dirty="0" err="1" smtClean="0">
                <a:latin typeface="Calibri" pitchFamily="34" charset="0"/>
              </a:rPr>
              <a:t>BroadSoft</a:t>
            </a:r>
            <a:r>
              <a:rPr lang="en-US" sz="2000" dirty="0" smtClean="0">
                <a:latin typeface="Calibri" pitchFamily="34" charset="0"/>
              </a:rPr>
              <a:t> call log list</a:t>
            </a:r>
            <a:endParaRPr lang="zh-CN" altLang="en-US" dirty="0">
              <a:latin typeface="Calibri" pitchFamily="34" charset="0"/>
            </a:endParaRPr>
          </a:p>
        </p:txBody>
      </p:sp>
      <p:graphicFrame>
        <p:nvGraphicFramePr>
          <p:cNvPr id="3" name="表格 2"/>
          <p:cNvGraphicFramePr>
            <a:graphicFrameLocks noGrp="1"/>
          </p:cNvGraphicFramePr>
          <p:nvPr>
            <p:extLst>
              <p:ext uri="{D42A27DB-BD31-4B8C-83A1-F6EECF244321}">
                <p14:modId xmlns:p14="http://schemas.microsoft.com/office/powerpoint/2010/main" val="2869028965"/>
              </p:ext>
            </p:extLst>
          </p:nvPr>
        </p:nvGraphicFramePr>
        <p:xfrm>
          <a:off x="683568" y="1772814"/>
          <a:ext cx="7560840" cy="3888433"/>
        </p:xfrm>
        <a:graphic>
          <a:graphicData uri="http://schemas.openxmlformats.org/drawingml/2006/table">
            <a:tbl>
              <a:tblPr/>
              <a:tblGrid>
                <a:gridCol w="2036125"/>
                <a:gridCol w="5524715"/>
              </a:tblGrid>
              <a:tr h="547757">
                <a:tc>
                  <a:txBody>
                    <a:bodyPr/>
                    <a:lstStyle/>
                    <a:p>
                      <a:pPr algn="ctr">
                        <a:spcAft>
                          <a:spcPts val="0"/>
                        </a:spcAft>
                      </a:pPr>
                      <a:r>
                        <a:rPr lang="en-US" sz="1200" b="1" u="none" kern="100" dirty="0">
                          <a:solidFill>
                            <a:schemeClr val="tx1"/>
                          </a:solidFill>
                          <a:latin typeface="066-CAI978"/>
                          <a:ea typeface="宋体"/>
                          <a:cs typeface="Times New Roman"/>
                        </a:rPr>
                        <a:t>Call Log List</a:t>
                      </a:r>
                      <a:endParaRPr lang="zh-CN" sz="1200" u="none" kern="100" dirty="0">
                        <a:solidFill>
                          <a:schemeClr val="tx1"/>
                        </a:solidFill>
                        <a:latin typeface="066-CAI978"/>
                        <a:ea typeface="055-CAI978"/>
                        <a:cs typeface="Times New Roman"/>
                      </a:endParaRPr>
                    </a:p>
                  </a:txBody>
                  <a:tcPr marL="68580" marR="68580"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D9D9D9"/>
                    </a:solidFill>
                  </a:tcPr>
                </a:tc>
                <a:tc>
                  <a:txBody>
                    <a:bodyPr/>
                    <a:lstStyle/>
                    <a:p>
                      <a:pPr algn="ctr">
                        <a:spcAft>
                          <a:spcPts val="0"/>
                        </a:spcAft>
                      </a:pPr>
                      <a:r>
                        <a:rPr lang="en-US" sz="1200" b="1" u="none" kern="100" dirty="0">
                          <a:solidFill>
                            <a:schemeClr val="tx1"/>
                          </a:solidFill>
                          <a:latin typeface="066-CAI978"/>
                          <a:ea typeface="宋体"/>
                          <a:cs typeface="Times New Roman"/>
                        </a:rPr>
                        <a:t>URL</a:t>
                      </a:r>
                      <a:endParaRPr lang="zh-CN" sz="1200" u="none" kern="100" dirty="0">
                        <a:solidFill>
                          <a:schemeClr val="tx1"/>
                        </a:solidFill>
                        <a:latin typeface="066-CAI978"/>
                        <a:ea typeface="055-CAI978"/>
                        <a:cs typeface="Times New Roman"/>
                      </a:endParaRPr>
                    </a:p>
                  </a:txBody>
                  <a:tcPr marL="68580" marR="68580"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D9D9D9"/>
                    </a:solidFill>
                  </a:tcPr>
                </a:tc>
              </a:tr>
              <a:tr h="835169">
                <a:tc>
                  <a:txBody>
                    <a:bodyPr/>
                    <a:lstStyle/>
                    <a:p>
                      <a:pPr>
                        <a:spcAft>
                          <a:spcPts val="0"/>
                        </a:spcAft>
                      </a:pPr>
                      <a:r>
                        <a:rPr lang="en-US" sz="1200" u="none" kern="100">
                          <a:solidFill>
                            <a:schemeClr val="tx1"/>
                          </a:solidFill>
                          <a:latin typeface="066-CAI978"/>
                          <a:ea typeface="宋体"/>
                          <a:cs typeface="Times New Roman"/>
                        </a:rPr>
                        <a:t>Missed Lists</a:t>
                      </a:r>
                      <a:endParaRPr lang="zh-CN" sz="1200" u="none" kern="100">
                        <a:solidFill>
                          <a:schemeClr val="tx1"/>
                        </a:solidFill>
                        <a:latin typeface="066-CAI978"/>
                        <a:ea typeface="055-CAI978"/>
                        <a:cs typeface="Times New Roman"/>
                      </a:endParaRPr>
                    </a:p>
                  </a:txBody>
                  <a:tcPr marL="68580" marR="68580"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spcAft>
                          <a:spcPts val="0"/>
                        </a:spcAft>
                      </a:pPr>
                      <a:r>
                        <a:rPr lang="en-US" sz="1200" u="none" kern="100" dirty="0">
                          <a:solidFill>
                            <a:schemeClr val="tx1"/>
                          </a:solidFill>
                          <a:latin typeface="066-CAI978"/>
                          <a:ea typeface="宋体"/>
                          <a:cs typeface="Times New Roman"/>
                        </a:rPr>
                        <a:t>http://xsp1.iop1.broadworks.net/com.broadsoft.xsi-actions/v1.0/user/</a:t>
                      </a:r>
                      <a:r>
                        <a:rPr lang="en-US" sz="1200" b="1" u="none" kern="100" dirty="0">
                          <a:solidFill>
                            <a:schemeClr val="tx1"/>
                          </a:solidFill>
                          <a:latin typeface="066-CAI978"/>
                          <a:ea typeface="宋体"/>
                          <a:cs typeface="Times New Roman"/>
                        </a:rPr>
                        <a:t>username</a:t>
                      </a:r>
                      <a:r>
                        <a:rPr lang="en-US" sz="1200" u="none" kern="100" dirty="0">
                          <a:solidFill>
                            <a:schemeClr val="tx1"/>
                          </a:solidFill>
                          <a:latin typeface="066-CAI978"/>
                          <a:ea typeface="宋体"/>
                          <a:cs typeface="Times New Roman"/>
                        </a:rPr>
                        <a:t>@as.iop1.broadworks.net/directories/calllogs/missed</a:t>
                      </a:r>
                      <a:endParaRPr lang="zh-CN" sz="1200" u="none" kern="100" dirty="0">
                        <a:solidFill>
                          <a:schemeClr val="tx1"/>
                        </a:solidFill>
                        <a:latin typeface="066-CAI978"/>
                        <a:ea typeface="055-CAI978"/>
                        <a:cs typeface="Times New Roman"/>
                      </a:endParaRPr>
                    </a:p>
                  </a:txBody>
                  <a:tcPr marL="68580" marR="68580"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r>
              <a:tr h="835169">
                <a:tc>
                  <a:txBody>
                    <a:bodyPr/>
                    <a:lstStyle/>
                    <a:p>
                      <a:pPr>
                        <a:spcAft>
                          <a:spcPts val="0"/>
                        </a:spcAft>
                      </a:pPr>
                      <a:r>
                        <a:rPr lang="en-US" sz="1200" u="none" kern="100">
                          <a:solidFill>
                            <a:schemeClr val="tx1"/>
                          </a:solidFill>
                          <a:latin typeface="066-CAI978"/>
                          <a:ea typeface="宋体"/>
                          <a:cs typeface="Times New Roman"/>
                        </a:rPr>
                        <a:t>Received Lists</a:t>
                      </a:r>
                      <a:endParaRPr lang="zh-CN" sz="1200" u="none" kern="100">
                        <a:solidFill>
                          <a:schemeClr val="tx1"/>
                        </a:solidFill>
                        <a:latin typeface="066-CAI978"/>
                        <a:ea typeface="055-CAI978"/>
                        <a:cs typeface="Times New Roman"/>
                      </a:endParaRPr>
                    </a:p>
                  </a:txBody>
                  <a:tcPr marL="68580" marR="68580"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spcAft>
                          <a:spcPts val="0"/>
                        </a:spcAft>
                      </a:pPr>
                      <a:r>
                        <a:rPr lang="en-US" sz="1200" u="none" kern="100" dirty="0">
                          <a:solidFill>
                            <a:schemeClr val="tx1"/>
                          </a:solidFill>
                          <a:latin typeface="066-CAI978"/>
                          <a:ea typeface="宋体"/>
                          <a:cs typeface="Times New Roman"/>
                        </a:rPr>
                        <a:t>http://xsp1.iop1.broadworks.net/com.broadsoft.xsi-actions/v1.0/user/</a:t>
                      </a:r>
                      <a:r>
                        <a:rPr lang="en-US" sz="1200" b="1" u="none" kern="100" dirty="0">
                          <a:solidFill>
                            <a:schemeClr val="tx1"/>
                          </a:solidFill>
                          <a:latin typeface="066-CAI978"/>
                          <a:ea typeface="宋体"/>
                          <a:cs typeface="Times New Roman"/>
                        </a:rPr>
                        <a:t>username</a:t>
                      </a:r>
                      <a:r>
                        <a:rPr lang="en-US" sz="1200" u="none" kern="100" dirty="0">
                          <a:solidFill>
                            <a:schemeClr val="tx1"/>
                          </a:solidFill>
                          <a:latin typeface="066-CAI978"/>
                          <a:ea typeface="宋体"/>
                          <a:cs typeface="Times New Roman"/>
                        </a:rPr>
                        <a:t>@as.iop1.broadworks.net/directories/calllogs/received</a:t>
                      </a:r>
                      <a:endParaRPr lang="zh-CN" sz="1200" u="none" kern="100" dirty="0">
                        <a:solidFill>
                          <a:schemeClr val="tx1"/>
                        </a:solidFill>
                        <a:latin typeface="066-CAI978"/>
                        <a:ea typeface="055-CAI978"/>
                        <a:cs typeface="Times New Roman"/>
                      </a:endParaRPr>
                    </a:p>
                  </a:txBody>
                  <a:tcPr marL="68580" marR="68580"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r>
              <a:tr h="835169">
                <a:tc>
                  <a:txBody>
                    <a:bodyPr/>
                    <a:lstStyle/>
                    <a:p>
                      <a:pPr>
                        <a:spcAft>
                          <a:spcPts val="0"/>
                        </a:spcAft>
                      </a:pPr>
                      <a:r>
                        <a:rPr lang="en-US" sz="1200" u="none" kern="100">
                          <a:solidFill>
                            <a:schemeClr val="tx1"/>
                          </a:solidFill>
                          <a:latin typeface="066-CAI978"/>
                          <a:ea typeface="宋体"/>
                          <a:cs typeface="Times New Roman"/>
                        </a:rPr>
                        <a:t>Placed Lists</a:t>
                      </a:r>
                      <a:endParaRPr lang="zh-CN" sz="1200" u="none" kern="100">
                        <a:solidFill>
                          <a:schemeClr val="tx1"/>
                        </a:solidFill>
                        <a:latin typeface="066-CAI978"/>
                        <a:ea typeface="055-CAI978"/>
                        <a:cs typeface="Times New Roman"/>
                      </a:endParaRPr>
                    </a:p>
                  </a:txBody>
                  <a:tcPr marL="68580" marR="68580"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spcAft>
                          <a:spcPts val="0"/>
                        </a:spcAft>
                      </a:pPr>
                      <a:r>
                        <a:rPr lang="en-US" sz="1200" u="none" kern="100" dirty="0">
                          <a:solidFill>
                            <a:schemeClr val="tx1"/>
                          </a:solidFill>
                          <a:latin typeface="066-CAI978"/>
                          <a:ea typeface="宋体"/>
                          <a:cs typeface="Times New Roman"/>
                        </a:rPr>
                        <a:t>http://</a:t>
                      </a:r>
                      <a:r>
                        <a:rPr lang="en-US" sz="1200" u="none" kern="100" dirty="0" smtClean="0">
                          <a:solidFill>
                            <a:schemeClr val="tx1"/>
                          </a:solidFill>
                          <a:latin typeface="066-CAI978"/>
                          <a:ea typeface="宋体"/>
                          <a:cs typeface="Times New Roman"/>
                        </a:rPr>
                        <a:t>xsp1.iop1.broadworks.net/com.broadsoft.xsi-actions/v1.0/user/</a:t>
                      </a:r>
                      <a:r>
                        <a:rPr lang="en-US" sz="1200" b="1" u="none" kern="100" dirty="0" smtClean="0">
                          <a:solidFill>
                            <a:schemeClr val="tx1"/>
                          </a:solidFill>
                          <a:latin typeface="066-CAI978"/>
                          <a:ea typeface="宋体"/>
                          <a:cs typeface="Times New Roman"/>
                        </a:rPr>
                        <a:t>username</a:t>
                      </a:r>
                      <a:r>
                        <a:rPr lang="en-US" sz="1200" u="none" kern="100" dirty="0" smtClean="0">
                          <a:solidFill>
                            <a:schemeClr val="tx1"/>
                          </a:solidFill>
                          <a:latin typeface="066-CAI978"/>
                          <a:ea typeface="宋体"/>
                          <a:cs typeface="Times New Roman"/>
                        </a:rPr>
                        <a:t>@as.iop1.broadworks.net/directories/calllogs/placed</a:t>
                      </a:r>
                      <a:endParaRPr lang="zh-CN" sz="1200" u="none" kern="100" dirty="0">
                        <a:solidFill>
                          <a:schemeClr val="tx1"/>
                        </a:solidFill>
                        <a:latin typeface="066-CAI978"/>
                        <a:ea typeface="宋体"/>
                        <a:cs typeface="Times New Roman"/>
                      </a:endParaRPr>
                    </a:p>
                  </a:txBody>
                  <a:tcPr marL="68580" marR="68580"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r>
              <a:tr h="835169">
                <a:tc>
                  <a:txBody>
                    <a:bodyPr/>
                    <a:lstStyle/>
                    <a:p>
                      <a:pPr>
                        <a:spcAft>
                          <a:spcPts val="0"/>
                        </a:spcAft>
                      </a:pPr>
                      <a:r>
                        <a:rPr lang="en-US" sz="1200" u="none" kern="100">
                          <a:solidFill>
                            <a:schemeClr val="tx1"/>
                          </a:solidFill>
                          <a:latin typeface="066-CAI978"/>
                          <a:ea typeface="宋体"/>
                          <a:cs typeface="Times New Roman"/>
                        </a:rPr>
                        <a:t>All Lists</a:t>
                      </a:r>
                      <a:endParaRPr lang="zh-CN" sz="1200" u="none" kern="100">
                        <a:solidFill>
                          <a:schemeClr val="tx1"/>
                        </a:solidFill>
                        <a:latin typeface="066-CAI978"/>
                        <a:ea typeface="055-CAI978"/>
                        <a:cs typeface="Times New Roman"/>
                      </a:endParaRPr>
                    </a:p>
                  </a:txBody>
                  <a:tcPr marL="68580" marR="68580"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spcAft>
                          <a:spcPts val="0"/>
                        </a:spcAft>
                      </a:pPr>
                      <a:r>
                        <a:rPr lang="en-US" sz="1200" u="none" kern="100" dirty="0">
                          <a:solidFill>
                            <a:schemeClr val="tx1"/>
                          </a:solidFill>
                          <a:latin typeface="066-CAI978"/>
                          <a:ea typeface="宋体"/>
                          <a:cs typeface="Times New Roman"/>
                        </a:rPr>
                        <a:t>http://xsp1.iop1.broadworks.net/com.broadsoft.xsi-actions/v1.0/user/</a:t>
                      </a:r>
                      <a:r>
                        <a:rPr lang="en-US" sz="1200" b="1" u="none" kern="100" dirty="0">
                          <a:solidFill>
                            <a:schemeClr val="tx1"/>
                          </a:solidFill>
                          <a:latin typeface="066-CAI978"/>
                          <a:ea typeface="宋体"/>
                          <a:cs typeface="Times New Roman"/>
                        </a:rPr>
                        <a:t>username</a:t>
                      </a:r>
                      <a:r>
                        <a:rPr lang="en-US" sz="1200" u="none" kern="100" dirty="0">
                          <a:solidFill>
                            <a:schemeClr val="tx1"/>
                          </a:solidFill>
                          <a:latin typeface="066-CAI978"/>
                          <a:ea typeface="宋体"/>
                          <a:cs typeface="Times New Roman"/>
                        </a:rPr>
                        <a:t>@as.iop1.broadworks.net/directories/calllogs/</a:t>
                      </a:r>
                      <a:endParaRPr lang="zh-CN" sz="1200" u="none" kern="100" dirty="0">
                        <a:solidFill>
                          <a:schemeClr val="tx1"/>
                        </a:solidFill>
                        <a:latin typeface="066-CAI978"/>
                        <a:ea typeface="055-CAI978"/>
                        <a:cs typeface="Times New Roman"/>
                      </a:endParaRPr>
                    </a:p>
                  </a:txBody>
                  <a:tcPr marL="68580" marR="68580"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r>
            </a:tbl>
          </a:graphicData>
        </a:graphic>
      </p:graphicFrame>
      <p:sp>
        <p:nvSpPr>
          <p:cNvPr id="5" name="Rectangle 3"/>
          <p:cNvSpPr txBox="1">
            <a:spLocks noChangeArrowheads="1"/>
          </p:cNvSpPr>
          <p:nvPr/>
        </p:nvSpPr>
        <p:spPr>
          <a:xfrm>
            <a:off x="0" y="55563"/>
            <a:ext cx="7429520" cy="493712"/>
          </a:xfrm>
          <a:prstGeom prst="rect">
            <a:avLst/>
          </a:prstGeom>
        </p:spPr>
        <p:txBody>
          <a:bodyPr vert="horz" lIns="91440" tIns="45720" rIns="91440" bIns="45720" rtlCol="0" anchor="ctr">
            <a:noAutofit/>
          </a:bodyPr>
          <a:lstStyle/>
          <a:p>
            <a:pPr lvl="0" fontAlgn="auto">
              <a:spcAft>
                <a:spcPts val="0"/>
              </a:spcAft>
            </a:pPr>
            <a:r>
              <a:rPr lang="en-US" altLang="zh-CN" sz="3200" b="1" dirty="0" smtClean="0">
                <a:solidFill>
                  <a:schemeClr val="bg1"/>
                </a:solidFill>
                <a:latin typeface="Calibri" pitchFamily="34" charset="0"/>
                <a:cs typeface="Tahoma" pitchFamily="34" charset="0"/>
              </a:rPr>
              <a:t>Call Log URL</a:t>
            </a:r>
          </a:p>
        </p:txBody>
      </p:sp>
      <p:sp>
        <p:nvSpPr>
          <p:cNvPr id="4" name="灯片编号占位符 3"/>
          <p:cNvSpPr>
            <a:spLocks noGrp="1"/>
          </p:cNvSpPr>
          <p:nvPr>
            <p:ph type="sldNum" sz="quarter" idx="12"/>
          </p:nvPr>
        </p:nvSpPr>
        <p:spPr/>
        <p:txBody>
          <a:bodyPr/>
          <a:lstStyle/>
          <a:p>
            <a:pPr>
              <a:defRPr/>
            </a:pPr>
            <a:fld id="{4B1F1D32-E798-4FFB-8D0D-5F8E53C0BDA9}" type="slidenum">
              <a:rPr lang="zh-CN" altLang="en-US" smtClean="0"/>
              <a:pPr>
                <a:defRPr/>
              </a:pPr>
              <a:t>45</a:t>
            </a:fld>
            <a:endParaRPr lang="zh-CN" altLang="en-US"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13831" y="1617187"/>
            <a:ext cx="7572428" cy="646331"/>
          </a:xfrm>
          <a:prstGeom prst="rect">
            <a:avLst/>
          </a:prstGeom>
          <a:noFill/>
        </p:spPr>
        <p:txBody>
          <a:bodyPr wrap="square" rtlCol="0">
            <a:spAutoFit/>
          </a:bodyPr>
          <a:lstStyle/>
          <a:p>
            <a:r>
              <a:rPr lang="en-US" altLang="zh-CN" sz="2000" dirty="0" smtClean="0">
                <a:latin typeface="Calibri" pitchFamily="34" charset="0"/>
              </a:rPr>
              <a:t>Just need to fill </a:t>
            </a:r>
            <a:r>
              <a:rPr lang="en-US" altLang="zh-CN" sz="2000" b="1" dirty="0" smtClean="0">
                <a:latin typeface="Calibri" pitchFamily="34" charset="0"/>
              </a:rPr>
              <a:t>XSI Username, Password, Server address </a:t>
            </a:r>
          </a:p>
          <a:p>
            <a:endParaRPr lang="zh-CN" altLang="en-US" dirty="0">
              <a:latin typeface="Calibri" pitchFamily="34" charset="0"/>
            </a:endParaRPr>
          </a:p>
        </p:txBody>
      </p:sp>
      <p:sp>
        <p:nvSpPr>
          <p:cNvPr id="5" name="Rectangle 3"/>
          <p:cNvSpPr txBox="1">
            <a:spLocks noChangeArrowheads="1"/>
          </p:cNvSpPr>
          <p:nvPr/>
        </p:nvSpPr>
        <p:spPr>
          <a:xfrm>
            <a:off x="0" y="55563"/>
            <a:ext cx="7429520" cy="493712"/>
          </a:xfrm>
          <a:prstGeom prst="rect">
            <a:avLst/>
          </a:prstGeom>
        </p:spPr>
        <p:txBody>
          <a:bodyPr vert="horz" lIns="91440" tIns="45720" rIns="91440" bIns="45720" rtlCol="0" anchor="ctr">
            <a:noAutofit/>
          </a:bodyPr>
          <a:lstStyle/>
          <a:p>
            <a:pPr lvl="0" fontAlgn="auto">
              <a:spcAft>
                <a:spcPts val="0"/>
              </a:spcAft>
            </a:pPr>
            <a:r>
              <a:rPr lang="en-US" altLang="zh-CN" sz="3200" b="1" dirty="0" smtClean="0">
                <a:solidFill>
                  <a:schemeClr val="bg1"/>
                </a:solidFill>
                <a:latin typeface="Calibri" pitchFamily="34" charset="0"/>
                <a:cs typeface="Tahoma" pitchFamily="34" charset="0"/>
              </a:rPr>
              <a:t>New Firmware in Q1 of 2013</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3831" y="2564904"/>
            <a:ext cx="7189854" cy="1786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灯片编号占位符 3"/>
          <p:cNvSpPr>
            <a:spLocks noGrp="1"/>
          </p:cNvSpPr>
          <p:nvPr>
            <p:ph type="sldNum" sz="quarter" idx="12"/>
          </p:nvPr>
        </p:nvSpPr>
        <p:spPr/>
        <p:txBody>
          <a:bodyPr/>
          <a:lstStyle/>
          <a:p>
            <a:pPr>
              <a:defRPr/>
            </a:pPr>
            <a:fld id="{4B1F1D32-E798-4FFB-8D0D-5F8E53C0BDA9}" type="slidenum">
              <a:rPr lang="zh-CN" altLang="en-US" smtClean="0"/>
              <a:pPr>
                <a:defRPr/>
              </a:pPr>
              <a:t>46</a:t>
            </a:fld>
            <a:endParaRPr lang="zh-CN" altLang="en-US" dirty="0"/>
          </a:p>
        </p:txBody>
      </p:sp>
    </p:spTree>
    <p:extLst>
      <p:ext uri="{BB962C8B-B14F-4D97-AF65-F5344CB8AC3E}">
        <p14:creationId xmlns:p14="http://schemas.microsoft.com/office/powerpoint/2010/main" val="296104207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683568" y="2564904"/>
            <a:ext cx="7772400" cy="1470025"/>
          </a:xfrm>
        </p:spPr>
        <p:txBody>
          <a:bodyPr>
            <a:normAutofit/>
          </a:bodyPr>
          <a:lstStyle/>
          <a:p>
            <a:r>
              <a:rPr lang="en-US" altLang="zh-CN" sz="4000" b="1" dirty="0" smtClean="0">
                <a:solidFill>
                  <a:prstClr val="black"/>
                </a:solidFill>
                <a:latin typeface="+mn-lt"/>
                <a:ea typeface="Tahoma" pitchFamily="34" charset="0"/>
                <a:cs typeface="Tahoma" pitchFamily="34" charset="0"/>
              </a:rPr>
              <a:t>Provisioning in </a:t>
            </a:r>
            <a:r>
              <a:rPr lang="en-US" altLang="zh-CN" sz="4000" b="1" dirty="0" err="1" smtClean="0">
                <a:solidFill>
                  <a:prstClr val="black"/>
                </a:solidFill>
                <a:latin typeface="+mn-lt"/>
                <a:ea typeface="Tahoma" pitchFamily="34" charset="0"/>
                <a:cs typeface="Tahoma" pitchFamily="34" charset="0"/>
              </a:rPr>
              <a:t>BroadWorks</a:t>
            </a:r>
            <a:r>
              <a:rPr lang="en-US" altLang="zh-CN" sz="4000" b="1" dirty="0" smtClean="0">
                <a:solidFill>
                  <a:prstClr val="black"/>
                </a:solidFill>
                <a:latin typeface="+mn-lt"/>
                <a:ea typeface="Tahoma" pitchFamily="34" charset="0"/>
                <a:cs typeface="Tahoma" pitchFamily="34" charset="0"/>
              </a:rPr>
              <a:t/>
            </a:r>
            <a:br>
              <a:rPr lang="en-US" altLang="zh-CN" sz="4000" b="1" dirty="0" smtClean="0">
                <a:solidFill>
                  <a:prstClr val="black"/>
                </a:solidFill>
                <a:latin typeface="+mn-lt"/>
                <a:ea typeface="Tahoma" pitchFamily="34" charset="0"/>
                <a:cs typeface="Tahoma" pitchFamily="34" charset="0"/>
              </a:rPr>
            </a:br>
            <a:r>
              <a:rPr lang="en-US" altLang="zh-CN" sz="4000" b="1" dirty="0" smtClean="0">
                <a:solidFill>
                  <a:prstClr val="black"/>
                </a:solidFill>
                <a:latin typeface="+mn-lt"/>
                <a:ea typeface="Tahoma" pitchFamily="34" charset="0"/>
                <a:cs typeface="Tahoma" pitchFamily="34" charset="0"/>
              </a:rPr>
              <a:t>(DMS)</a:t>
            </a:r>
            <a:endParaRPr lang="zh-CN" altLang="en-US" sz="4000" dirty="0">
              <a:latin typeface="+mn-lt"/>
            </a:endParaRPr>
          </a:p>
        </p:txBody>
      </p:sp>
      <p:sp>
        <p:nvSpPr>
          <p:cNvPr id="3" name="灯片编号占位符 2"/>
          <p:cNvSpPr>
            <a:spLocks noGrp="1"/>
          </p:cNvSpPr>
          <p:nvPr>
            <p:ph type="sldNum" sz="quarter" idx="12"/>
          </p:nvPr>
        </p:nvSpPr>
        <p:spPr/>
        <p:txBody>
          <a:bodyPr/>
          <a:lstStyle/>
          <a:p>
            <a:pPr>
              <a:defRPr/>
            </a:pPr>
            <a:fld id="{697FED9D-2B1C-4C7D-8258-53708B199F59}" type="slidenum">
              <a:rPr lang="zh-CN" altLang="en-US" smtClean="0">
                <a:solidFill>
                  <a:prstClr val="black">
                    <a:tint val="75000"/>
                  </a:prstClr>
                </a:solidFill>
              </a:rPr>
              <a:pPr>
                <a:defRPr/>
              </a:pPr>
              <a:t>47</a:t>
            </a:fld>
            <a:endParaRPr lang="zh-CN" altLang="en-US">
              <a:solidFill>
                <a:prstClr val="black">
                  <a:tint val="75000"/>
                </a:prstClr>
              </a:solidFill>
            </a:endParaRPr>
          </a:p>
        </p:txBody>
      </p:sp>
    </p:spTree>
    <p:extLst>
      <p:ext uri="{BB962C8B-B14F-4D97-AF65-F5344CB8AC3E}">
        <p14:creationId xmlns:p14="http://schemas.microsoft.com/office/powerpoint/2010/main" val="281069608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title"/>
          </p:nvPr>
        </p:nvSpPr>
        <p:spPr>
          <a:xfrm>
            <a:off x="0" y="55563"/>
            <a:ext cx="7429520" cy="493712"/>
          </a:xfrm>
        </p:spPr>
        <p:txBody>
          <a:bodyPr>
            <a:noAutofit/>
          </a:bodyPr>
          <a:lstStyle/>
          <a:p>
            <a:pPr algn="l"/>
            <a:r>
              <a:rPr lang="en-US" altLang="zh-CN" sz="3200" b="1" dirty="0" smtClean="0">
                <a:solidFill>
                  <a:schemeClr val="bg1"/>
                </a:solidFill>
                <a:latin typeface="+mn-lt"/>
                <a:cs typeface="Tahoma" pitchFamily="34" charset="0"/>
              </a:rPr>
              <a:t>What is </a:t>
            </a:r>
            <a:r>
              <a:rPr lang="en-US" altLang="zh-CN" sz="3200" b="1" dirty="0" err="1" smtClean="0">
                <a:solidFill>
                  <a:schemeClr val="bg1"/>
                </a:solidFill>
                <a:latin typeface="+mn-lt"/>
                <a:cs typeface="Tahoma" pitchFamily="34" charset="0"/>
              </a:rPr>
              <a:t>BroadWorks</a:t>
            </a:r>
            <a:r>
              <a:rPr lang="en-US" altLang="zh-CN" sz="3200" b="1" dirty="0" smtClean="0">
                <a:solidFill>
                  <a:schemeClr val="bg1"/>
                </a:solidFill>
                <a:latin typeface="+mn-lt"/>
                <a:cs typeface="Tahoma" pitchFamily="34" charset="0"/>
              </a:rPr>
              <a:t> Device Management </a:t>
            </a:r>
            <a:endParaRPr lang="en-US" altLang="zh-CN" sz="3200" b="1" dirty="0" smtClean="0">
              <a:solidFill>
                <a:schemeClr val="bg1"/>
              </a:solidFill>
              <a:latin typeface="+mn-lt"/>
              <a:ea typeface="黑体" pitchFamily="2" charset="-122"/>
            </a:endParaRPr>
          </a:p>
        </p:txBody>
      </p:sp>
      <p:sp>
        <p:nvSpPr>
          <p:cNvPr id="6" name="TextBox 5"/>
          <p:cNvSpPr txBox="1"/>
          <p:nvPr/>
        </p:nvSpPr>
        <p:spPr>
          <a:xfrm>
            <a:off x="107504" y="836712"/>
            <a:ext cx="8535322" cy="1938992"/>
          </a:xfrm>
          <a:prstGeom prst="rect">
            <a:avLst/>
          </a:prstGeom>
          <a:noFill/>
        </p:spPr>
        <p:txBody>
          <a:bodyPr wrap="square" rtlCol="0">
            <a:spAutoFit/>
          </a:bodyPr>
          <a:lstStyle/>
          <a:p>
            <a:r>
              <a:rPr lang="en-US" altLang="zh-CN" sz="2000" dirty="0" smtClean="0">
                <a:latin typeface="Calibri" pitchFamily="34" charset="0"/>
                <a:ea typeface="Tahoma" pitchFamily="34" charset="0"/>
                <a:cs typeface="Tahoma" pitchFamily="34" charset="0"/>
              </a:rPr>
              <a:t>The </a:t>
            </a:r>
            <a:r>
              <a:rPr lang="en-US" altLang="zh-CN" sz="2000" dirty="0" err="1" smtClean="0">
                <a:latin typeface="Calibri" pitchFamily="34" charset="0"/>
                <a:ea typeface="Tahoma" pitchFamily="34" charset="0"/>
                <a:cs typeface="Tahoma" pitchFamily="34" charset="0"/>
              </a:rPr>
              <a:t>BroadWorks</a:t>
            </a:r>
            <a:r>
              <a:rPr lang="en-US" altLang="zh-CN" sz="2000" dirty="0" smtClean="0">
                <a:latin typeface="Calibri" pitchFamily="34" charset="0"/>
                <a:ea typeface="Tahoma" pitchFamily="34" charset="0"/>
                <a:cs typeface="Tahoma" pitchFamily="34" charset="0"/>
              </a:rPr>
              <a:t> Device Management is a comprehensive solution for simplifying the integration, deployment, and maintenance of access devices in your network .</a:t>
            </a:r>
          </a:p>
          <a:p>
            <a:endParaRPr lang="en-US" altLang="zh-CN" sz="2000" dirty="0" smtClean="0">
              <a:latin typeface="Calibri" pitchFamily="34" charset="0"/>
              <a:ea typeface="Tahoma" pitchFamily="34" charset="0"/>
              <a:cs typeface="Tahoma" pitchFamily="34" charset="0"/>
            </a:endParaRPr>
          </a:p>
          <a:p>
            <a:r>
              <a:rPr lang="en-US" altLang="zh-CN" sz="2000" dirty="0" smtClean="0">
                <a:latin typeface="Calibri" pitchFamily="34" charset="0"/>
                <a:ea typeface="Tahoma" pitchFamily="34" charset="0"/>
                <a:cs typeface="Tahoma" pitchFamily="34" charset="0"/>
              </a:rPr>
              <a:t>The administrator can manage and control all aspects of device configuration centrally in the network.</a:t>
            </a:r>
            <a:endParaRPr lang="zh-CN" altLang="en-US" sz="2000" dirty="0">
              <a:latin typeface="Calibri" pitchFamily="34" charset="0"/>
              <a:cs typeface="Tahoma" pitchFamily="34" charset="0"/>
            </a:endParaRPr>
          </a:p>
        </p:txBody>
      </p:sp>
      <p:pic>
        <p:nvPicPr>
          <p:cNvPr id="1027" name="Picture 3"/>
          <p:cNvPicPr>
            <a:picLocks noChangeAspect="1" noChangeArrowheads="1"/>
          </p:cNvPicPr>
          <p:nvPr/>
        </p:nvPicPr>
        <p:blipFill>
          <a:blip r:embed="rId3" cstate="print"/>
          <a:srcRect/>
          <a:stretch>
            <a:fillRect/>
          </a:stretch>
        </p:blipFill>
        <p:spPr bwMode="auto">
          <a:xfrm>
            <a:off x="1979712" y="2775704"/>
            <a:ext cx="4348344" cy="3705975"/>
          </a:xfrm>
          <a:prstGeom prst="rect">
            <a:avLst/>
          </a:prstGeom>
          <a:noFill/>
          <a:ln w="9525">
            <a:noFill/>
            <a:miter lim="800000"/>
            <a:headEnd/>
            <a:tailEnd/>
          </a:ln>
          <a:effectLst/>
        </p:spPr>
      </p:pic>
      <p:sp>
        <p:nvSpPr>
          <p:cNvPr id="2" name="灯片编号占位符 1"/>
          <p:cNvSpPr>
            <a:spLocks noGrp="1"/>
          </p:cNvSpPr>
          <p:nvPr>
            <p:ph type="sldNum" sz="quarter" idx="12"/>
          </p:nvPr>
        </p:nvSpPr>
        <p:spPr/>
        <p:txBody>
          <a:bodyPr/>
          <a:lstStyle/>
          <a:p>
            <a:pPr>
              <a:defRPr/>
            </a:pPr>
            <a:fld id="{F0A7492C-5981-42D0-B7AC-AA5E3521B7AD}" type="slidenum">
              <a:rPr lang="zh-CN" altLang="en-US" smtClean="0"/>
              <a:pPr>
                <a:defRPr/>
              </a:pPr>
              <a:t>48</a:t>
            </a:fld>
            <a:endParaRPr lang="zh-CN" altLang="en-US" dirty="0"/>
          </a:p>
        </p:txBody>
      </p:sp>
    </p:spTree>
    <p:extLst>
      <p:ext uri="{BB962C8B-B14F-4D97-AF65-F5344CB8AC3E}">
        <p14:creationId xmlns:p14="http://schemas.microsoft.com/office/powerpoint/2010/main" val="31615818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23528" y="1025492"/>
            <a:ext cx="8572528" cy="1938992"/>
          </a:xfrm>
          <a:prstGeom prst="rect">
            <a:avLst/>
          </a:prstGeom>
          <a:noFill/>
        </p:spPr>
        <p:txBody>
          <a:bodyPr wrap="square" rtlCol="0">
            <a:spAutoFit/>
          </a:bodyPr>
          <a:lstStyle/>
          <a:p>
            <a:r>
              <a:rPr lang="en-US" altLang="zh-CN" sz="2000" dirty="0" err="1" smtClean="0">
                <a:latin typeface="Calibri" pitchFamily="34" charset="0"/>
                <a:ea typeface="Tahoma" pitchFamily="34" charset="0"/>
                <a:cs typeface="Tahoma" pitchFamily="34" charset="0"/>
              </a:rPr>
              <a:t>BroadWorks</a:t>
            </a:r>
            <a:r>
              <a:rPr lang="en-US" altLang="zh-CN" sz="2000" dirty="0" smtClean="0">
                <a:latin typeface="Calibri" pitchFamily="34" charset="0"/>
                <a:ea typeface="Tahoma" pitchFamily="34" charset="0"/>
                <a:cs typeface="Tahoma" pitchFamily="34" charset="0"/>
              </a:rPr>
              <a:t> uses the following three key concepts for delivering services </a:t>
            </a:r>
          </a:p>
          <a:p>
            <a:r>
              <a:rPr lang="en-US" altLang="zh-CN" sz="2000" dirty="0" smtClean="0">
                <a:latin typeface="Calibri" pitchFamily="34" charset="0"/>
                <a:ea typeface="Tahoma" pitchFamily="34" charset="0"/>
                <a:cs typeface="Tahoma" pitchFamily="34" charset="0"/>
              </a:rPr>
              <a:t>and managing devices: </a:t>
            </a:r>
          </a:p>
          <a:p>
            <a:endParaRPr lang="en-US" altLang="zh-CN" sz="2000" dirty="0" smtClean="0">
              <a:latin typeface="Calibri" pitchFamily="34" charset="0"/>
              <a:ea typeface="Tahoma" pitchFamily="34" charset="0"/>
              <a:cs typeface="Tahoma" pitchFamily="34" charset="0"/>
            </a:endParaRPr>
          </a:p>
          <a:p>
            <a:r>
              <a:rPr lang="en-US" altLang="zh-CN" sz="2000" dirty="0" smtClean="0">
                <a:solidFill>
                  <a:srgbClr val="FF0000"/>
                </a:solidFill>
                <a:latin typeface="Calibri" pitchFamily="34" charset="0"/>
                <a:ea typeface="Tahoma" pitchFamily="34" charset="0"/>
                <a:cs typeface="Tahoma" pitchFamily="34" charset="0"/>
              </a:rPr>
              <a:t>The Device Profile Type  </a:t>
            </a:r>
          </a:p>
          <a:p>
            <a:r>
              <a:rPr lang="en-US" altLang="zh-CN" sz="2000" dirty="0" smtClean="0">
                <a:solidFill>
                  <a:srgbClr val="FF0000"/>
                </a:solidFill>
                <a:latin typeface="Calibri" pitchFamily="34" charset="0"/>
                <a:ea typeface="Tahoma" pitchFamily="34" charset="0"/>
                <a:cs typeface="Tahoma" pitchFamily="34" charset="0"/>
              </a:rPr>
              <a:t>The Device Profile </a:t>
            </a:r>
          </a:p>
          <a:p>
            <a:r>
              <a:rPr lang="en-US" altLang="zh-CN" sz="2000" dirty="0" smtClean="0">
                <a:solidFill>
                  <a:srgbClr val="FF0000"/>
                </a:solidFill>
                <a:latin typeface="Calibri" pitchFamily="34" charset="0"/>
                <a:ea typeface="Tahoma" pitchFamily="34" charset="0"/>
                <a:cs typeface="Tahoma" pitchFamily="34" charset="0"/>
              </a:rPr>
              <a:t>The User</a:t>
            </a:r>
            <a:endParaRPr lang="zh-CN" altLang="en-US" sz="2000" dirty="0">
              <a:solidFill>
                <a:srgbClr val="FF0000"/>
              </a:solidFill>
              <a:latin typeface="Calibri" pitchFamily="34" charset="0"/>
              <a:cs typeface="Tahoma" pitchFamily="34" charset="0"/>
            </a:endParaRPr>
          </a:p>
        </p:txBody>
      </p:sp>
      <p:sp>
        <p:nvSpPr>
          <p:cNvPr id="56" name="Rectangle 3"/>
          <p:cNvSpPr>
            <a:spLocks noGrp="1" noChangeArrowheads="1"/>
          </p:cNvSpPr>
          <p:nvPr>
            <p:ph type="title"/>
          </p:nvPr>
        </p:nvSpPr>
        <p:spPr>
          <a:xfrm>
            <a:off x="0" y="55563"/>
            <a:ext cx="7429520" cy="493712"/>
          </a:xfrm>
        </p:spPr>
        <p:txBody>
          <a:bodyPr>
            <a:noAutofit/>
          </a:bodyPr>
          <a:lstStyle/>
          <a:p>
            <a:pPr algn="l"/>
            <a:r>
              <a:rPr lang="en-US" altLang="zh-CN" sz="3200" b="1" dirty="0" smtClean="0">
                <a:solidFill>
                  <a:schemeClr val="bg1"/>
                </a:solidFill>
                <a:latin typeface="+mn-lt"/>
                <a:cs typeface="Tahoma" pitchFamily="34" charset="0"/>
              </a:rPr>
              <a:t>Key concepts</a:t>
            </a:r>
            <a:endParaRPr lang="en-US" altLang="zh-CN" sz="3200" b="1" dirty="0" smtClean="0">
              <a:solidFill>
                <a:schemeClr val="bg1"/>
              </a:solidFill>
              <a:latin typeface="+mn-lt"/>
              <a:ea typeface="黑体" pitchFamily="2" charset="-122"/>
            </a:endParaRPr>
          </a:p>
        </p:txBody>
      </p:sp>
      <p:pic>
        <p:nvPicPr>
          <p:cNvPr id="2051" name="Picture 3"/>
          <p:cNvPicPr>
            <a:picLocks noChangeAspect="1" noChangeArrowheads="1"/>
          </p:cNvPicPr>
          <p:nvPr/>
        </p:nvPicPr>
        <p:blipFill>
          <a:blip r:embed="rId3" cstate="print"/>
          <a:srcRect/>
          <a:stretch>
            <a:fillRect/>
          </a:stretch>
        </p:blipFill>
        <p:spPr bwMode="auto">
          <a:xfrm>
            <a:off x="3563888" y="2060848"/>
            <a:ext cx="5004640" cy="3767172"/>
          </a:xfrm>
          <a:prstGeom prst="rect">
            <a:avLst/>
          </a:prstGeom>
          <a:noFill/>
          <a:ln w="9525">
            <a:noFill/>
            <a:miter lim="800000"/>
            <a:headEnd/>
            <a:tailEnd/>
          </a:ln>
          <a:effectLst/>
        </p:spPr>
      </p:pic>
      <p:sp>
        <p:nvSpPr>
          <p:cNvPr id="2" name="灯片编号占位符 1"/>
          <p:cNvSpPr>
            <a:spLocks noGrp="1"/>
          </p:cNvSpPr>
          <p:nvPr>
            <p:ph type="sldNum" sz="quarter" idx="12"/>
          </p:nvPr>
        </p:nvSpPr>
        <p:spPr/>
        <p:txBody>
          <a:bodyPr/>
          <a:lstStyle/>
          <a:p>
            <a:pPr>
              <a:defRPr/>
            </a:pPr>
            <a:fld id="{F0A7492C-5981-42D0-B7AC-AA5E3521B7AD}" type="slidenum">
              <a:rPr lang="zh-CN" altLang="en-US" smtClean="0"/>
              <a:pPr>
                <a:defRPr/>
              </a:pPr>
              <a:t>49</a:t>
            </a:fld>
            <a:endParaRPr lang="zh-CN" altLang="en-US" dirty="0"/>
          </a:p>
        </p:txBody>
      </p:sp>
    </p:spTree>
    <p:extLst>
      <p:ext uri="{BB962C8B-B14F-4D97-AF65-F5344CB8AC3E}">
        <p14:creationId xmlns:p14="http://schemas.microsoft.com/office/powerpoint/2010/main" val="228239903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extBox 36"/>
          <p:cNvSpPr txBox="1"/>
          <p:nvPr/>
        </p:nvSpPr>
        <p:spPr>
          <a:xfrm>
            <a:off x="2143108" y="2786058"/>
            <a:ext cx="5472608" cy="707886"/>
          </a:xfrm>
          <a:prstGeom prst="rect">
            <a:avLst/>
          </a:prstGeom>
          <a:noFill/>
        </p:spPr>
        <p:txBody>
          <a:bodyPr wrap="square" rtlCol="0">
            <a:spAutoFit/>
          </a:bodyPr>
          <a:lstStyle/>
          <a:p>
            <a:pPr marL="342900" indent="-342900" eaLnBrk="0" hangingPunct="0">
              <a:spcBef>
                <a:spcPct val="20000"/>
              </a:spcBef>
              <a:defRPr/>
            </a:pPr>
            <a:r>
              <a:rPr lang="en-US" altLang="zh-CN" sz="4000" b="1" dirty="0" smtClean="0">
                <a:solidFill>
                  <a:prstClr val="black">
                    <a:lumMod val="75000"/>
                    <a:lumOff val="25000"/>
                  </a:prstClr>
                </a:solidFill>
                <a:latin typeface="Calibri" pitchFamily="34" charset="0"/>
                <a:ea typeface="Tahoma" pitchFamily="34" charset="0"/>
                <a:cs typeface="Tahoma" pitchFamily="34" charset="0"/>
              </a:rPr>
              <a:t> Success Cases</a:t>
            </a:r>
            <a:endParaRPr lang="zh-CN" altLang="en-US" sz="4000" b="1" dirty="0">
              <a:solidFill>
                <a:prstClr val="black">
                  <a:lumMod val="75000"/>
                  <a:lumOff val="25000"/>
                </a:prstClr>
              </a:solidFill>
              <a:latin typeface="Calibri" pitchFamily="34" charset="0"/>
              <a:ea typeface="微软雅黑" pitchFamily="34" charset="-122"/>
              <a:cs typeface="Tahoma" pitchFamily="34" charset="0"/>
            </a:endParaRPr>
          </a:p>
        </p:txBody>
      </p:sp>
      <p:pic>
        <p:nvPicPr>
          <p:cNvPr id="1026" name="Picture 2" descr="\\192.168.1.30\营销中心\市场宣传部\客户，合作伙伴及运营商logo\TI.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17422900" y="-858678"/>
            <a:ext cx="333306" cy="45719"/>
          </a:xfrm>
          <a:prstGeom prst="rect">
            <a:avLst/>
          </a:prstGeom>
          <a:noFill/>
          <a:extLst>
            <a:ext uri="{909E8E84-426E-40DD-AFC4-6F175D3DCCD1}">
              <a14:hiddenFill xmlns:a14="http://schemas.microsoft.com/office/drawing/2010/main">
                <a:solidFill>
                  <a:srgbClr val="FFFFFF"/>
                </a:solidFill>
              </a14:hiddenFill>
            </a:ext>
          </a:extLst>
        </p:spPr>
      </p:pic>
      <p:sp>
        <p:nvSpPr>
          <p:cNvPr id="2" name="灯片编号占位符 1"/>
          <p:cNvSpPr>
            <a:spLocks noGrp="1"/>
          </p:cNvSpPr>
          <p:nvPr>
            <p:ph type="sldNum" sz="quarter" idx="12"/>
          </p:nvPr>
        </p:nvSpPr>
        <p:spPr/>
        <p:txBody>
          <a:bodyPr/>
          <a:lstStyle/>
          <a:p>
            <a:pPr>
              <a:defRPr/>
            </a:pPr>
            <a:fld id="{D5D4FDEC-AA91-4597-9177-15074E1FE496}" type="slidenum">
              <a:rPr lang="zh-CN" altLang="en-US" smtClean="0">
                <a:solidFill>
                  <a:prstClr val="black">
                    <a:tint val="75000"/>
                  </a:prstClr>
                </a:solidFill>
              </a:rPr>
              <a:pPr>
                <a:defRPr/>
              </a:pPr>
              <a:t>5</a:t>
            </a:fld>
            <a:endParaRPr lang="zh-CN" altLang="en-US">
              <a:solidFill>
                <a:prstClr val="black">
                  <a:tint val="75000"/>
                </a:prstClr>
              </a:solidFill>
            </a:endParaRPr>
          </a:p>
        </p:txBody>
      </p:sp>
    </p:spTree>
    <p:extLst>
      <p:ext uri="{BB962C8B-B14F-4D97-AF65-F5344CB8AC3E}">
        <p14:creationId xmlns:p14="http://schemas.microsoft.com/office/powerpoint/2010/main" val="51662871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title"/>
          </p:nvPr>
        </p:nvSpPr>
        <p:spPr>
          <a:xfrm>
            <a:off x="0" y="55563"/>
            <a:ext cx="7429520" cy="493712"/>
          </a:xfrm>
        </p:spPr>
        <p:txBody>
          <a:bodyPr>
            <a:noAutofit/>
          </a:bodyPr>
          <a:lstStyle/>
          <a:p>
            <a:pPr algn="l"/>
            <a:r>
              <a:rPr lang="en-US" altLang="zh-CN" sz="3200" b="1" dirty="0" smtClean="0">
                <a:solidFill>
                  <a:schemeClr val="bg1"/>
                </a:solidFill>
                <a:latin typeface="+mn-lt"/>
                <a:ea typeface="黑体" pitchFamily="2" charset="-122"/>
              </a:rPr>
              <a:t>Group Administrator</a:t>
            </a:r>
          </a:p>
        </p:txBody>
      </p:sp>
      <p:sp>
        <p:nvSpPr>
          <p:cNvPr id="5" name="TextBox 4"/>
          <p:cNvSpPr txBox="1"/>
          <p:nvPr/>
        </p:nvSpPr>
        <p:spPr>
          <a:xfrm>
            <a:off x="467544" y="1052736"/>
            <a:ext cx="8339591" cy="3761030"/>
          </a:xfrm>
          <a:prstGeom prst="rect">
            <a:avLst/>
          </a:prstGeom>
          <a:noFill/>
        </p:spPr>
        <p:txBody>
          <a:bodyPr wrap="none" rtlCol="0">
            <a:spAutoFit/>
          </a:bodyPr>
          <a:lstStyle/>
          <a:p>
            <a:r>
              <a:rPr lang="en-US" altLang="zh-CN" sz="2000" b="1" dirty="0" smtClean="0">
                <a:latin typeface="Calibri" pitchFamily="34" charset="0"/>
              </a:rPr>
              <a:t>Web portals : Group Administrator</a:t>
            </a:r>
          </a:p>
          <a:p>
            <a:endParaRPr lang="en-US" altLang="zh-CN" sz="2000" dirty="0" smtClean="0">
              <a:latin typeface="Calibri" pitchFamily="34" charset="0"/>
            </a:endParaRPr>
          </a:p>
          <a:p>
            <a:r>
              <a:rPr lang="en-US" altLang="zh-CN" sz="2000" dirty="0" smtClean="0">
                <a:latin typeface="Calibri" pitchFamily="34" charset="0"/>
              </a:rPr>
              <a:t>Limited  feature configuration authority which is already predefined by System</a:t>
            </a:r>
          </a:p>
          <a:p>
            <a:r>
              <a:rPr lang="en-US" altLang="zh-CN" sz="2000" dirty="0" smtClean="0">
                <a:latin typeface="Calibri" pitchFamily="34" charset="0"/>
              </a:rPr>
              <a:t>Administrator .</a:t>
            </a:r>
          </a:p>
          <a:p>
            <a:endParaRPr lang="en-US" altLang="zh-CN" sz="2000" dirty="0" smtClean="0">
              <a:latin typeface="Calibri" pitchFamily="34" charset="0"/>
            </a:endParaRPr>
          </a:p>
          <a:p>
            <a:pPr marL="342900" indent="-342900">
              <a:spcBef>
                <a:spcPct val="20000"/>
              </a:spcBef>
              <a:buFont typeface="Arial" pitchFamily="34" charset="0"/>
              <a:buChar char="•"/>
            </a:pPr>
            <a:r>
              <a:rPr lang="en-US" altLang="zh-CN" sz="2400" dirty="0">
                <a:latin typeface="+mn-lt"/>
                <a:ea typeface="+mn-ea"/>
              </a:rPr>
              <a:t>Add</a:t>
            </a:r>
          </a:p>
          <a:p>
            <a:pPr marL="342900" indent="-342900">
              <a:spcBef>
                <a:spcPct val="20000"/>
              </a:spcBef>
              <a:buFont typeface="Arial" pitchFamily="34" charset="0"/>
              <a:buChar char="•"/>
            </a:pPr>
            <a:r>
              <a:rPr lang="en-US" altLang="zh-CN" sz="2400" dirty="0">
                <a:latin typeface="+mn-lt"/>
                <a:ea typeface="+mn-ea"/>
              </a:rPr>
              <a:t>Modify</a:t>
            </a:r>
          </a:p>
          <a:p>
            <a:pPr marL="342900" indent="-342900">
              <a:spcBef>
                <a:spcPct val="20000"/>
              </a:spcBef>
              <a:buFont typeface="Arial" pitchFamily="34" charset="0"/>
              <a:buChar char="•"/>
            </a:pPr>
            <a:r>
              <a:rPr lang="en-US" altLang="zh-CN" sz="2400" dirty="0">
                <a:latin typeface="+mn-lt"/>
                <a:ea typeface="+mn-ea"/>
              </a:rPr>
              <a:t>Delete</a:t>
            </a:r>
          </a:p>
          <a:p>
            <a:endParaRPr lang="en-US" altLang="zh-CN" sz="1800" dirty="0">
              <a:latin typeface="Calibri" pitchFamily="34" charset="0"/>
            </a:endParaRPr>
          </a:p>
          <a:p>
            <a:endParaRPr lang="zh-CN" altLang="en-US" sz="1800" dirty="0" smtClean="0">
              <a:latin typeface="Calibri" pitchFamily="34" charset="0"/>
            </a:endParaRPr>
          </a:p>
          <a:p>
            <a:endParaRPr lang="zh-CN" altLang="en-US" dirty="0">
              <a:latin typeface="Calibri" pitchFamily="34" charset="0"/>
            </a:endParaRPr>
          </a:p>
        </p:txBody>
      </p:sp>
      <p:sp>
        <p:nvSpPr>
          <p:cNvPr id="2" name="灯片编号占位符 1"/>
          <p:cNvSpPr>
            <a:spLocks noGrp="1"/>
          </p:cNvSpPr>
          <p:nvPr>
            <p:ph type="sldNum" sz="quarter" idx="12"/>
          </p:nvPr>
        </p:nvSpPr>
        <p:spPr/>
        <p:txBody>
          <a:bodyPr/>
          <a:lstStyle/>
          <a:p>
            <a:pPr>
              <a:defRPr/>
            </a:pPr>
            <a:fld id="{F0A7492C-5981-42D0-B7AC-AA5E3521B7AD}" type="slidenum">
              <a:rPr lang="zh-CN" altLang="en-US" smtClean="0"/>
              <a:pPr>
                <a:defRPr/>
              </a:pPr>
              <a:t>50</a:t>
            </a:fld>
            <a:endParaRPr lang="zh-CN" altLang="en-US"/>
          </a:p>
        </p:txBody>
      </p:sp>
    </p:spTree>
    <p:extLst>
      <p:ext uri="{BB962C8B-B14F-4D97-AF65-F5344CB8AC3E}">
        <p14:creationId xmlns:p14="http://schemas.microsoft.com/office/powerpoint/2010/main" val="330829265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a:xfrm>
            <a:off x="0" y="55563"/>
            <a:ext cx="7429520" cy="493712"/>
          </a:xfrm>
          <a:prstGeom prst="rect">
            <a:avLst/>
          </a:prstGeom>
        </p:spPr>
        <p:txBody>
          <a:bodyPr vert="horz" lIns="91440" tIns="45720" rIns="91440" bIns="45720" rtlCol="0" anchor="ctr">
            <a:noAutofit/>
          </a:bodyPr>
          <a:lstStyle>
            <a:lvl1pPr defTabSz="914400" eaLnBrk="1" latinLnBrk="0" hangingPunct="1">
              <a:buNone/>
              <a:defRPr sz="3200" b="1">
                <a:solidFill>
                  <a:schemeClr val="bg1"/>
                </a:solidFill>
                <a:latin typeface="+mn-lt"/>
                <a:ea typeface="黑体" pitchFamily="2" charset="-122"/>
                <a:cs typeface="+mj-cs"/>
              </a:defRPr>
            </a:lvl1pPr>
          </a:lstStyle>
          <a:p>
            <a:r>
              <a:rPr lang="en-US" altLang="zh-CN" dirty="0"/>
              <a:t>Adding </a:t>
            </a:r>
            <a:r>
              <a:rPr lang="en-US" altLang="zh-CN" dirty="0" err="1"/>
              <a:t>BroadWorks</a:t>
            </a:r>
            <a:r>
              <a:rPr lang="en-US" altLang="zh-CN" dirty="0"/>
              <a:t> Device Profile</a:t>
            </a:r>
          </a:p>
        </p:txBody>
      </p:sp>
      <p:sp>
        <p:nvSpPr>
          <p:cNvPr id="5" name="TextBox 4"/>
          <p:cNvSpPr txBox="1"/>
          <p:nvPr/>
        </p:nvSpPr>
        <p:spPr>
          <a:xfrm>
            <a:off x="642910" y="1014367"/>
            <a:ext cx="5245282" cy="400110"/>
          </a:xfrm>
          <a:prstGeom prst="rect">
            <a:avLst/>
          </a:prstGeom>
          <a:noFill/>
        </p:spPr>
        <p:txBody>
          <a:bodyPr wrap="none" rtlCol="0">
            <a:spAutoFit/>
          </a:bodyPr>
          <a:lstStyle/>
          <a:p>
            <a:r>
              <a:rPr lang="en-US" sz="2000" dirty="0" smtClean="0">
                <a:latin typeface="Calibri" pitchFamily="34" charset="0"/>
              </a:rPr>
              <a:t>Browse to </a:t>
            </a:r>
            <a:r>
              <a:rPr lang="en-US" sz="2000" b="1" dirty="0" smtClean="0">
                <a:latin typeface="Calibri" pitchFamily="34" charset="0"/>
              </a:rPr>
              <a:t>Resources </a:t>
            </a:r>
            <a:r>
              <a:rPr lang="en-US" sz="2000" b="1" dirty="0" smtClean="0">
                <a:latin typeface="Calibri" pitchFamily="34" charset="0"/>
                <a:sym typeface="Wingdings"/>
              </a:rPr>
              <a:t></a:t>
            </a:r>
            <a:r>
              <a:rPr lang="en-US" sz="2000" b="1" dirty="0" smtClean="0">
                <a:latin typeface="Calibri" pitchFamily="34" charset="0"/>
              </a:rPr>
              <a:t>Identity/Device Profiles </a:t>
            </a:r>
            <a:endParaRPr lang="zh-CN" altLang="en-US" sz="2000" b="1" dirty="0">
              <a:latin typeface="Calibri" pitchFamily="34" charset="0"/>
            </a:endParaRPr>
          </a:p>
        </p:txBody>
      </p:sp>
      <p:pic>
        <p:nvPicPr>
          <p:cNvPr id="1026" name="Picture 2"/>
          <p:cNvPicPr>
            <a:picLocks noChangeAspect="1" noChangeArrowheads="1"/>
          </p:cNvPicPr>
          <p:nvPr/>
        </p:nvPicPr>
        <p:blipFill>
          <a:blip r:embed="rId3" cstate="print"/>
          <a:srcRect/>
          <a:stretch>
            <a:fillRect/>
          </a:stretch>
        </p:blipFill>
        <p:spPr bwMode="auto">
          <a:xfrm>
            <a:off x="642910" y="1643050"/>
            <a:ext cx="6143668" cy="4824550"/>
          </a:xfrm>
          <a:prstGeom prst="rect">
            <a:avLst/>
          </a:prstGeom>
          <a:noFill/>
          <a:ln w="9525">
            <a:noFill/>
            <a:miter lim="800000"/>
            <a:headEnd/>
            <a:tailEnd/>
          </a:ln>
          <a:effectLst/>
        </p:spPr>
      </p:pic>
      <p:sp>
        <p:nvSpPr>
          <p:cNvPr id="1027" name="AutoShape 3"/>
          <p:cNvSpPr>
            <a:spLocks noChangeArrowheads="1"/>
          </p:cNvSpPr>
          <p:nvPr/>
        </p:nvSpPr>
        <p:spPr bwMode="auto">
          <a:xfrm>
            <a:off x="4357686" y="2500306"/>
            <a:ext cx="2000250" cy="657225"/>
          </a:xfrm>
          <a:prstGeom prst="wedgeEllipseCallout">
            <a:avLst>
              <a:gd name="adj1" fmla="val -59176"/>
              <a:gd name="adj2" fmla="val 88083"/>
            </a:avLst>
          </a:prstGeom>
          <a:solidFill>
            <a:srgbClr val="CCFFCC"/>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000" b="0" i="0" u="none" strike="noStrike" cap="none" normalizeH="0" baseline="0" dirty="0" smtClean="0">
                <a:ln>
                  <a:noFill/>
                </a:ln>
                <a:solidFill>
                  <a:schemeClr val="tx1"/>
                </a:solidFill>
                <a:effectLst/>
                <a:latin typeface="Calibri" pitchFamily="34" charset="0"/>
                <a:ea typeface="宋体" pitchFamily="2" charset="-122"/>
                <a:cs typeface="宋体" pitchFamily="2" charset="-122"/>
              </a:rPr>
              <a:t>Fill in a Profile name</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000" b="0" i="0" u="none" strike="noStrike" cap="none" normalizeH="0" baseline="0" dirty="0" smtClean="0">
                <a:ln>
                  <a:noFill/>
                </a:ln>
                <a:solidFill>
                  <a:schemeClr val="tx1"/>
                </a:solidFill>
                <a:effectLst/>
                <a:latin typeface="Calibri" pitchFamily="34" charset="0"/>
                <a:ea typeface="宋体" pitchFamily="2" charset="-122"/>
                <a:cs typeface="宋体" pitchFamily="2" charset="-122"/>
              </a:rPr>
              <a:t>Select Profile Type</a:t>
            </a:r>
            <a:endParaRPr kumimoji="0" lang="zh-CN" altLang="zh-CN" sz="1800" b="0" i="0" u="none" strike="noStrike" cap="none" normalizeH="0" baseline="0" dirty="0" smtClean="0">
              <a:ln>
                <a:noFill/>
              </a:ln>
              <a:solidFill>
                <a:schemeClr val="tx1"/>
              </a:solidFill>
              <a:effectLst/>
              <a:latin typeface="Calibri" pitchFamily="34" charset="0"/>
              <a:ea typeface="宋体" pitchFamily="2" charset="-122"/>
              <a:cs typeface="宋体" pitchFamily="2" charset="-122"/>
            </a:endParaRPr>
          </a:p>
        </p:txBody>
      </p:sp>
      <p:sp>
        <p:nvSpPr>
          <p:cNvPr id="1028" name="AutoShape 4"/>
          <p:cNvSpPr>
            <a:spLocks noChangeArrowheads="1"/>
          </p:cNvSpPr>
          <p:nvPr/>
        </p:nvSpPr>
        <p:spPr bwMode="auto">
          <a:xfrm>
            <a:off x="4572000" y="3714752"/>
            <a:ext cx="2562225" cy="381000"/>
          </a:xfrm>
          <a:prstGeom prst="wedgeEllipseCallout">
            <a:avLst>
              <a:gd name="adj1" fmla="val -66778"/>
              <a:gd name="adj2" fmla="val 55833"/>
            </a:avLst>
          </a:prstGeom>
          <a:solidFill>
            <a:srgbClr val="CCFFCC"/>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000" b="0" i="0" u="none" strike="noStrike" cap="none" normalizeH="0" baseline="0" dirty="0" smtClean="0">
                <a:ln>
                  <a:noFill/>
                </a:ln>
                <a:solidFill>
                  <a:schemeClr val="tx1"/>
                </a:solidFill>
                <a:effectLst/>
                <a:latin typeface="Calibri" pitchFamily="34" charset="0"/>
                <a:ea typeface="宋体" pitchFamily="2" charset="-122"/>
                <a:cs typeface="宋体" pitchFamily="2" charset="-122"/>
              </a:rPr>
              <a:t>Assign Profile to a Device MAC</a:t>
            </a:r>
            <a:endParaRPr kumimoji="0" lang="zh-CN" altLang="zh-CN" sz="1800" b="0" i="0" u="none" strike="noStrike" cap="none" normalizeH="0" baseline="0" dirty="0" smtClean="0">
              <a:ln>
                <a:noFill/>
              </a:ln>
              <a:solidFill>
                <a:schemeClr val="tx1"/>
              </a:solidFill>
              <a:effectLst/>
              <a:latin typeface="Calibri" pitchFamily="34" charset="0"/>
              <a:ea typeface="宋体" pitchFamily="2" charset="-122"/>
              <a:cs typeface="宋体" pitchFamily="2" charset="-122"/>
            </a:endParaRPr>
          </a:p>
        </p:txBody>
      </p:sp>
      <p:sp>
        <p:nvSpPr>
          <p:cNvPr id="1029" name="AutoShape 5"/>
          <p:cNvSpPr>
            <a:spLocks noChangeArrowheads="1"/>
          </p:cNvSpPr>
          <p:nvPr/>
        </p:nvSpPr>
        <p:spPr bwMode="auto">
          <a:xfrm>
            <a:off x="4500562" y="4286256"/>
            <a:ext cx="2000264" cy="928694"/>
          </a:xfrm>
          <a:prstGeom prst="wedgeEllipseCallout">
            <a:avLst>
              <a:gd name="adj1" fmla="val -52460"/>
              <a:gd name="adj2" fmla="val 72140"/>
            </a:avLst>
          </a:prstGeom>
          <a:solidFill>
            <a:srgbClr val="CCFFCC"/>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algn="ctr"/>
            <a:r>
              <a:rPr lang="en-US" sz="1000" dirty="0" smtClean="0">
                <a:latin typeface="Calibri" pitchFamily="34" charset="0"/>
              </a:rPr>
              <a:t>Select Use Custom Credentials</a:t>
            </a:r>
            <a:endParaRPr lang="zh-CN" altLang="en-US" sz="1000" dirty="0" smtClean="0">
              <a:latin typeface="Calibri"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000" b="0" i="0" u="none" strike="noStrike" cap="none" normalizeH="0" baseline="0" dirty="0" smtClean="0">
                <a:ln>
                  <a:noFill/>
                </a:ln>
                <a:solidFill>
                  <a:schemeClr val="tx1"/>
                </a:solidFill>
                <a:effectLst/>
                <a:latin typeface="Calibri" pitchFamily="34" charset="0"/>
                <a:ea typeface="宋体" pitchFamily="2" charset="-122"/>
                <a:cs typeface="宋体" pitchFamily="2" charset="-122"/>
              </a:rPr>
              <a:t>,Provide http login user name &amp; password</a:t>
            </a:r>
            <a:endParaRPr kumimoji="0" lang="zh-CN" altLang="zh-CN" sz="1800" b="0" i="0" u="none" strike="noStrike" cap="none" normalizeH="0" baseline="0" dirty="0" smtClean="0">
              <a:ln>
                <a:noFill/>
              </a:ln>
              <a:solidFill>
                <a:schemeClr val="tx1"/>
              </a:solidFill>
              <a:effectLst/>
              <a:latin typeface="Calibri" pitchFamily="34" charset="0"/>
              <a:ea typeface="宋体" pitchFamily="2" charset="-122"/>
              <a:cs typeface="宋体" pitchFamily="2" charset="-122"/>
            </a:endParaRPr>
          </a:p>
        </p:txBody>
      </p:sp>
      <p:sp>
        <p:nvSpPr>
          <p:cNvPr id="2" name="灯片编号占位符 1"/>
          <p:cNvSpPr>
            <a:spLocks noGrp="1"/>
          </p:cNvSpPr>
          <p:nvPr>
            <p:ph type="sldNum" sz="quarter" idx="12"/>
          </p:nvPr>
        </p:nvSpPr>
        <p:spPr/>
        <p:txBody>
          <a:bodyPr/>
          <a:lstStyle/>
          <a:p>
            <a:pPr>
              <a:defRPr/>
            </a:pPr>
            <a:fld id="{4B1F1D32-E798-4FFB-8D0D-5F8E53C0BDA9}" type="slidenum">
              <a:rPr lang="zh-CN" altLang="en-US" smtClean="0"/>
              <a:pPr>
                <a:defRPr/>
              </a:pPr>
              <a:t>51</a:t>
            </a:fld>
            <a:endParaRPr lang="zh-CN" altLang="en-US" dirty="0"/>
          </a:p>
        </p:txBody>
      </p:sp>
    </p:spTree>
    <p:extLst>
      <p:ext uri="{BB962C8B-B14F-4D97-AF65-F5344CB8AC3E}">
        <p14:creationId xmlns:p14="http://schemas.microsoft.com/office/powerpoint/2010/main" val="241348348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55563"/>
            <a:ext cx="7429520" cy="493712"/>
          </a:xfrm>
          <a:prstGeom prst="rect">
            <a:avLst/>
          </a:prstGeom>
        </p:spPr>
        <p:txBody>
          <a:bodyPr vert="horz" lIns="91440" tIns="45720" rIns="91440" bIns="45720" rtlCol="0" anchor="ctr">
            <a:noAutofit/>
          </a:bodyPr>
          <a:lstStyle/>
          <a:p>
            <a:pPr lvl="0" fontAlgn="auto">
              <a:spcAft>
                <a:spcPts val="0"/>
              </a:spcAft>
            </a:pPr>
            <a:r>
              <a:rPr lang="en-US" altLang="zh-CN" sz="3200" b="1" dirty="0" smtClean="0">
                <a:solidFill>
                  <a:schemeClr val="bg1"/>
                </a:solidFill>
                <a:latin typeface="Calibri" pitchFamily="34" charset="0"/>
                <a:ea typeface="+mj-ea"/>
                <a:cs typeface="Tahoma" pitchFamily="34" charset="0"/>
              </a:rPr>
              <a:t>Device Template Configuration Files</a:t>
            </a:r>
          </a:p>
        </p:txBody>
      </p:sp>
      <p:sp>
        <p:nvSpPr>
          <p:cNvPr id="6" name="TextBox 5"/>
          <p:cNvSpPr txBox="1"/>
          <p:nvPr/>
        </p:nvSpPr>
        <p:spPr>
          <a:xfrm>
            <a:off x="467544" y="1281059"/>
            <a:ext cx="7992888" cy="3477875"/>
          </a:xfrm>
          <a:prstGeom prst="rect">
            <a:avLst/>
          </a:prstGeom>
          <a:noFill/>
        </p:spPr>
        <p:txBody>
          <a:bodyPr wrap="square" rtlCol="0">
            <a:spAutoFit/>
          </a:bodyPr>
          <a:lstStyle/>
          <a:p>
            <a:r>
              <a:rPr lang="en-US" sz="2000" dirty="0" smtClean="0">
                <a:latin typeface="Calibri" pitchFamily="34" charset="0"/>
              </a:rPr>
              <a:t>Two types of the template configuration files</a:t>
            </a:r>
            <a:r>
              <a:rPr lang="zh-CN" altLang="en-US" sz="2000" dirty="0" smtClean="0">
                <a:latin typeface="Calibri" pitchFamily="34" charset="0"/>
              </a:rPr>
              <a:t>：</a:t>
            </a:r>
            <a:endParaRPr lang="en-US" altLang="zh-CN" sz="2000" dirty="0" smtClean="0">
              <a:latin typeface="Calibri" pitchFamily="34" charset="0"/>
            </a:endParaRPr>
          </a:p>
          <a:p>
            <a:endParaRPr lang="en-US" altLang="zh-CN" sz="2000" dirty="0" smtClean="0">
              <a:latin typeface="Calibri" pitchFamily="34" charset="0"/>
            </a:endParaRPr>
          </a:p>
          <a:p>
            <a:r>
              <a:rPr lang="en-US" sz="2000" dirty="0" smtClean="0">
                <a:solidFill>
                  <a:srgbClr val="FF0000"/>
                </a:solidFill>
                <a:latin typeface="Calibri" pitchFamily="34" charset="0"/>
              </a:rPr>
              <a:t>y0000000000xx</a:t>
            </a:r>
            <a:r>
              <a:rPr lang="en-US" altLang="zh-CN" sz="2000" dirty="0" smtClean="0">
                <a:solidFill>
                  <a:srgbClr val="FF0000"/>
                </a:solidFill>
                <a:latin typeface="Calibri" pitchFamily="34" charset="0"/>
              </a:rPr>
              <a:t>.cfg</a:t>
            </a:r>
          </a:p>
          <a:p>
            <a:r>
              <a:rPr lang="en-US" altLang="zh-CN" sz="2000" dirty="0" smtClean="0">
                <a:latin typeface="Calibri" pitchFamily="34" charset="0"/>
              </a:rPr>
              <a:t>System </a:t>
            </a:r>
            <a:r>
              <a:rPr lang="en-US" altLang="zh-CN" sz="2000" dirty="0">
                <a:latin typeface="Calibri" pitchFamily="34" charset="0"/>
              </a:rPr>
              <a:t>template configuration </a:t>
            </a:r>
            <a:r>
              <a:rPr lang="en-US" altLang="zh-CN" sz="2000" dirty="0" smtClean="0">
                <a:latin typeface="Calibri" pitchFamily="34" charset="0"/>
              </a:rPr>
              <a:t>files</a:t>
            </a:r>
          </a:p>
          <a:p>
            <a:endParaRPr lang="en-US" sz="2000" dirty="0" smtClean="0">
              <a:latin typeface="Calibri" pitchFamily="34" charset="0"/>
            </a:endParaRPr>
          </a:p>
          <a:p>
            <a:r>
              <a:rPr lang="en-US" altLang="zh-CN" sz="2000" dirty="0" err="1" smtClean="0">
                <a:solidFill>
                  <a:srgbClr val="FF0000"/>
                </a:solidFill>
                <a:latin typeface="Calibri" pitchFamily="34" charset="0"/>
                <a:sym typeface="Wingdings" pitchFamily="2" charset="2"/>
              </a:rPr>
              <a:t>Mac.cfg</a:t>
            </a:r>
            <a:endParaRPr lang="en-US" altLang="zh-CN" sz="2000" dirty="0" smtClean="0">
              <a:solidFill>
                <a:srgbClr val="FF0000"/>
              </a:solidFill>
              <a:latin typeface="Calibri" pitchFamily="34" charset="0"/>
              <a:sym typeface="Wingdings" pitchFamily="2" charset="2"/>
            </a:endParaRPr>
          </a:p>
          <a:p>
            <a:r>
              <a:rPr lang="en-US" altLang="zh-CN" sz="2000" dirty="0">
                <a:latin typeface="Calibri" pitchFamily="34" charset="0"/>
              </a:rPr>
              <a:t>Device-specific template configuration </a:t>
            </a:r>
            <a:r>
              <a:rPr lang="en-US" altLang="zh-CN" sz="2000" dirty="0" smtClean="0">
                <a:latin typeface="Calibri" pitchFamily="34" charset="0"/>
              </a:rPr>
              <a:t>files</a:t>
            </a:r>
          </a:p>
          <a:p>
            <a:endParaRPr lang="en-US" sz="2000" dirty="0" smtClean="0">
              <a:latin typeface="Calibri" pitchFamily="34" charset="0"/>
              <a:sym typeface="Wingdings" pitchFamily="2" charset="2"/>
            </a:endParaRPr>
          </a:p>
          <a:p>
            <a:r>
              <a:rPr lang="en-US" sz="2000" dirty="0" smtClean="0">
                <a:latin typeface="Calibri" pitchFamily="34" charset="0"/>
              </a:rPr>
              <a:t>You can add upload device template configuration files at the </a:t>
            </a:r>
            <a:r>
              <a:rPr lang="en-US" sz="2000" b="1" dirty="0" smtClean="0">
                <a:latin typeface="Calibri" pitchFamily="34" charset="0"/>
              </a:rPr>
              <a:t>profile</a:t>
            </a:r>
            <a:r>
              <a:rPr lang="en-US" sz="2000" dirty="0" smtClean="0">
                <a:latin typeface="Calibri" pitchFamily="34" charset="0"/>
              </a:rPr>
              <a:t> level and at the </a:t>
            </a:r>
            <a:r>
              <a:rPr lang="en-US" sz="2000" b="1" dirty="0" smtClean="0">
                <a:latin typeface="Calibri" pitchFamily="34" charset="0"/>
              </a:rPr>
              <a:t>group level </a:t>
            </a:r>
            <a:r>
              <a:rPr lang="en-US" sz="2000" dirty="0" smtClean="0">
                <a:latin typeface="Calibri" pitchFamily="34" charset="0"/>
              </a:rPr>
              <a:t>(Take an example)</a:t>
            </a:r>
          </a:p>
          <a:p>
            <a:endParaRPr lang="en-US" altLang="zh-CN" sz="2000" dirty="0">
              <a:latin typeface="Calibri" pitchFamily="34" charset="0"/>
            </a:endParaRPr>
          </a:p>
        </p:txBody>
      </p:sp>
      <p:sp>
        <p:nvSpPr>
          <p:cNvPr id="2" name="灯片编号占位符 1"/>
          <p:cNvSpPr>
            <a:spLocks noGrp="1"/>
          </p:cNvSpPr>
          <p:nvPr>
            <p:ph type="sldNum" sz="quarter" idx="12"/>
          </p:nvPr>
        </p:nvSpPr>
        <p:spPr/>
        <p:txBody>
          <a:bodyPr/>
          <a:lstStyle/>
          <a:p>
            <a:pPr>
              <a:defRPr/>
            </a:pPr>
            <a:fld id="{4B1F1D32-E798-4FFB-8D0D-5F8E53C0BDA9}" type="slidenum">
              <a:rPr lang="zh-CN" altLang="en-US" smtClean="0"/>
              <a:pPr>
                <a:defRPr/>
              </a:pPr>
              <a:t>52</a:t>
            </a:fld>
            <a:endParaRPr lang="zh-CN" altLang="en-US" dirty="0"/>
          </a:p>
        </p:txBody>
      </p:sp>
    </p:spTree>
    <p:extLst>
      <p:ext uri="{BB962C8B-B14F-4D97-AF65-F5344CB8AC3E}">
        <p14:creationId xmlns:p14="http://schemas.microsoft.com/office/powerpoint/2010/main" val="348402557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13296" y="1124744"/>
            <a:ext cx="8858312" cy="701731"/>
          </a:xfrm>
          <a:prstGeom prst="rect">
            <a:avLst/>
          </a:prstGeom>
          <a:noFill/>
        </p:spPr>
        <p:txBody>
          <a:bodyPr wrap="square" rtlCol="0">
            <a:spAutoFit/>
          </a:bodyPr>
          <a:lstStyle/>
          <a:p>
            <a:pPr marL="342900" lvl="0" indent="-342900">
              <a:spcBef>
                <a:spcPct val="20000"/>
              </a:spcBef>
              <a:buFont typeface="Arial" pitchFamily="34" charset="0"/>
              <a:buChar char="•"/>
            </a:pPr>
            <a:r>
              <a:rPr lang="en-US" sz="1800" dirty="0" smtClean="0">
                <a:latin typeface="+mn-lt"/>
                <a:ea typeface="+mn-ea"/>
              </a:rPr>
              <a:t>Browse </a:t>
            </a:r>
            <a:r>
              <a:rPr lang="en-US" sz="1800" dirty="0">
                <a:latin typeface="+mn-lt"/>
                <a:ea typeface="+mn-ea"/>
              </a:rPr>
              <a:t>to </a:t>
            </a:r>
            <a:r>
              <a:rPr lang="en-US" sz="1800" b="1" dirty="0" err="1" smtClean="0">
                <a:latin typeface="+mn-lt"/>
                <a:ea typeface="+mn-ea"/>
              </a:rPr>
              <a:t>Utilities</a:t>
            </a:r>
            <a:r>
              <a:rPr lang="en-US" sz="1800" b="1" dirty="0" err="1" smtClean="0">
                <a:latin typeface="+mn-lt"/>
                <a:ea typeface="+mn-ea"/>
                <a:sym typeface="Wingdings" pitchFamily="2" charset="2"/>
              </a:rPr>
              <a:t></a:t>
            </a:r>
            <a:r>
              <a:rPr lang="en-US" sz="1800" b="1" dirty="0" err="1" smtClean="0">
                <a:latin typeface="+mn-lt"/>
                <a:ea typeface="+mn-ea"/>
              </a:rPr>
              <a:t>Device</a:t>
            </a:r>
            <a:r>
              <a:rPr lang="en-US" sz="1800" b="1" dirty="0" smtClean="0">
                <a:latin typeface="+mn-lt"/>
                <a:ea typeface="+mn-ea"/>
              </a:rPr>
              <a:t> Configuration</a:t>
            </a:r>
            <a:r>
              <a:rPr lang="en-US" sz="1800" dirty="0" smtClean="0">
                <a:latin typeface="+mn-lt"/>
                <a:ea typeface="+mn-ea"/>
              </a:rPr>
              <a:t> </a:t>
            </a:r>
          </a:p>
          <a:p>
            <a:pPr marL="342900" lvl="0" indent="-342900">
              <a:spcBef>
                <a:spcPct val="20000"/>
              </a:spcBef>
              <a:buFont typeface="Arial" pitchFamily="34" charset="0"/>
              <a:buChar char="•"/>
            </a:pPr>
            <a:r>
              <a:rPr lang="en-US" sz="1800" dirty="0" smtClean="0">
                <a:latin typeface="+mn-lt"/>
                <a:ea typeface="+mn-ea"/>
              </a:rPr>
              <a:t>Select </a:t>
            </a:r>
            <a:r>
              <a:rPr lang="en-US" sz="1800" dirty="0">
                <a:latin typeface="+mn-lt"/>
                <a:ea typeface="+mn-ea"/>
              </a:rPr>
              <a:t>the desired device profile type to edit (e.g. Yealink T28P</a:t>
            </a:r>
            <a:r>
              <a:rPr lang="en-US" sz="1800" dirty="0" smtClean="0">
                <a:latin typeface="+mn-lt"/>
                <a:ea typeface="+mn-ea"/>
              </a:rPr>
              <a:t>)</a:t>
            </a:r>
            <a:endParaRPr lang="zh-CN" altLang="en-US" sz="1800" dirty="0">
              <a:latin typeface="+mn-lt"/>
              <a:ea typeface="+mn-ea"/>
            </a:endParaRPr>
          </a:p>
        </p:txBody>
      </p:sp>
      <p:pic>
        <p:nvPicPr>
          <p:cNvPr id="31746" name="Picture 2"/>
          <p:cNvPicPr>
            <a:picLocks noChangeAspect="1" noChangeArrowheads="1"/>
          </p:cNvPicPr>
          <p:nvPr/>
        </p:nvPicPr>
        <p:blipFill>
          <a:blip r:embed="rId3" cstate="print"/>
          <a:srcRect/>
          <a:stretch>
            <a:fillRect/>
          </a:stretch>
        </p:blipFill>
        <p:spPr bwMode="auto">
          <a:xfrm>
            <a:off x="539552" y="1988840"/>
            <a:ext cx="7920880" cy="4257892"/>
          </a:xfrm>
          <a:prstGeom prst="rect">
            <a:avLst/>
          </a:prstGeom>
          <a:noFill/>
          <a:ln w="9525">
            <a:noFill/>
            <a:miter lim="800000"/>
            <a:headEnd/>
            <a:tailEnd/>
          </a:ln>
          <a:effectLst/>
        </p:spPr>
      </p:pic>
      <p:sp>
        <p:nvSpPr>
          <p:cNvPr id="5" name="Rectangle 3"/>
          <p:cNvSpPr txBox="1">
            <a:spLocks noChangeArrowheads="1"/>
          </p:cNvSpPr>
          <p:nvPr/>
        </p:nvSpPr>
        <p:spPr>
          <a:xfrm>
            <a:off x="0" y="55562"/>
            <a:ext cx="8316416" cy="637133"/>
          </a:xfrm>
          <a:prstGeom prst="rect">
            <a:avLst/>
          </a:prstGeom>
        </p:spPr>
        <p:txBody>
          <a:bodyPr vert="horz" lIns="91440" tIns="45720" rIns="91440" bIns="45720" rtlCol="0" anchor="ctr">
            <a:noAutofit/>
          </a:bodyPr>
          <a:lstStyle/>
          <a:p>
            <a:pPr lvl="0" fontAlgn="auto">
              <a:spcAft>
                <a:spcPts val="0"/>
              </a:spcAft>
            </a:pPr>
            <a:r>
              <a:rPr lang="en-US" altLang="zh-CN" sz="3200" b="1" dirty="0" smtClean="0">
                <a:solidFill>
                  <a:schemeClr val="bg1"/>
                </a:solidFill>
                <a:latin typeface="Calibri" pitchFamily="34" charset="0"/>
                <a:ea typeface="+mj-ea"/>
                <a:cs typeface="Tahoma" pitchFamily="34" charset="0"/>
              </a:rPr>
              <a:t>Uploading Template Files</a:t>
            </a:r>
          </a:p>
        </p:txBody>
      </p:sp>
      <p:sp>
        <p:nvSpPr>
          <p:cNvPr id="2" name="灯片编号占位符 1"/>
          <p:cNvSpPr>
            <a:spLocks noGrp="1"/>
          </p:cNvSpPr>
          <p:nvPr>
            <p:ph type="sldNum" sz="quarter" idx="12"/>
          </p:nvPr>
        </p:nvSpPr>
        <p:spPr/>
        <p:txBody>
          <a:bodyPr/>
          <a:lstStyle/>
          <a:p>
            <a:pPr>
              <a:defRPr/>
            </a:pPr>
            <a:fld id="{4B1F1D32-E798-4FFB-8D0D-5F8E53C0BDA9}" type="slidenum">
              <a:rPr lang="zh-CN" altLang="en-US" smtClean="0"/>
              <a:pPr>
                <a:defRPr/>
              </a:pPr>
              <a:t>53</a:t>
            </a:fld>
            <a:endParaRPr lang="zh-CN" altLang="en-US" dirty="0"/>
          </a:p>
        </p:txBody>
      </p:sp>
    </p:spTree>
    <p:extLst>
      <p:ext uri="{BB962C8B-B14F-4D97-AF65-F5344CB8AC3E}">
        <p14:creationId xmlns:p14="http://schemas.microsoft.com/office/powerpoint/2010/main" val="196842997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14347" y="1214422"/>
            <a:ext cx="4461478" cy="369332"/>
          </a:xfrm>
          <a:prstGeom prst="rect">
            <a:avLst/>
          </a:prstGeom>
          <a:noFill/>
        </p:spPr>
        <p:txBody>
          <a:bodyPr wrap="none" rtlCol="0">
            <a:spAutoFit/>
          </a:bodyPr>
          <a:lstStyle/>
          <a:p>
            <a:pPr marL="342900" indent="-342900">
              <a:spcBef>
                <a:spcPct val="20000"/>
              </a:spcBef>
              <a:buFont typeface="Arial" pitchFamily="34" charset="0"/>
              <a:buChar char="•"/>
            </a:pPr>
            <a:r>
              <a:rPr lang="en-US" sz="1800" dirty="0">
                <a:latin typeface="+mn-lt"/>
                <a:ea typeface="+mn-ea"/>
              </a:rPr>
              <a:t>Select the </a:t>
            </a:r>
            <a:r>
              <a:rPr lang="en-US" sz="1800" b="1" dirty="0">
                <a:latin typeface="+mn-lt"/>
                <a:ea typeface="+mn-ea"/>
              </a:rPr>
              <a:t>Custom</a:t>
            </a:r>
            <a:r>
              <a:rPr lang="en-US" sz="1800" dirty="0">
                <a:latin typeface="+mn-lt"/>
                <a:ea typeface="+mn-ea"/>
              </a:rPr>
              <a:t> in the </a:t>
            </a:r>
            <a:r>
              <a:rPr lang="en-US" sz="1800" b="1" dirty="0">
                <a:latin typeface="+mn-lt"/>
                <a:ea typeface="+mn-ea"/>
              </a:rPr>
              <a:t>Assign File</a:t>
            </a:r>
            <a:r>
              <a:rPr lang="en-US" sz="1800" dirty="0">
                <a:latin typeface="+mn-lt"/>
                <a:ea typeface="+mn-ea"/>
              </a:rPr>
              <a:t> </a:t>
            </a:r>
            <a:r>
              <a:rPr lang="en-US" sz="1800" dirty="0" smtClean="0">
                <a:latin typeface="+mn-lt"/>
                <a:ea typeface="+mn-ea"/>
              </a:rPr>
              <a:t>block</a:t>
            </a:r>
            <a:endParaRPr lang="zh-CN" altLang="en-US" sz="1800" dirty="0">
              <a:latin typeface="+mn-lt"/>
              <a:ea typeface="+mn-ea"/>
            </a:endParaRPr>
          </a:p>
        </p:txBody>
      </p:sp>
      <p:pic>
        <p:nvPicPr>
          <p:cNvPr id="3" name="图片 2" descr="快照9.jpg"/>
          <p:cNvPicPr/>
          <p:nvPr/>
        </p:nvPicPr>
        <p:blipFill>
          <a:blip r:embed="rId3" cstate="print"/>
          <a:stretch>
            <a:fillRect/>
          </a:stretch>
        </p:blipFill>
        <p:spPr>
          <a:xfrm>
            <a:off x="785786" y="1571612"/>
            <a:ext cx="6143668" cy="3786214"/>
          </a:xfrm>
          <a:prstGeom prst="rect">
            <a:avLst/>
          </a:prstGeom>
          <a:ln>
            <a:solidFill>
              <a:schemeClr val="tx1"/>
            </a:solidFill>
          </a:ln>
        </p:spPr>
      </p:pic>
      <p:sp>
        <p:nvSpPr>
          <p:cNvPr id="4" name="矩形 3"/>
          <p:cNvSpPr/>
          <p:nvPr/>
        </p:nvSpPr>
        <p:spPr>
          <a:xfrm>
            <a:off x="714348" y="5500702"/>
            <a:ext cx="8143932" cy="830997"/>
          </a:xfrm>
          <a:prstGeom prst="rect">
            <a:avLst/>
          </a:prstGeom>
        </p:spPr>
        <p:txBody>
          <a:bodyPr wrap="square">
            <a:spAutoFit/>
          </a:bodyPr>
          <a:lstStyle/>
          <a:p>
            <a:r>
              <a:rPr lang="en-US" dirty="0" smtClean="0">
                <a:latin typeface="Calibri" pitchFamily="34" charset="0"/>
              </a:rPr>
              <a:t>the template configuration files will be effectual for the device profile type (e.g. Yealink T28P). It means all the device profile associated with this device profile type can download the configuration files.</a:t>
            </a:r>
            <a:endParaRPr lang="zh-CN" altLang="en-US" dirty="0">
              <a:latin typeface="Calibri" pitchFamily="34" charset="0"/>
            </a:endParaRPr>
          </a:p>
        </p:txBody>
      </p:sp>
      <p:sp>
        <p:nvSpPr>
          <p:cNvPr id="5" name="Rectangle 3"/>
          <p:cNvSpPr txBox="1">
            <a:spLocks noChangeArrowheads="1"/>
          </p:cNvSpPr>
          <p:nvPr/>
        </p:nvSpPr>
        <p:spPr>
          <a:xfrm>
            <a:off x="0" y="55563"/>
            <a:ext cx="7429520" cy="493712"/>
          </a:xfrm>
          <a:prstGeom prst="rect">
            <a:avLst/>
          </a:prstGeom>
        </p:spPr>
        <p:txBody>
          <a:bodyPr vert="horz" lIns="91440" tIns="45720" rIns="91440" bIns="45720" rtlCol="0" anchor="ctr">
            <a:noAutofit/>
          </a:bodyPr>
          <a:lstStyle/>
          <a:p>
            <a:pPr lvl="0" fontAlgn="auto">
              <a:spcAft>
                <a:spcPts val="0"/>
              </a:spcAft>
            </a:pPr>
            <a:r>
              <a:rPr lang="en-US" altLang="zh-CN" sz="3200" b="1" dirty="0" smtClean="0">
                <a:solidFill>
                  <a:schemeClr val="bg1"/>
                </a:solidFill>
                <a:latin typeface="Calibri" pitchFamily="34" charset="0"/>
                <a:ea typeface="+mj-ea"/>
                <a:cs typeface="Tahoma" pitchFamily="34" charset="0"/>
              </a:rPr>
              <a:t>Uploading Template Files</a:t>
            </a:r>
          </a:p>
        </p:txBody>
      </p:sp>
      <p:sp>
        <p:nvSpPr>
          <p:cNvPr id="6" name="灯片编号占位符 5"/>
          <p:cNvSpPr>
            <a:spLocks noGrp="1"/>
          </p:cNvSpPr>
          <p:nvPr>
            <p:ph type="sldNum" sz="quarter" idx="12"/>
          </p:nvPr>
        </p:nvSpPr>
        <p:spPr/>
        <p:txBody>
          <a:bodyPr/>
          <a:lstStyle/>
          <a:p>
            <a:pPr>
              <a:defRPr/>
            </a:pPr>
            <a:fld id="{4B1F1D32-E798-4FFB-8D0D-5F8E53C0BDA9}" type="slidenum">
              <a:rPr lang="zh-CN" altLang="en-US" smtClean="0"/>
              <a:pPr>
                <a:defRPr/>
              </a:pPr>
              <a:t>54</a:t>
            </a:fld>
            <a:endParaRPr lang="zh-CN" altLang="en-US" dirty="0"/>
          </a:p>
        </p:txBody>
      </p:sp>
    </p:spTree>
    <p:extLst>
      <p:ext uri="{BB962C8B-B14F-4D97-AF65-F5344CB8AC3E}">
        <p14:creationId xmlns:p14="http://schemas.microsoft.com/office/powerpoint/2010/main" val="298994686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9552" y="1196752"/>
            <a:ext cx="7929617" cy="1366528"/>
          </a:xfrm>
          <a:prstGeom prst="rect">
            <a:avLst/>
          </a:prstGeom>
          <a:noFill/>
        </p:spPr>
        <p:txBody>
          <a:bodyPr wrap="square" rtlCol="0">
            <a:spAutoFit/>
          </a:bodyPr>
          <a:lstStyle/>
          <a:p>
            <a:pPr marL="342900" indent="-342900">
              <a:spcBef>
                <a:spcPct val="20000"/>
              </a:spcBef>
              <a:buFont typeface="Arial" pitchFamily="34" charset="0"/>
              <a:buChar char="•"/>
            </a:pPr>
            <a:r>
              <a:rPr lang="en-US" sz="1800" dirty="0" smtClean="0">
                <a:latin typeface="+mn-lt"/>
                <a:ea typeface="+mn-ea"/>
              </a:rPr>
              <a:t>Browse </a:t>
            </a:r>
            <a:r>
              <a:rPr lang="en-US" sz="1800" dirty="0">
                <a:latin typeface="+mn-lt"/>
                <a:ea typeface="+mn-ea"/>
              </a:rPr>
              <a:t>to </a:t>
            </a:r>
            <a:r>
              <a:rPr lang="en-US" sz="1800" b="1" dirty="0" smtClean="0">
                <a:latin typeface="+mn-lt"/>
                <a:ea typeface="+mn-ea"/>
              </a:rPr>
              <a:t>Profile </a:t>
            </a:r>
            <a:r>
              <a:rPr lang="en-US" sz="1800" b="1" dirty="0" smtClean="0">
                <a:latin typeface="+mn-lt"/>
                <a:ea typeface="+mn-ea"/>
                <a:sym typeface="Wingdings" pitchFamily="2" charset="2"/>
              </a:rPr>
              <a:t></a:t>
            </a:r>
            <a:r>
              <a:rPr lang="en-US" sz="1800" b="1" dirty="0" smtClean="0">
                <a:latin typeface="+mn-lt"/>
                <a:ea typeface="+mn-ea"/>
              </a:rPr>
              <a:t>Users </a:t>
            </a:r>
            <a:r>
              <a:rPr lang="en-US" sz="1800" b="1" dirty="0" smtClean="0">
                <a:latin typeface="+mn-lt"/>
                <a:ea typeface="+mn-ea"/>
                <a:sym typeface="Wingdings" pitchFamily="2" charset="2"/>
              </a:rPr>
              <a:t></a:t>
            </a:r>
            <a:r>
              <a:rPr lang="en-US" sz="1800" b="1" dirty="0" smtClean="0">
                <a:latin typeface="+mn-lt"/>
                <a:ea typeface="+mn-ea"/>
              </a:rPr>
              <a:t>Search </a:t>
            </a:r>
          </a:p>
          <a:p>
            <a:pPr marL="342900" indent="-342900">
              <a:spcBef>
                <a:spcPct val="20000"/>
              </a:spcBef>
              <a:buFont typeface="Arial" pitchFamily="34" charset="0"/>
              <a:buChar char="•"/>
            </a:pPr>
            <a:r>
              <a:rPr lang="en-US" sz="1800" dirty="0" smtClean="0">
                <a:latin typeface="+mn-lt"/>
                <a:ea typeface="+mn-ea"/>
              </a:rPr>
              <a:t>Select </a:t>
            </a:r>
            <a:r>
              <a:rPr lang="en-US" sz="1800" dirty="0">
                <a:latin typeface="+mn-lt"/>
                <a:ea typeface="+mn-ea"/>
              </a:rPr>
              <a:t>one of the users to be assigned to device profile</a:t>
            </a:r>
            <a:r>
              <a:rPr lang="en-US" sz="1800" dirty="0" smtClean="0">
                <a:latin typeface="+mn-lt"/>
                <a:ea typeface="+mn-ea"/>
              </a:rPr>
              <a:t>.</a:t>
            </a:r>
          </a:p>
          <a:p>
            <a:pPr marL="342900" indent="-342900">
              <a:spcBef>
                <a:spcPct val="20000"/>
              </a:spcBef>
              <a:buFont typeface="Arial" pitchFamily="34" charset="0"/>
              <a:buChar char="•"/>
            </a:pPr>
            <a:r>
              <a:rPr lang="en-US" sz="1800" dirty="0" smtClean="0">
                <a:latin typeface="+mn-lt"/>
                <a:ea typeface="+mn-ea"/>
              </a:rPr>
              <a:t>Click </a:t>
            </a:r>
            <a:r>
              <a:rPr lang="en-US" sz="1800" b="1" dirty="0" smtClean="0">
                <a:latin typeface="+mn-lt"/>
                <a:ea typeface="+mn-ea"/>
              </a:rPr>
              <a:t>Addresses</a:t>
            </a:r>
          </a:p>
          <a:p>
            <a:pPr marL="342900" indent="-342900">
              <a:spcBef>
                <a:spcPct val="20000"/>
              </a:spcBef>
              <a:buFont typeface="Arial" pitchFamily="34" charset="0"/>
              <a:buChar char="•"/>
            </a:pPr>
            <a:r>
              <a:rPr lang="en-US" sz="1800" dirty="0" smtClean="0">
                <a:latin typeface="+mn-lt"/>
                <a:ea typeface="+mn-ea"/>
              </a:rPr>
              <a:t>Select </a:t>
            </a:r>
            <a:r>
              <a:rPr lang="en-US" sz="1800" dirty="0">
                <a:latin typeface="+mn-lt"/>
                <a:ea typeface="+mn-ea"/>
              </a:rPr>
              <a:t>the </a:t>
            </a:r>
            <a:r>
              <a:rPr lang="en-US" sz="1800" b="1" dirty="0">
                <a:latin typeface="+mn-lt"/>
                <a:ea typeface="+mn-ea"/>
              </a:rPr>
              <a:t>Identity/Device </a:t>
            </a:r>
            <a:r>
              <a:rPr lang="en-US" sz="1800" b="1" dirty="0" smtClean="0">
                <a:latin typeface="+mn-lt"/>
                <a:ea typeface="+mn-ea"/>
              </a:rPr>
              <a:t>profile</a:t>
            </a:r>
            <a:endParaRPr lang="zh-CN" altLang="en-US" sz="1800" dirty="0">
              <a:latin typeface="+mn-lt"/>
              <a:ea typeface="+mn-ea"/>
            </a:endParaRPr>
          </a:p>
        </p:txBody>
      </p:sp>
      <p:sp>
        <p:nvSpPr>
          <p:cNvPr id="3" name="Rectangle 3"/>
          <p:cNvSpPr txBox="1">
            <a:spLocks noChangeArrowheads="1"/>
          </p:cNvSpPr>
          <p:nvPr/>
        </p:nvSpPr>
        <p:spPr>
          <a:xfrm>
            <a:off x="0" y="55563"/>
            <a:ext cx="7429520" cy="493712"/>
          </a:xfrm>
          <a:prstGeom prst="rect">
            <a:avLst/>
          </a:prstGeom>
        </p:spPr>
        <p:txBody>
          <a:bodyPr vert="horz" lIns="91440" tIns="45720" rIns="91440" bIns="45720" rtlCol="0" anchor="ctr">
            <a:noAutofit/>
          </a:bodyPr>
          <a:lstStyle/>
          <a:p>
            <a:pPr lvl="0" fontAlgn="auto">
              <a:spcAft>
                <a:spcPts val="0"/>
              </a:spcAft>
            </a:pPr>
            <a:r>
              <a:rPr lang="en-US" altLang="zh-CN" sz="3200" b="1" dirty="0" smtClean="0">
                <a:solidFill>
                  <a:schemeClr val="bg1"/>
                </a:solidFill>
                <a:latin typeface="Calibri" pitchFamily="34" charset="0"/>
                <a:ea typeface="+mj-ea"/>
                <a:cs typeface="Tahoma" pitchFamily="34" charset="0"/>
              </a:rPr>
              <a:t>Assigning the Device Profile to the User</a:t>
            </a:r>
          </a:p>
        </p:txBody>
      </p:sp>
      <p:pic>
        <p:nvPicPr>
          <p:cNvPr id="8193" name="Picture 1"/>
          <p:cNvPicPr>
            <a:picLocks noChangeAspect="1" noChangeArrowheads="1"/>
          </p:cNvPicPr>
          <p:nvPr/>
        </p:nvPicPr>
        <p:blipFill>
          <a:blip r:embed="rId3" cstate="print"/>
          <a:srcRect/>
          <a:stretch>
            <a:fillRect/>
          </a:stretch>
        </p:blipFill>
        <p:spPr bwMode="auto">
          <a:xfrm>
            <a:off x="835768" y="2563280"/>
            <a:ext cx="7048500" cy="3514725"/>
          </a:xfrm>
          <a:prstGeom prst="rect">
            <a:avLst/>
          </a:prstGeom>
          <a:noFill/>
          <a:ln w="9525">
            <a:noFill/>
            <a:miter lim="800000"/>
            <a:headEnd/>
            <a:tailEnd/>
          </a:ln>
          <a:effectLst/>
        </p:spPr>
      </p:pic>
      <p:sp>
        <p:nvSpPr>
          <p:cNvPr id="4" name="灯片编号占位符 3"/>
          <p:cNvSpPr>
            <a:spLocks noGrp="1"/>
          </p:cNvSpPr>
          <p:nvPr>
            <p:ph type="sldNum" sz="quarter" idx="12"/>
          </p:nvPr>
        </p:nvSpPr>
        <p:spPr/>
        <p:txBody>
          <a:bodyPr/>
          <a:lstStyle/>
          <a:p>
            <a:pPr>
              <a:defRPr/>
            </a:pPr>
            <a:fld id="{4B1F1D32-E798-4FFB-8D0D-5F8E53C0BDA9}" type="slidenum">
              <a:rPr lang="zh-CN" altLang="en-US" smtClean="0"/>
              <a:pPr>
                <a:defRPr/>
              </a:pPr>
              <a:t>55</a:t>
            </a:fld>
            <a:endParaRPr lang="zh-CN" altLang="en-US" dirty="0"/>
          </a:p>
        </p:txBody>
      </p:sp>
    </p:spTree>
    <p:extLst>
      <p:ext uri="{BB962C8B-B14F-4D97-AF65-F5344CB8AC3E}">
        <p14:creationId xmlns:p14="http://schemas.microsoft.com/office/powerpoint/2010/main" val="293303017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快照20.jpg"/>
          <p:cNvPicPr/>
          <p:nvPr/>
        </p:nvPicPr>
        <p:blipFill>
          <a:blip r:embed="rId3" cstate="print"/>
          <a:stretch>
            <a:fillRect/>
          </a:stretch>
        </p:blipFill>
        <p:spPr>
          <a:xfrm>
            <a:off x="642910" y="2132856"/>
            <a:ext cx="7286676" cy="4104456"/>
          </a:xfrm>
          <a:prstGeom prst="rect">
            <a:avLst/>
          </a:prstGeom>
          <a:ln>
            <a:solidFill>
              <a:schemeClr val="tx1"/>
            </a:solidFill>
          </a:ln>
        </p:spPr>
      </p:pic>
      <p:sp>
        <p:nvSpPr>
          <p:cNvPr id="3" name="TextBox 2"/>
          <p:cNvSpPr txBox="1"/>
          <p:nvPr/>
        </p:nvSpPr>
        <p:spPr>
          <a:xfrm>
            <a:off x="500034" y="1000108"/>
            <a:ext cx="5797549" cy="1280351"/>
          </a:xfrm>
          <a:prstGeom prst="rect">
            <a:avLst/>
          </a:prstGeom>
          <a:noFill/>
        </p:spPr>
        <p:txBody>
          <a:bodyPr wrap="none" rtlCol="0">
            <a:spAutoFit/>
          </a:bodyPr>
          <a:lstStyle/>
          <a:p>
            <a:pPr marL="342900" lvl="0" indent="-342900">
              <a:spcBef>
                <a:spcPct val="20000"/>
              </a:spcBef>
              <a:buFont typeface="Arial" pitchFamily="34" charset="0"/>
              <a:buChar char="•"/>
            </a:pPr>
            <a:r>
              <a:rPr lang="en-US" sz="1800" dirty="0">
                <a:latin typeface="+mn-lt"/>
                <a:ea typeface="+mn-ea"/>
              </a:rPr>
              <a:t>Browser to </a:t>
            </a:r>
            <a:r>
              <a:rPr lang="en-US" sz="1800" b="1" dirty="0">
                <a:latin typeface="+mn-lt"/>
                <a:ea typeface="+mn-ea"/>
              </a:rPr>
              <a:t>Resources-&gt;Identity/Device </a:t>
            </a:r>
            <a:r>
              <a:rPr lang="en-US" sz="1800" b="1" dirty="0" smtClean="0">
                <a:latin typeface="+mn-lt"/>
                <a:ea typeface="+mn-ea"/>
              </a:rPr>
              <a:t>Profiles</a:t>
            </a:r>
            <a:endParaRPr lang="en-US" sz="1800" dirty="0">
              <a:latin typeface="+mn-lt"/>
              <a:ea typeface="+mn-ea"/>
            </a:endParaRPr>
          </a:p>
          <a:p>
            <a:pPr marL="342900" lvl="0" indent="-342900">
              <a:spcBef>
                <a:spcPct val="20000"/>
              </a:spcBef>
              <a:buFont typeface="Arial" pitchFamily="34" charset="0"/>
              <a:buChar char="•"/>
            </a:pPr>
            <a:r>
              <a:rPr lang="en-US" sz="1800" dirty="0" smtClean="0">
                <a:latin typeface="+mn-lt"/>
                <a:ea typeface="+mn-ea"/>
              </a:rPr>
              <a:t>Select </a:t>
            </a:r>
            <a:r>
              <a:rPr lang="en-US" sz="1800" dirty="0">
                <a:latin typeface="+mn-lt"/>
                <a:ea typeface="+mn-ea"/>
              </a:rPr>
              <a:t>the desired </a:t>
            </a:r>
            <a:r>
              <a:rPr lang="en-US" sz="1800" b="1" dirty="0">
                <a:latin typeface="+mn-lt"/>
                <a:ea typeface="+mn-ea"/>
              </a:rPr>
              <a:t>device </a:t>
            </a:r>
            <a:r>
              <a:rPr lang="en-US" sz="1800" b="1" dirty="0" smtClean="0">
                <a:latin typeface="+mn-lt"/>
                <a:ea typeface="+mn-ea"/>
              </a:rPr>
              <a:t>profile</a:t>
            </a:r>
            <a:r>
              <a:rPr lang="en-US" sz="1800" dirty="0" smtClean="0">
                <a:latin typeface="+mn-lt"/>
                <a:ea typeface="+mn-ea"/>
              </a:rPr>
              <a:t> </a:t>
            </a:r>
            <a:r>
              <a:rPr lang="en-US" sz="1800" dirty="0">
                <a:latin typeface="+mn-lt"/>
                <a:ea typeface="+mn-ea"/>
              </a:rPr>
              <a:t>(e.g. yealinkT28) to </a:t>
            </a:r>
            <a:r>
              <a:rPr lang="en-US" sz="1800" dirty="0" smtClean="0">
                <a:latin typeface="+mn-lt"/>
                <a:ea typeface="+mn-ea"/>
              </a:rPr>
              <a:t>edit</a:t>
            </a:r>
          </a:p>
          <a:p>
            <a:pPr marL="342900" lvl="0" indent="-342900">
              <a:spcBef>
                <a:spcPct val="20000"/>
              </a:spcBef>
              <a:buFont typeface="Arial" pitchFamily="34" charset="0"/>
              <a:buChar char="•"/>
            </a:pPr>
            <a:r>
              <a:rPr lang="en-US" sz="1800" dirty="0" smtClean="0">
                <a:latin typeface="+mn-lt"/>
                <a:ea typeface="+mn-ea"/>
              </a:rPr>
              <a:t>Click </a:t>
            </a:r>
            <a:r>
              <a:rPr lang="en-US" sz="1800" b="1" dirty="0">
                <a:latin typeface="+mn-lt"/>
                <a:ea typeface="+mn-ea"/>
              </a:rPr>
              <a:t>Users</a:t>
            </a:r>
            <a:r>
              <a:rPr lang="en-US" sz="1800" dirty="0">
                <a:latin typeface="+mn-lt"/>
                <a:ea typeface="+mn-ea"/>
              </a:rPr>
              <a:t> </a:t>
            </a:r>
            <a:r>
              <a:rPr lang="en-US" altLang="zh-CN" sz="1800" dirty="0">
                <a:latin typeface="+mn-lt"/>
                <a:ea typeface="+mn-ea"/>
              </a:rPr>
              <a:t>,you can check the assigned </a:t>
            </a:r>
            <a:r>
              <a:rPr lang="en-US" altLang="zh-CN" sz="1800" dirty="0" smtClean="0">
                <a:latin typeface="+mn-lt"/>
                <a:ea typeface="+mn-ea"/>
              </a:rPr>
              <a:t>user </a:t>
            </a:r>
            <a:r>
              <a:rPr lang="en-US" altLang="zh-CN" sz="1800" dirty="0">
                <a:latin typeface="+mn-lt"/>
                <a:ea typeface="+mn-ea"/>
              </a:rPr>
              <a:t>like </a:t>
            </a:r>
            <a:r>
              <a:rPr lang="en-US" altLang="zh-CN" sz="1800" dirty="0" smtClean="0">
                <a:latin typeface="+mn-lt"/>
                <a:ea typeface="+mn-ea"/>
              </a:rPr>
              <a:t>below</a:t>
            </a:r>
            <a:endParaRPr lang="zh-CN" altLang="en-US" sz="1800" dirty="0">
              <a:latin typeface="+mn-lt"/>
              <a:ea typeface="+mn-ea"/>
            </a:endParaRPr>
          </a:p>
          <a:p>
            <a:endParaRPr lang="zh-CN" altLang="en-US" dirty="0">
              <a:latin typeface="Calibri" pitchFamily="34" charset="0"/>
            </a:endParaRPr>
          </a:p>
        </p:txBody>
      </p:sp>
      <p:sp>
        <p:nvSpPr>
          <p:cNvPr id="4" name="Rectangle 3"/>
          <p:cNvSpPr txBox="1">
            <a:spLocks noChangeArrowheads="1"/>
          </p:cNvSpPr>
          <p:nvPr/>
        </p:nvSpPr>
        <p:spPr>
          <a:xfrm>
            <a:off x="0" y="55563"/>
            <a:ext cx="7929586" cy="493712"/>
          </a:xfrm>
          <a:prstGeom prst="rect">
            <a:avLst/>
          </a:prstGeom>
        </p:spPr>
        <p:txBody>
          <a:bodyPr vert="horz" lIns="91440" tIns="45720" rIns="91440" bIns="45720" rtlCol="0" anchor="ctr">
            <a:noAutofit/>
          </a:bodyPr>
          <a:lstStyle/>
          <a:p>
            <a:pPr lvl="0" fontAlgn="auto">
              <a:spcAft>
                <a:spcPts val="0"/>
              </a:spcAft>
            </a:pPr>
            <a:r>
              <a:rPr lang="en-US" altLang="zh-CN" sz="3200" b="1" dirty="0" smtClean="0">
                <a:solidFill>
                  <a:schemeClr val="bg1"/>
                </a:solidFill>
                <a:latin typeface="Calibri" pitchFamily="34" charset="0"/>
                <a:ea typeface="+mj-ea"/>
                <a:cs typeface="Tahoma" pitchFamily="34" charset="0"/>
              </a:rPr>
              <a:t>Checking </a:t>
            </a:r>
            <a:r>
              <a:rPr lang="en-US" altLang="zh-CN" sz="3200" b="1" dirty="0">
                <a:solidFill>
                  <a:schemeClr val="bg1"/>
                </a:solidFill>
                <a:latin typeface="Calibri" pitchFamily="34" charset="0"/>
                <a:ea typeface="+mj-ea"/>
                <a:cs typeface="Tahoma" pitchFamily="34" charset="0"/>
              </a:rPr>
              <a:t>D</a:t>
            </a:r>
            <a:r>
              <a:rPr lang="en-US" altLang="zh-CN" sz="3200" b="1" dirty="0" smtClean="0">
                <a:solidFill>
                  <a:schemeClr val="bg1"/>
                </a:solidFill>
                <a:latin typeface="Calibri" pitchFamily="34" charset="0"/>
                <a:ea typeface="+mj-ea"/>
                <a:cs typeface="Tahoma" pitchFamily="34" charset="0"/>
              </a:rPr>
              <a:t>evice </a:t>
            </a:r>
            <a:r>
              <a:rPr lang="en-US" altLang="zh-CN" sz="3200" b="1" dirty="0">
                <a:solidFill>
                  <a:schemeClr val="bg1"/>
                </a:solidFill>
                <a:latin typeface="Calibri" pitchFamily="34" charset="0"/>
                <a:ea typeface="+mj-ea"/>
                <a:cs typeface="Tahoma" pitchFamily="34" charset="0"/>
              </a:rPr>
              <a:t>P</a:t>
            </a:r>
            <a:r>
              <a:rPr lang="en-US" altLang="zh-CN" sz="3200" b="1" dirty="0" smtClean="0">
                <a:solidFill>
                  <a:schemeClr val="bg1"/>
                </a:solidFill>
                <a:latin typeface="Calibri" pitchFamily="34" charset="0"/>
                <a:ea typeface="+mj-ea"/>
                <a:cs typeface="Tahoma" pitchFamily="34" charset="0"/>
              </a:rPr>
              <a:t>rofile User</a:t>
            </a:r>
          </a:p>
        </p:txBody>
      </p:sp>
      <p:sp>
        <p:nvSpPr>
          <p:cNvPr id="5" name="灯片编号占位符 4"/>
          <p:cNvSpPr>
            <a:spLocks noGrp="1"/>
          </p:cNvSpPr>
          <p:nvPr>
            <p:ph type="sldNum" sz="quarter" idx="12"/>
          </p:nvPr>
        </p:nvSpPr>
        <p:spPr/>
        <p:txBody>
          <a:bodyPr/>
          <a:lstStyle/>
          <a:p>
            <a:pPr>
              <a:defRPr/>
            </a:pPr>
            <a:fld id="{4B1F1D32-E798-4FFB-8D0D-5F8E53C0BDA9}" type="slidenum">
              <a:rPr lang="zh-CN" altLang="en-US" smtClean="0"/>
              <a:pPr>
                <a:defRPr/>
              </a:pPr>
              <a:t>56</a:t>
            </a:fld>
            <a:endParaRPr lang="zh-CN" altLang="en-US" dirty="0"/>
          </a:p>
        </p:txBody>
      </p:sp>
    </p:spTree>
    <p:extLst>
      <p:ext uri="{BB962C8B-B14F-4D97-AF65-F5344CB8AC3E}">
        <p14:creationId xmlns:p14="http://schemas.microsoft.com/office/powerpoint/2010/main" val="234608795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快照22.jpg"/>
          <p:cNvPicPr/>
          <p:nvPr/>
        </p:nvPicPr>
        <p:blipFill>
          <a:blip r:embed="rId3" cstate="print"/>
          <a:stretch>
            <a:fillRect/>
          </a:stretch>
        </p:blipFill>
        <p:spPr>
          <a:xfrm>
            <a:off x="958378" y="2203240"/>
            <a:ext cx="6143668" cy="4357718"/>
          </a:xfrm>
          <a:prstGeom prst="rect">
            <a:avLst/>
          </a:prstGeom>
          <a:ln>
            <a:solidFill>
              <a:schemeClr val="tx1"/>
            </a:solidFill>
          </a:ln>
        </p:spPr>
      </p:pic>
      <p:sp>
        <p:nvSpPr>
          <p:cNvPr id="3" name="TextBox 2"/>
          <p:cNvSpPr txBox="1"/>
          <p:nvPr/>
        </p:nvSpPr>
        <p:spPr>
          <a:xfrm>
            <a:off x="857224" y="836712"/>
            <a:ext cx="5797549" cy="1366528"/>
          </a:xfrm>
          <a:prstGeom prst="rect">
            <a:avLst/>
          </a:prstGeom>
          <a:noFill/>
        </p:spPr>
        <p:txBody>
          <a:bodyPr wrap="none" rtlCol="0">
            <a:spAutoFit/>
          </a:bodyPr>
          <a:lstStyle/>
          <a:p>
            <a:pPr marL="342900" indent="-342900">
              <a:spcBef>
                <a:spcPct val="20000"/>
              </a:spcBef>
              <a:buFont typeface="Arial" pitchFamily="34" charset="0"/>
              <a:buChar char="•"/>
            </a:pPr>
            <a:r>
              <a:rPr lang="en-US" sz="1800" dirty="0">
                <a:latin typeface="+mn-lt"/>
                <a:ea typeface="+mn-ea"/>
              </a:rPr>
              <a:t>Browse to </a:t>
            </a:r>
            <a:r>
              <a:rPr lang="en-US" sz="1800" b="1" dirty="0">
                <a:latin typeface="+mn-lt"/>
                <a:ea typeface="+mn-ea"/>
              </a:rPr>
              <a:t>Resources-&gt;Identity/Device </a:t>
            </a:r>
            <a:r>
              <a:rPr lang="en-US" sz="1800" b="1" dirty="0" smtClean="0">
                <a:latin typeface="+mn-lt"/>
                <a:ea typeface="+mn-ea"/>
              </a:rPr>
              <a:t>Profiles</a:t>
            </a:r>
            <a:endParaRPr lang="en-US" sz="1800" dirty="0" smtClean="0">
              <a:latin typeface="+mn-lt"/>
              <a:ea typeface="+mn-ea"/>
            </a:endParaRPr>
          </a:p>
          <a:p>
            <a:pPr marL="342900" indent="-342900">
              <a:spcBef>
                <a:spcPct val="20000"/>
              </a:spcBef>
              <a:buFont typeface="Arial" pitchFamily="34" charset="0"/>
              <a:buChar char="•"/>
            </a:pPr>
            <a:r>
              <a:rPr lang="en-US" sz="1800" dirty="0" smtClean="0">
                <a:latin typeface="+mn-lt"/>
                <a:ea typeface="+mn-ea"/>
              </a:rPr>
              <a:t>Select </a:t>
            </a:r>
            <a:r>
              <a:rPr lang="en-US" sz="1800" dirty="0">
                <a:latin typeface="+mn-lt"/>
                <a:ea typeface="+mn-ea"/>
              </a:rPr>
              <a:t>the desired </a:t>
            </a:r>
            <a:r>
              <a:rPr lang="en-US" sz="1800" dirty="0" smtClean="0">
                <a:latin typeface="+mn-lt"/>
                <a:ea typeface="+mn-ea"/>
              </a:rPr>
              <a:t>device profile </a:t>
            </a:r>
            <a:r>
              <a:rPr lang="en-US" sz="1800" dirty="0">
                <a:latin typeface="+mn-lt"/>
                <a:ea typeface="+mn-ea"/>
              </a:rPr>
              <a:t>(e.g. yealinkT28) to </a:t>
            </a:r>
            <a:r>
              <a:rPr lang="en-US" sz="1800" dirty="0" smtClean="0">
                <a:latin typeface="+mn-lt"/>
                <a:ea typeface="+mn-ea"/>
              </a:rPr>
              <a:t>edit</a:t>
            </a:r>
          </a:p>
          <a:p>
            <a:pPr marL="342900" indent="-342900">
              <a:spcBef>
                <a:spcPct val="20000"/>
              </a:spcBef>
              <a:buFont typeface="Arial" pitchFamily="34" charset="0"/>
              <a:buChar char="•"/>
            </a:pPr>
            <a:r>
              <a:rPr lang="en-US" sz="1800" dirty="0" smtClean="0">
                <a:latin typeface="+mn-lt"/>
                <a:ea typeface="+mn-ea"/>
              </a:rPr>
              <a:t>Click </a:t>
            </a:r>
            <a:r>
              <a:rPr lang="en-US" sz="1800" b="1" dirty="0" smtClean="0">
                <a:latin typeface="+mn-lt"/>
                <a:ea typeface="+mn-ea"/>
              </a:rPr>
              <a:t>Profile</a:t>
            </a:r>
            <a:r>
              <a:rPr lang="en-US" sz="1800" dirty="0" smtClean="0">
                <a:latin typeface="+mn-lt"/>
                <a:ea typeface="+mn-ea"/>
              </a:rPr>
              <a:t> </a:t>
            </a:r>
            <a:r>
              <a:rPr lang="en-US" sz="1800" dirty="0">
                <a:latin typeface="+mn-lt"/>
                <a:ea typeface="+mn-ea"/>
              </a:rPr>
              <a:t>tab to check </a:t>
            </a:r>
            <a:r>
              <a:rPr lang="en-US" sz="1800" b="1" dirty="0" smtClean="0">
                <a:latin typeface="+mn-lt"/>
                <a:ea typeface="+mn-ea"/>
              </a:rPr>
              <a:t>URL</a:t>
            </a:r>
            <a:r>
              <a:rPr lang="en-US" sz="1800" dirty="0" smtClean="0">
                <a:latin typeface="+mn-lt"/>
                <a:ea typeface="+mn-ea"/>
              </a:rPr>
              <a:t> and </a:t>
            </a:r>
            <a:r>
              <a:rPr lang="en-US" sz="1800" b="1" dirty="0" smtClean="0">
                <a:latin typeface="+mn-lt"/>
                <a:ea typeface="+mn-ea"/>
              </a:rPr>
              <a:t>MAC </a:t>
            </a:r>
            <a:r>
              <a:rPr lang="en-US" sz="1800" b="1" dirty="0">
                <a:latin typeface="+mn-lt"/>
                <a:ea typeface="+mn-ea"/>
              </a:rPr>
              <a:t>A</a:t>
            </a:r>
            <a:r>
              <a:rPr lang="en-US" sz="1800" b="1" dirty="0" smtClean="0">
                <a:latin typeface="+mn-lt"/>
                <a:ea typeface="+mn-ea"/>
              </a:rPr>
              <a:t>ddress</a:t>
            </a:r>
            <a:endParaRPr lang="en-US" sz="1800" b="1" dirty="0">
              <a:latin typeface="+mn-lt"/>
              <a:ea typeface="+mn-ea"/>
            </a:endParaRPr>
          </a:p>
          <a:p>
            <a:pPr marL="342900" indent="-342900">
              <a:spcBef>
                <a:spcPct val="20000"/>
              </a:spcBef>
              <a:buFont typeface="Arial" pitchFamily="34" charset="0"/>
              <a:buChar char="•"/>
            </a:pPr>
            <a:r>
              <a:rPr lang="en-US" sz="1800" dirty="0" smtClean="0">
                <a:latin typeface="+mn-lt"/>
                <a:ea typeface="+mn-ea"/>
              </a:rPr>
              <a:t>Fill </a:t>
            </a:r>
            <a:r>
              <a:rPr lang="en-US" sz="1800" dirty="0">
                <a:latin typeface="+mn-lt"/>
                <a:ea typeface="+mn-ea"/>
              </a:rPr>
              <a:t>username and password in the corresponding </a:t>
            </a:r>
            <a:r>
              <a:rPr lang="en-US" sz="1800" dirty="0" smtClean="0">
                <a:latin typeface="+mn-lt"/>
                <a:ea typeface="+mn-ea"/>
              </a:rPr>
              <a:t>fields</a:t>
            </a:r>
            <a:endParaRPr lang="zh-CN" altLang="en-US" sz="1800" dirty="0">
              <a:latin typeface="+mn-lt"/>
              <a:ea typeface="+mn-ea"/>
            </a:endParaRPr>
          </a:p>
        </p:txBody>
      </p:sp>
      <p:sp>
        <p:nvSpPr>
          <p:cNvPr id="4" name="Rectangle 3"/>
          <p:cNvSpPr txBox="1">
            <a:spLocks noChangeArrowheads="1"/>
          </p:cNvSpPr>
          <p:nvPr/>
        </p:nvSpPr>
        <p:spPr>
          <a:xfrm>
            <a:off x="0" y="55563"/>
            <a:ext cx="7429520" cy="493712"/>
          </a:xfrm>
          <a:prstGeom prst="rect">
            <a:avLst/>
          </a:prstGeom>
        </p:spPr>
        <p:txBody>
          <a:bodyPr vert="horz" lIns="91440" tIns="45720" rIns="91440" bIns="45720" rtlCol="0" anchor="ctr">
            <a:noAutofit/>
          </a:bodyPr>
          <a:lstStyle/>
          <a:p>
            <a:pPr lvl="0" fontAlgn="auto">
              <a:spcAft>
                <a:spcPts val="0"/>
              </a:spcAft>
            </a:pPr>
            <a:r>
              <a:rPr lang="en-US" altLang="zh-CN" sz="3200" b="1" dirty="0" smtClean="0">
                <a:solidFill>
                  <a:schemeClr val="bg1"/>
                </a:solidFill>
                <a:latin typeface="Calibri" pitchFamily="34" charset="0"/>
                <a:ea typeface="+mj-ea"/>
                <a:cs typeface="Tahoma" pitchFamily="34" charset="0"/>
              </a:rPr>
              <a:t>Downloading and Verifying Configurations</a:t>
            </a:r>
          </a:p>
        </p:txBody>
      </p:sp>
      <p:sp>
        <p:nvSpPr>
          <p:cNvPr id="5" name="灯片编号占位符 4"/>
          <p:cNvSpPr>
            <a:spLocks noGrp="1"/>
          </p:cNvSpPr>
          <p:nvPr>
            <p:ph type="sldNum" sz="quarter" idx="12"/>
          </p:nvPr>
        </p:nvSpPr>
        <p:spPr/>
        <p:txBody>
          <a:bodyPr/>
          <a:lstStyle/>
          <a:p>
            <a:pPr>
              <a:defRPr/>
            </a:pPr>
            <a:fld id="{4B1F1D32-E798-4FFB-8D0D-5F8E53C0BDA9}" type="slidenum">
              <a:rPr lang="zh-CN" altLang="en-US" smtClean="0"/>
              <a:pPr>
                <a:defRPr/>
              </a:pPr>
              <a:t>57</a:t>
            </a:fld>
            <a:endParaRPr lang="zh-CN" altLang="en-US" dirty="0"/>
          </a:p>
        </p:txBody>
      </p:sp>
    </p:spTree>
    <p:extLst>
      <p:ext uri="{BB962C8B-B14F-4D97-AF65-F5344CB8AC3E}">
        <p14:creationId xmlns:p14="http://schemas.microsoft.com/office/powerpoint/2010/main" val="375774023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p:nvPr/>
        </p:nvPicPr>
        <p:blipFill>
          <a:blip r:embed="rId3" cstate="print"/>
          <a:srcRect/>
          <a:stretch>
            <a:fillRect/>
          </a:stretch>
        </p:blipFill>
        <p:spPr bwMode="auto">
          <a:xfrm>
            <a:off x="714348" y="1700808"/>
            <a:ext cx="6643734" cy="4500594"/>
          </a:xfrm>
          <a:prstGeom prst="rect">
            <a:avLst/>
          </a:prstGeom>
          <a:noFill/>
          <a:ln w="9525">
            <a:noFill/>
            <a:miter lim="800000"/>
            <a:headEnd/>
            <a:tailEnd/>
          </a:ln>
        </p:spPr>
      </p:pic>
      <p:sp>
        <p:nvSpPr>
          <p:cNvPr id="3" name="Rectangle 3"/>
          <p:cNvSpPr txBox="1">
            <a:spLocks noChangeArrowheads="1"/>
          </p:cNvSpPr>
          <p:nvPr/>
        </p:nvSpPr>
        <p:spPr>
          <a:xfrm>
            <a:off x="0" y="55563"/>
            <a:ext cx="7429520" cy="493712"/>
          </a:xfrm>
          <a:prstGeom prst="rect">
            <a:avLst/>
          </a:prstGeom>
        </p:spPr>
        <p:txBody>
          <a:bodyPr vert="horz" lIns="91440" tIns="45720" rIns="91440" bIns="45720" rtlCol="0" anchor="ctr">
            <a:noAutofit/>
          </a:bodyPr>
          <a:lstStyle/>
          <a:p>
            <a:pPr lvl="0" fontAlgn="auto">
              <a:spcAft>
                <a:spcPts val="0"/>
              </a:spcAft>
            </a:pPr>
            <a:r>
              <a:rPr lang="en-US" altLang="zh-CN" sz="3200" b="1" dirty="0" smtClean="0">
                <a:solidFill>
                  <a:schemeClr val="bg1"/>
                </a:solidFill>
                <a:latin typeface="Calibri" pitchFamily="34" charset="0"/>
                <a:ea typeface="+mj-ea"/>
                <a:cs typeface="Tahoma" pitchFamily="34" charset="0"/>
              </a:rPr>
              <a:t>Downloading and Verifying Configurations</a:t>
            </a:r>
          </a:p>
        </p:txBody>
      </p:sp>
      <p:sp>
        <p:nvSpPr>
          <p:cNvPr id="4" name="TextBox 3"/>
          <p:cNvSpPr txBox="1"/>
          <p:nvPr/>
        </p:nvSpPr>
        <p:spPr>
          <a:xfrm>
            <a:off x="714348" y="1142984"/>
            <a:ext cx="3643883" cy="400110"/>
          </a:xfrm>
          <a:prstGeom prst="rect">
            <a:avLst/>
          </a:prstGeom>
          <a:noFill/>
        </p:spPr>
        <p:txBody>
          <a:bodyPr wrap="none" rtlCol="0">
            <a:spAutoFit/>
          </a:bodyPr>
          <a:lstStyle/>
          <a:p>
            <a:r>
              <a:rPr lang="en-US" altLang="zh-CN" sz="2000" smtClean="0">
                <a:latin typeface="Calibri" pitchFamily="34" charset="0"/>
              </a:rPr>
              <a:t>Browse </a:t>
            </a:r>
            <a:r>
              <a:rPr lang="en-US" altLang="zh-CN" sz="2000" dirty="0" smtClean="0">
                <a:latin typeface="Calibri" pitchFamily="34" charset="0"/>
              </a:rPr>
              <a:t>to </a:t>
            </a:r>
            <a:r>
              <a:rPr lang="en-US" altLang="zh-CN" sz="2000" b="1" dirty="0" smtClean="0">
                <a:latin typeface="Calibri" pitchFamily="34" charset="0"/>
              </a:rPr>
              <a:t>Upgrade </a:t>
            </a:r>
            <a:r>
              <a:rPr lang="en-US" altLang="zh-CN" sz="2000" b="1" dirty="0" smtClean="0">
                <a:latin typeface="Calibri" pitchFamily="34" charset="0"/>
                <a:sym typeface="Wingdings" pitchFamily="2" charset="2"/>
              </a:rPr>
              <a:t>Advanced</a:t>
            </a:r>
            <a:endParaRPr lang="zh-CN" altLang="en-US" sz="2000" b="1" dirty="0">
              <a:latin typeface="Calibri" pitchFamily="34" charset="0"/>
            </a:endParaRPr>
          </a:p>
        </p:txBody>
      </p:sp>
      <p:sp>
        <p:nvSpPr>
          <p:cNvPr id="5" name="灯片编号占位符 4"/>
          <p:cNvSpPr>
            <a:spLocks noGrp="1"/>
          </p:cNvSpPr>
          <p:nvPr>
            <p:ph type="sldNum" sz="quarter" idx="12"/>
          </p:nvPr>
        </p:nvSpPr>
        <p:spPr/>
        <p:txBody>
          <a:bodyPr/>
          <a:lstStyle/>
          <a:p>
            <a:pPr>
              <a:defRPr/>
            </a:pPr>
            <a:fld id="{4B1F1D32-E798-4FFB-8D0D-5F8E53C0BDA9}" type="slidenum">
              <a:rPr lang="zh-CN" altLang="en-US" smtClean="0"/>
              <a:pPr>
                <a:defRPr/>
              </a:pPr>
              <a:t>58</a:t>
            </a:fld>
            <a:endParaRPr lang="zh-CN" altLang="en-US" dirty="0"/>
          </a:p>
        </p:txBody>
      </p:sp>
    </p:spTree>
    <p:extLst>
      <p:ext uri="{BB962C8B-B14F-4D97-AF65-F5344CB8AC3E}">
        <p14:creationId xmlns:p14="http://schemas.microsoft.com/office/powerpoint/2010/main" val="19592192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00100" y="1571612"/>
            <a:ext cx="7429552" cy="3077766"/>
          </a:xfrm>
          <a:prstGeom prst="rect">
            <a:avLst/>
          </a:prstGeom>
          <a:noFill/>
        </p:spPr>
        <p:txBody>
          <a:bodyPr wrap="square" rtlCol="0">
            <a:spAutoFit/>
          </a:bodyPr>
          <a:lstStyle/>
          <a:p>
            <a:endParaRPr lang="en-US" altLang="zh-CN" sz="1800" dirty="0" smtClean="0">
              <a:latin typeface="Calibri" pitchFamily="34" charset="0"/>
            </a:endParaRPr>
          </a:p>
          <a:p>
            <a:r>
              <a:rPr lang="en-US" altLang="zh-CN" sz="1800" dirty="0">
                <a:solidFill>
                  <a:srgbClr val="00B050"/>
                </a:solidFill>
                <a:latin typeface="Calibri" pitchFamily="34" charset="0"/>
              </a:rPr>
              <a:t>User Guide for Phone Features Integrated with </a:t>
            </a:r>
            <a:r>
              <a:rPr lang="en-US" altLang="zh-CN" sz="1800" dirty="0" smtClean="0">
                <a:solidFill>
                  <a:srgbClr val="00B050"/>
                </a:solidFill>
                <a:latin typeface="Calibri" pitchFamily="34" charset="0"/>
              </a:rPr>
              <a:t>Broadworks-V1.3.pdf</a:t>
            </a:r>
          </a:p>
          <a:p>
            <a:endParaRPr lang="en-US" altLang="zh-CN" sz="1800" dirty="0" smtClean="0">
              <a:solidFill>
                <a:srgbClr val="00B050"/>
              </a:solidFill>
              <a:latin typeface="Calibri" pitchFamily="34" charset="0"/>
            </a:endParaRPr>
          </a:p>
          <a:p>
            <a:r>
              <a:rPr lang="en-US" altLang="zh-CN" sz="1800" dirty="0">
                <a:solidFill>
                  <a:srgbClr val="00B050"/>
                </a:solidFill>
                <a:latin typeface="Calibri" pitchFamily="34" charset="0"/>
              </a:rPr>
              <a:t>Using Integrated Features on </a:t>
            </a:r>
            <a:r>
              <a:rPr lang="en-US" altLang="zh-CN" sz="1800" dirty="0" smtClean="0">
                <a:solidFill>
                  <a:srgbClr val="00B050"/>
                </a:solidFill>
                <a:latin typeface="Calibri" pitchFamily="34" charset="0"/>
              </a:rPr>
              <a:t>BroadWorks-V1.3.pdf</a:t>
            </a:r>
          </a:p>
          <a:p>
            <a:endParaRPr lang="en-US" altLang="zh-CN" sz="1800" dirty="0" smtClean="0">
              <a:solidFill>
                <a:srgbClr val="00B050"/>
              </a:solidFill>
              <a:latin typeface="Calibri" pitchFamily="34" charset="0"/>
            </a:endParaRPr>
          </a:p>
          <a:p>
            <a:r>
              <a:rPr lang="en-US" altLang="zh-CN" sz="1800" dirty="0">
                <a:solidFill>
                  <a:srgbClr val="00B050"/>
                </a:solidFill>
                <a:latin typeface="Calibri" pitchFamily="34" charset="0"/>
              </a:rPr>
              <a:t>Yealink IP Phones Deployment Guide for </a:t>
            </a:r>
            <a:r>
              <a:rPr lang="en-US" altLang="zh-CN" sz="1800" dirty="0" err="1">
                <a:solidFill>
                  <a:srgbClr val="00B050"/>
                </a:solidFill>
                <a:latin typeface="Calibri" pitchFamily="34" charset="0"/>
              </a:rPr>
              <a:t>BroadWorks</a:t>
            </a:r>
            <a:r>
              <a:rPr lang="en-US" altLang="zh-CN" sz="1800" dirty="0">
                <a:solidFill>
                  <a:srgbClr val="00B050"/>
                </a:solidFill>
                <a:latin typeface="Calibri" pitchFamily="34" charset="0"/>
              </a:rPr>
              <a:t> </a:t>
            </a:r>
            <a:r>
              <a:rPr lang="en-US" altLang="zh-CN" sz="1800" dirty="0" smtClean="0">
                <a:solidFill>
                  <a:srgbClr val="00B050"/>
                </a:solidFill>
                <a:latin typeface="Calibri" pitchFamily="34" charset="0"/>
              </a:rPr>
              <a:t>Environments-V1.3.pdf</a:t>
            </a:r>
          </a:p>
          <a:p>
            <a:endParaRPr lang="en-US" altLang="zh-CN" sz="1800" dirty="0" smtClean="0">
              <a:solidFill>
                <a:srgbClr val="FF0000"/>
              </a:solidFill>
              <a:latin typeface="Calibri" pitchFamily="34" charset="0"/>
            </a:endParaRPr>
          </a:p>
          <a:p>
            <a:endParaRPr lang="en-US" altLang="zh-CN" sz="1800" dirty="0">
              <a:solidFill>
                <a:srgbClr val="FF0000"/>
              </a:solidFill>
              <a:latin typeface="Calibri" pitchFamily="34" charset="0"/>
            </a:endParaRPr>
          </a:p>
          <a:p>
            <a:r>
              <a:rPr lang="en-US" altLang="zh-CN" sz="1800" dirty="0" smtClean="0">
                <a:solidFill>
                  <a:srgbClr val="FF0000"/>
                </a:solidFill>
                <a:latin typeface="Calibri" pitchFamily="34" charset="0"/>
              </a:rPr>
              <a:t>Download Link:</a:t>
            </a:r>
            <a:endParaRPr lang="en-US" altLang="zh-CN" dirty="0" smtClean="0">
              <a:solidFill>
                <a:srgbClr val="FF0000"/>
              </a:solidFill>
              <a:latin typeface="Calibri" pitchFamily="34" charset="0"/>
            </a:endParaRPr>
          </a:p>
          <a:p>
            <a:r>
              <a:rPr lang="en-US" altLang="zh-CN" dirty="0">
                <a:latin typeface="Calibri" pitchFamily="34" charset="0"/>
                <a:hlinkClick r:id="rId3"/>
              </a:rPr>
              <a:t>ftp://yealinkftp:yealinkftp@ftp.yealink.com/Training/BW/V70</a:t>
            </a:r>
            <a:r>
              <a:rPr lang="en-US" altLang="zh-CN" dirty="0" smtClean="0">
                <a:latin typeface="Calibri" pitchFamily="34" charset="0"/>
                <a:hlinkClick r:id="rId3"/>
              </a:rPr>
              <a:t>/</a:t>
            </a:r>
            <a:r>
              <a:rPr lang="en-US" altLang="zh-CN" dirty="0" smtClean="0">
                <a:latin typeface="Calibri" pitchFamily="34" charset="0"/>
              </a:rPr>
              <a:t> </a:t>
            </a:r>
          </a:p>
          <a:p>
            <a:endParaRPr lang="zh-CN" altLang="en-US" dirty="0">
              <a:latin typeface="Calibri" pitchFamily="34" charset="0"/>
            </a:endParaRPr>
          </a:p>
        </p:txBody>
      </p:sp>
      <p:sp>
        <p:nvSpPr>
          <p:cNvPr id="3" name="Rectangle 3"/>
          <p:cNvSpPr txBox="1">
            <a:spLocks noChangeArrowheads="1"/>
          </p:cNvSpPr>
          <p:nvPr/>
        </p:nvSpPr>
        <p:spPr>
          <a:xfrm>
            <a:off x="0" y="55563"/>
            <a:ext cx="7429520" cy="493712"/>
          </a:xfrm>
          <a:prstGeom prst="rect">
            <a:avLst/>
          </a:prstGeom>
        </p:spPr>
        <p:txBody>
          <a:bodyPr vert="horz" lIns="91440" tIns="45720" rIns="91440" bIns="45720" rtlCol="0" anchor="ctr">
            <a:noAutofit/>
          </a:bodyPr>
          <a:lstStyle/>
          <a:p>
            <a:pPr lvl="0" fontAlgn="auto">
              <a:spcAft>
                <a:spcPts val="0"/>
              </a:spcAft>
            </a:pPr>
            <a:r>
              <a:rPr lang="en-US" altLang="zh-CN" sz="3200" b="1" dirty="0" smtClean="0">
                <a:solidFill>
                  <a:schemeClr val="bg1"/>
                </a:solidFill>
                <a:latin typeface="Calibri" pitchFamily="34" charset="0"/>
                <a:ea typeface="+mj-ea"/>
                <a:cs typeface="Tahoma" pitchFamily="34" charset="0"/>
              </a:rPr>
              <a:t>Documents</a:t>
            </a:r>
          </a:p>
        </p:txBody>
      </p:sp>
      <p:sp>
        <p:nvSpPr>
          <p:cNvPr id="4" name="灯片编号占位符 3"/>
          <p:cNvSpPr>
            <a:spLocks noGrp="1"/>
          </p:cNvSpPr>
          <p:nvPr>
            <p:ph type="sldNum" sz="quarter" idx="12"/>
          </p:nvPr>
        </p:nvSpPr>
        <p:spPr/>
        <p:txBody>
          <a:bodyPr/>
          <a:lstStyle/>
          <a:p>
            <a:pPr>
              <a:defRPr/>
            </a:pPr>
            <a:fld id="{4B1F1D32-E798-4FFB-8D0D-5F8E53C0BDA9}" type="slidenum">
              <a:rPr lang="zh-CN" altLang="en-US" smtClean="0"/>
              <a:pPr>
                <a:defRPr/>
              </a:pPr>
              <a:t>59</a:t>
            </a:fld>
            <a:endParaRPr lang="zh-CN" alt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矩形 3"/>
          <p:cNvSpPr>
            <a:spLocks noChangeArrowheads="1"/>
          </p:cNvSpPr>
          <p:nvPr/>
        </p:nvSpPr>
        <p:spPr bwMode="auto">
          <a:xfrm>
            <a:off x="180132" y="35913"/>
            <a:ext cx="568801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3200" b="1" dirty="0" smtClean="0">
                <a:solidFill>
                  <a:prstClr val="white"/>
                </a:solidFill>
                <a:effectLst>
                  <a:outerShdw blurRad="38100" dist="38100" dir="2700000" algn="tl">
                    <a:srgbClr val="000000">
                      <a:alpha val="43137"/>
                    </a:srgbClr>
                  </a:outerShdw>
                </a:effectLst>
                <a:latin typeface="Calibri" pitchFamily="34" charset="0"/>
                <a:ea typeface="Tahoma" pitchFamily="34" charset="0"/>
                <a:cs typeface="Tahoma" pitchFamily="34" charset="0"/>
              </a:rPr>
              <a:t>Telefonica</a:t>
            </a:r>
            <a:endParaRPr lang="zh-CN" altLang="en-US" sz="3200" b="1" dirty="0">
              <a:solidFill>
                <a:prstClr val="white"/>
              </a:solidFill>
              <a:effectLst>
                <a:outerShdw blurRad="38100" dist="38100" dir="2700000" algn="tl">
                  <a:srgbClr val="000000">
                    <a:alpha val="43137"/>
                  </a:srgbClr>
                </a:outerShdw>
              </a:effectLst>
              <a:latin typeface="Calibri" pitchFamily="34" charset="0"/>
              <a:ea typeface="微软雅黑" pitchFamily="34" charset="-122"/>
              <a:cs typeface="Tahoma" pitchFamily="34" charset="0"/>
            </a:endParaRPr>
          </a:p>
        </p:txBody>
      </p:sp>
      <p:sp>
        <p:nvSpPr>
          <p:cNvPr id="27651" name="矩形 4"/>
          <p:cNvSpPr>
            <a:spLocks noChangeArrowheads="1"/>
          </p:cNvSpPr>
          <p:nvPr/>
        </p:nvSpPr>
        <p:spPr bwMode="auto">
          <a:xfrm>
            <a:off x="395536" y="908720"/>
            <a:ext cx="8352731" cy="3554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85738" indent="-185738">
              <a:lnSpc>
                <a:spcPct val="150000"/>
              </a:lnSpc>
              <a:spcBef>
                <a:spcPts val="1800"/>
              </a:spcBef>
              <a:buClr>
                <a:srgbClr val="00B050"/>
              </a:buClr>
              <a:buSzPct val="50000"/>
              <a:buFontTx/>
              <a:buBlip>
                <a:blip r:embed="rId3"/>
              </a:buBlip>
            </a:pPr>
            <a:r>
              <a:rPr lang="en-US" altLang="zh-CN" sz="2400" dirty="0">
                <a:latin typeface="+mn-lt"/>
                <a:ea typeface="+mn-ea"/>
              </a:rPr>
              <a:t>One of the largest telecommunication carriers in the World and the second largest telecommunication carriers in Europe.</a:t>
            </a:r>
          </a:p>
          <a:p>
            <a:pPr marL="185738" indent="-185738">
              <a:lnSpc>
                <a:spcPct val="150000"/>
              </a:lnSpc>
              <a:spcBef>
                <a:spcPts val="1800"/>
              </a:spcBef>
              <a:buClr>
                <a:srgbClr val="00B050"/>
              </a:buClr>
              <a:buSzPct val="50000"/>
              <a:buFontTx/>
              <a:buBlip>
                <a:blip r:embed="rId3"/>
              </a:buBlip>
            </a:pPr>
            <a:r>
              <a:rPr lang="en-US" altLang="zh-CN" sz="2400" dirty="0" smtClean="0">
                <a:latin typeface="+mn-lt"/>
                <a:ea typeface="+mn-ea"/>
              </a:rPr>
              <a:t>Target </a:t>
            </a:r>
            <a:r>
              <a:rPr lang="en-US" altLang="zh-CN" sz="2400" dirty="0">
                <a:latin typeface="+mn-lt"/>
                <a:ea typeface="+mn-ea"/>
              </a:rPr>
              <a:t>to Enterprise and Firms</a:t>
            </a:r>
          </a:p>
          <a:p>
            <a:pPr marL="185738" indent="-185738">
              <a:lnSpc>
                <a:spcPct val="150000"/>
              </a:lnSpc>
              <a:spcBef>
                <a:spcPts val="1800"/>
              </a:spcBef>
              <a:buClr>
                <a:srgbClr val="00B050"/>
              </a:buClr>
              <a:buSzPct val="50000"/>
              <a:buFontTx/>
              <a:buBlip>
                <a:blip r:embed="rId3"/>
              </a:buBlip>
            </a:pPr>
            <a:r>
              <a:rPr lang="en-US" altLang="zh-CN" sz="2400" dirty="0">
                <a:latin typeface="+mn-lt"/>
                <a:ea typeface="+mn-ea"/>
              </a:rPr>
              <a:t>Monthly fee with free phone use</a:t>
            </a:r>
          </a:p>
          <a:p>
            <a:pPr marL="185738" indent="-185738">
              <a:lnSpc>
                <a:spcPct val="150000"/>
              </a:lnSpc>
              <a:spcBef>
                <a:spcPts val="1800"/>
              </a:spcBef>
              <a:buClr>
                <a:srgbClr val="00B050"/>
              </a:buClr>
              <a:buSzPct val="50000"/>
              <a:buFontTx/>
              <a:buBlip>
                <a:blip r:embed="rId3"/>
              </a:buBlip>
            </a:pPr>
            <a:r>
              <a:rPr lang="en-US" altLang="zh-CN" sz="2400" dirty="0" smtClean="0">
                <a:latin typeface="+mn-lt"/>
                <a:ea typeface="+mn-ea"/>
              </a:rPr>
              <a:t>Yealink </a:t>
            </a:r>
            <a:r>
              <a:rPr lang="en-US" altLang="zh-CN" sz="2400" dirty="0">
                <a:latin typeface="+mn-lt"/>
                <a:ea typeface="+mn-ea"/>
              </a:rPr>
              <a:t>T26P, T22P</a:t>
            </a:r>
          </a:p>
        </p:txBody>
      </p:sp>
      <p:pic>
        <p:nvPicPr>
          <p:cNvPr id="27652" name="图片 16" descr="Telefonica.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54145" y="3505936"/>
            <a:ext cx="2720942" cy="105100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pic>
        <p:nvPicPr>
          <p:cNvPr id="5" name="Picture 2"/>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5010123" y="5084113"/>
            <a:ext cx="1290069" cy="887018"/>
          </a:xfrm>
          <a:prstGeom prst="rect">
            <a:avLst/>
          </a:prstGeom>
          <a:noFill/>
          <a:effectLst>
            <a:reflection blurRad="6350" stA="52000" endA="300" endPos="35000" dir="5400000" sy="-100000" algn="bl" rotWithShape="0"/>
          </a:effectLst>
          <a:extLst>
            <a:ext uri="{909E8E84-426E-40DD-AFC4-6F175D3DCCD1}">
              <a14:hiddenFill xmlns:a14="http://schemas.microsoft.com/office/drawing/2010/main">
                <a:solidFill>
                  <a:srgbClr val="FFFFFF"/>
                </a:solidFill>
              </a14:hiddenFill>
            </a:ext>
          </a:extLst>
        </p:spPr>
      </p:pic>
      <p:pic>
        <p:nvPicPr>
          <p:cNvPr id="6" name="图片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14616" y="5084113"/>
            <a:ext cx="1357381" cy="888089"/>
          </a:xfrm>
          <a:prstGeom prst="rect">
            <a:avLst/>
          </a:prstGeom>
          <a:effectLst>
            <a:reflection blurRad="6350" stA="52000" endA="300" endPos="35000" dir="5400000" sy="-100000" algn="bl" rotWithShape="0"/>
          </a:effectLst>
        </p:spPr>
      </p:pic>
      <p:sp>
        <p:nvSpPr>
          <p:cNvPr id="2" name="灯片编号占位符 1"/>
          <p:cNvSpPr>
            <a:spLocks noGrp="1"/>
          </p:cNvSpPr>
          <p:nvPr>
            <p:ph type="sldNum" sz="quarter" idx="12"/>
          </p:nvPr>
        </p:nvSpPr>
        <p:spPr/>
        <p:txBody>
          <a:bodyPr/>
          <a:lstStyle/>
          <a:p>
            <a:pPr>
              <a:defRPr/>
            </a:pPr>
            <a:fld id="{697FED9D-2B1C-4C7D-8258-53708B199F59}" type="slidenum">
              <a:rPr lang="zh-CN" altLang="en-US" smtClean="0"/>
              <a:pPr>
                <a:defRPr/>
              </a:pPr>
              <a:t>6</a:t>
            </a:fld>
            <a:endParaRPr lang="zh-CN" altLang="en-US" dirty="0"/>
          </a:p>
        </p:txBody>
      </p:sp>
    </p:spTree>
    <p:extLst>
      <p:ext uri="{BB962C8B-B14F-4D97-AF65-F5344CB8AC3E}">
        <p14:creationId xmlns:p14="http://schemas.microsoft.com/office/powerpoint/2010/main" val="344062952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683568" y="2564904"/>
            <a:ext cx="7772400" cy="1470025"/>
          </a:xfrm>
        </p:spPr>
        <p:txBody>
          <a:bodyPr>
            <a:normAutofit/>
          </a:bodyPr>
          <a:lstStyle/>
          <a:p>
            <a:r>
              <a:rPr lang="en-US" altLang="zh-CN" sz="4000" b="1" dirty="0" err="1" smtClean="0">
                <a:latin typeface="+mn-lt"/>
              </a:rPr>
              <a:t>BroadTouch</a:t>
            </a:r>
            <a:endParaRPr lang="zh-CN" altLang="en-US" sz="4000" b="1" dirty="0">
              <a:latin typeface="+mn-lt"/>
            </a:endParaRPr>
          </a:p>
        </p:txBody>
      </p:sp>
      <p:sp>
        <p:nvSpPr>
          <p:cNvPr id="3" name="灯片编号占位符 2"/>
          <p:cNvSpPr>
            <a:spLocks noGrp="1"/>
          </p:cNvSpPr>
          <p:nvPr>
            <p:ph type="sldNum" sz="quarter" idx="12"/>
          </p:nvPr>
        </p:nvSpPr>
        <p:spPr/>
        <p:txBody>
          <a:bodyPr/>
          <a:lstStyle/>
          <a:p>
            <a:pPr>
              <a:defRPr/>
            </a:pPr>
            <a:fld id="{697FED9D-2B1C-4C7D-8258-53708B199F59}" type="slidenum">
              <a:rPr lang="zh-CN" altLang="en-US" smtClean="0">
                <a:solidFill>
                  <a:prstClr val="black">
                    <a:tint val="75000"/>
                  </a:prstClr>
                </a:solidFill>
              </a:rPr>
              <a:pPr>
                <a:defRPr/>
              </a:pPr>
              <a:t>60</a:t>
            </a:fld>
            <a:endParaRPr lang="zh-CN" altLang="en-US">
              <a:solidFill>
                <a:prstClr val="black">
                  <a:tint val="75000"/>
                </a:prstClr>
              </a:solidFill>
            </a:endParaRPr>
          </a:p>
        </p:txBody>
      </p:sp>
    </p:spTree>
    <p:extLst>
      <p:ext uri="{BB962C8B-B14F-4D97-AF65-F5344CB8AC3E}">
        <p14:creationId xmlns:p14="http://schemas.microsoft.com/office/powerpoint/2010/main" val="279871873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2060848"/>
            <a:ext cx="7306096" cy="44642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3"/>
          <p:cNvSpPr txBox="1">
            <a:spLocks noChangeArrowheads="1"/>
          </p:cNvSpPr>
          <p:nvPr/>
        </p:nvSpPr>
        <p:spPr>
          <a:xfrm>
            <a:off x="0" y="55563"/>
            <a:ext cx="8545502" cy="493712"/>
          </a:xfrm>
          <a:prstGeom prst="rect">
            <a:avLst/>
          </a:prstGeom>
        </p:spPr>
        <p:txBody>
          <a:bodyPr vert="horz" lIns="91440" tIns="45720" rIns="91440" bIns="45720" rtlCol="0" anchor="ctr">
            <a:noAutofit/>
          </a:bodyPr>
          <a:lstStyle/>
          <a:p>
            <a:pPr lvl="0" fontAlgn="auto">
              <a:spcAft>
                <a:spcPts val="0"/>
              </a:spcAft>
            </a:pPr>
            <a:r>
              <a:rPr lang="en-US" altLang="zh-CN" sz="3200" b="1" dirty="0" smtClean="0">
                <a:solidFill>
                  <a:schemeClr val="bg1"/>
                </a:solidFill>
                <a:latin typeface="Calibri" pitchFamily="34" charset="0"/>
                <a:ea typeface="+mj-ea"/>
                <a:cs typeface="Tahoma" pitchFamily="34" charset="0"/>
              </a:rPr>
              <a:t>UC-If you are interested in this, please contact us</a:t>
            </a:r>
          </a:p>
        </p:txBody>
      </p:sp>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152" y="908720"/>
            <a:ext cx="8515350" cy="1000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灯片编号占位符 3"/>
          <p:cNvSpPr>
            <a:spLocks noGrp="1"/>
          </p:cNvSpPr>
          <p:nvPr>
            <p:ph type="sldNum" sz="quarter" idx="12"/>
          </p:nvPr>
        </p:nvSpPr>
        <p:spPr/>
        <p:txBody>
          <a:bodyPr/>
          <a:lstStyle/>
          <a:p>
            <a:pPr>
              <a:defRPr/>
            </a:pPr>
            <a:fld id="{697FED9D-2B1C-4C7D-8258-53708B199F59}" type="slidenum">
              <a:rPr lang="zh-CN" altLang="en-US" smtClean="0"/>
              <a:pPr>
                <a:defRPr/>
              </a:pPr>
              <a:t>61</a:t>
            </a:fld>
            <a:endParaRPr lang="zh-CN" altLang="en-US" dirty="0"/>
          </a:p>
        </p:txBody>
      </p:sp>
    </p:spTree>
    <p:extLst>
      <p:ext uri="{BB962C8B-B14F-4D97-AF65-F5344CB8AC3E}">
        <p14:creationId xmlns:p14="http://schemas.microsoft.com/office/powerpoint/2010/main" val="3219502608"/>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86116" y="2500306"/>
            <a:ext cx="2441694" cy="1938992"/>
          </a:xfrm>
          <a:prstGeom prst="rect">
            <a:avLst/>
          </a:prstGeom>
          <a:noFill/>
        </p:spPr>
        <p:txBody>
          <a:bodyPr wrap="none" rtlCol="0">
            <a:spAutoFit/>
          </a:bodyPr>
          <a:lstStyle/>
          <a:p>
            <a:r>
              <a:rPr lang="en-US" altLang="zh-CN" sz="6000" b="1" dirty="0" smtClean="0">
                <a:latin typeface="+mn-lt"/>
              </a:rPr>
              <a:t>Thanks</a:t>
            </a:r>
          </a:p>
          <a:p>
            <a:r>
              <a:rPr lang="en-US" altLang="zh-CN" sz="6000" b="1" dirty="0" smtClean="0">
                <a:latin typeface="+mn-lt"/>
              </a:rPr>
              <a:t>  Q&amp;A</a:t>
            </a:r>
            <a:endParaRPr lang="zh-CN" altLang="en-US" sz="6000" b="1" dirty="0">
              <a:latin typeface="+mn-lt"/>
            </a:endParaRPr>
          </a:p>
        </p:txBody>
      </p:sp>
      <p:sp>
        <p:nvSpPr>
          <p:cNvPr id="3" name="灯片编号占位符 2"/>
          <p:cNvSpPr>
            <a:spLocks noGrp="1"/>
          </p:cNvSpPr>
          <p:nvPr>
            <p:ph type="sldNum" sz="quarter" idx="12"/>
          </p:nvPr>
        </p:nvSpPr>
        <p:spPr/>
        <p:txBody>
          <a:bodyPr/>
          <a:lstStyle/>
          <a:p>
            <a:pPr>
              <a:defRPr/>
            </a:pPr>
            <a:fld id="{4B1F1D32-E798-4FFB-8D0D-5F8E53C0BDA9}" type="slidenum">
              <a:rPr lang="zh-CN" altLang="en-US" smtClean="0"/>
              <a:pPr>
                <a:defRPr/>
              </a:pPr>
              <a:t>62</a:t>
            </a:fld>
            <a:endParaRPr lang="zh-CN" alt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79512" y="-27296"/>
            <a:ext cx="4104456" cy="778098"/>
          </a:xfrm>
        </p:spPr>
        <p:txBody>
          <a:bodyPr>
            <a:normAutofit/>
          </a:bodyPr>
          <a:lstStyle/>
          <a:p>
            <a:pPr algn="l"/>
            <a:r>
              <a:rPr lang="en-US" altLang="zh-CN" sz="3200" b="1" dirty="0" smtClean="0">
                <a:solidFill>
                  <a:schemeClr val="bg1"/>
                </a:solidFill>
                <a:effectLst>
                  <a:outerShdw blurRad="38100" dist="38100" dir="2700000" algn="tl">
                    <a:srgbClr val="000000">
                      <a:alpha val="43137"/>
                    </a:srgbClr>
                  </a:outerShdw>
                </a:effectLst>
                <a:latin typeface="+mn-lt"/>
                <a:ea typeface="Tahoma" pitchFamily="34" charset="0"/>
                <a:cs typeface="Tahoma" pitchFamily="34" charset="0"/>
              </a:rPr>
              <a:t>PCCW</a:t>
            </a:r>
            <a:endParaRPr lang="zh-CN" altLang="en-US" sz="3200" b="1" dirty="0">
              <a:solidFill>
                <a:schemeClr val="bg1"/>
              </a:solidFill>
              <a:effectLst>
                <a:outerShdw blurRad="38100" dist="38100" dir="2700000" algn="tl">
                  <a:srgbClr val="000000">
                    <a:alpha val="43137"/>
                  </a:srgbClr>
                </a:outerShdw>
              </a:effectLst>
              <a:latin typeface="+mn-lt"/>
              <a:ea typeface="微软雅黑" pitchFamily="34" charset="-122"/>
              <a:cs typeface="Tahoma" pitchFamily="34" charset="0"/>
            </a:endParaRPr>
          </a:p>
        </p:txBody>
      </p:sp>
      <p:sp>
        <p:nvSpPr>
          <p:cNvPr id="4" name="矩形 4"/>
          <p:cNvSpPr txBox="1">
            <a:spLocks noChangeArrowheads="1"/>
          </p:cNvSpPr>
          <p:nvPr/>
        </p:nvSpPr>
        <p:spPr bwMode="auto">
          <a:xfrm>
            <a:off x="323528" y="980727"/>
            <a:ext cx="8640960" cy="3000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85738" indent="-185738">
              <a:lnSpc>
                <a:spcPct val="150000"/>
              </a:lnSpc>
              <a:spcBef>
                <a:spcPts val="1800"/>
              </a:spcBef>
              <a:buClr>
                <a:srgbClr val="00B050"/>
              </a:buClr>
              <a:buSzPct val="50000"/>
              <a:buBlip>
                <a:blip r:embed="rId3"/>
              </a:buBlip>
            </a:pPr>
            <a:r>
              <a:rPr lang="en-US" altLang="zh-CN" sz="2400" dirty="0"/>
              <a:t>The largest telecommunication carrier in HK.</a:t>
            </a:r>
            <a:r>
              <a:rPr lang="zh-CN" altLang="en-US" sz="2400" dirty="0"/>
              <a:t> </a:t>
            </a:r>
            <a:endParaRPr lang="en-US" altLang="zh-CN" sz="2400" dirty="0"/>
          </a:p>
          <a:p>
            <a:pPr marL="185738" indent="-185738">
              <a:lnSpc>
                <a:spcPct val="150000"/>
              </a:lnSpc>
              <a:spcBef>
                <a:spcPts val="1800"/>
              </a:spcBef>
              <a:buClr>
                <a:srgbClr val="00B050"/>
              </a:buClr>
              <a:buSzPct val="50000"/>
              <a:buBlip>
                <a:blip r:embed="rId3"/>
              </a:buBlip>
            </a:pPr>
            <a:r>
              <a:rPr lang="en-US" altLang="zh-CN" sz="2400" dirty="0" smtClean="0"/>
              <a:t>Target </a:t>
            </a:r>
            <a:r>
              <a:rPr lang="en-US" altLang="zh-CN" sz="2400" dirty="0"/>
              <a:t>to SMB</a:t>
            </a:r>
          </a:p>
          <a:p>
            <a:pPr marL="185738" indent="-185738">
              <a:lnSpc>
                <a:spcPct val="150000"/>
              </a:lnSpc>
              <a:spcBef>
                <a:spcPts val="1800"/>
              </a:spcBef>
              <a:buClr>
                <a:srgbClr val="00B050"/>
              </a:buClr>
              <a:buSzPct val="50000"/>
              <a:buBlip>
                <a:blip r:embed="rId3"/>
              </a:buBlip>
            </a:pPr>
            <a:r>
              <a:rPr lang="en-US" altLang="zh-CN" sz="2400" dirty="0"/>
              <a:t>Monthly fee with free phone use</a:t>
            </a:r>
          </a:p>
          <a:p>
            <a:pPr marL="185738" indent="-185738">
              <a:lnSpc>
                <a:spcPct val="150000"/>
              </a:lnSpc>
              <a:spcBef>
                <a:spcPts val="1800"/>
              </a:spcBef>
              <a:buClr>
                <a:srgbClr val="00B050"/>
              </a:buClr>
              <a:buSzPct val="50000"/>
              <a:buBlip>
                <a:blip r:embed="rId3"/>
              </a:buBlip>
            </a:pPr>
            <a:r>
              <a:rPr lang="en-US" altLang="zh-CN" sz="2400" dirty="0" smtClean="0"/>
              <a:t>Yealink </a:t>
            </a:r>
            <a:r>
              <a:rPr lang="en-US" altLang="zh-CN" sz="2400" dirty="0"/>
              <a:t>T28P, T26P</a:t>
            </a:r>
          </a:p>
        </p:txBody>
      </p:sp>
      <p:pic>
        <p:nvPicPr>
          <p:cNvPr id="5"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92080" y="2843262"/>
            <a:ext cx="3307326" cy="10921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pic>
        <p:nvPicPr>
          <p:cNvPr id="102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29695" y="4640932"/>
            <a:ext cx="4352925" cy="87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灯片编号占位符 2"/>
          <p:cNvSpPr>
            <a:spLocks noGrp="1"/>
          </p:cNvSpPr>
          <p:nvPr>
            <p:ph type="sldNum" sz="quarter" idx="12"/>
          </p:nvPr>
        </p:nvSpPr>
        <p:spPr/>
        <p:txBody>
          <a:bodyPr/>
          <a:lstStyle/>
          <a:p>
            <a:pPr>
              <a:defRPr/>
            </a:pPr>
            <a:fld id="{D5D4FDEC-AA91-4597-9177-15074E1FE496}" type="slidenum">
              <a:rPr lang="zh-CN" altLang="en-US" smtClean="0">
                <a:solidFill>
                  <a:prstClr val="black">
                    <a:tint val="75000"/>
                  </a:prstClr>
                </a:solidFill>
              </a:rPr>
              <a:pPr>
                <a:defRPr/>
              </a:pPr>
              <a:t>7</a:t>
            </a:fld>
            <a:endParaRPr lang="zh-CN" altLang="en-US">
              <a:solidFill>
                <a:prstClr val="black">
                  <a:tint val="75000"/>
                </a:prstClr>
              </a:solidFill>
            </a:endParaRPr>
          </a:p>
        </p:txBody>
      </p:sp>
      <p:sp>
        <p:nvSpPr>
          <p:cNvPr id="7" name="灯片编号占位符 1"/>
          <p:cNvSpPr txBox="1">
            <a:spLocks/>
          </p:cNvSpPr>
          <p:nvPr/>
        </p:nvSpPr>
        <p:spPr>
          <a:xfrm>
            <a:off x="6888626" y="260647"/>
            <a:ext cx="2133600" cy="365125"/>
          </a:xfrm>
          <a:prstGeom prst="rect">
            <a:avLst/>
          </a:prstGeom>
        </p:spPr>
        <p:txBody>
          <a:bodyPr vert="horz" lIns="91440" tIns="45720" rIns="91440" bIns="45720" rtlCol="0" anchor="ctr"/>
          <a:lstStyle>
            <a:defPPr>
              <a:defRPr lang="zh-CN"/>
            </a:defPPr>
            <a:lvl1pPr algn="r" rtl="0" fontAlgn="base">
              <a:spcBef>
                <a:spcPct val="0"/>
              </a:spcBef>
              <a:spcAft>
                <a:spcPct val="0"/>
              </a:spcAft>
              <a:defRPr sz="1200" kern="1200">
                <a:solidFill>
                  <a:schemeClr val="tx1">
                    <a:tint val="75000"/>
                  </a:schemeClr>
                </a:solidFill>
                <a:latin typeface="Calibri" pitchFamily="34" charset="0"/>
                <a:ea typeface="宋体" charset="-122"/>
                <a:cs typeface="+mn-cs"/>
              </a:defRPr>
            </a:lvl1pPr>
            <a:lvl2pPr marL="457200" algn="l" rtl="0" fontAlgn="base">
              <a:spcBef>
                <a:spcPct val="0"/>
              </a:spcBef>
              <a:spcAft>
                <a:spcPct val="0"/>
              </a:spcAft>
              <a:defRPr sz="1600" kern="1200">
                <a:solidFill>
                  <a:schemeClr val="tx1"/>
                </a:solidFill>
                <a:latin typeface="Arial" charset="0"/>
                <a:ea typeface="宋体" charset="-122"/>
                <a:cs typeface="+mn-cs"/>
              </a:defRPr>
            </a:lvl2pPr>
            <a:lvl3pPr marL="914400" algn="l" rtl="0" fontAlgn="base">
              <a:spcBef>
                <a:spcPct val="0"/>
              </a:spcBef>
              <a:spcAft>
                <a:spcPct val="0"/>
              </a:spcAft>
              <a:defRPr sz="1600" kern="1200">
                <a:solidFill>
                  <a:schemeClr val="tx1"/>
                </a:solidFill>
                <a:latin typeface="Arial" charset="0"/>
                <a:ea typeface="宋体" charset="-122"/>
                <a:cs typeface="+mn-cs"/>
              </a:defRPr>
            </a:lvl3pPr>
            <a:lvl4pPr marL="1371600" algn="l" rtl="0" fontAlgn="base">
              <a:spcBef>
                <a:spcPct val="0"/>
              </a:spcBef>
              <a:spcAft>
                <a:spcPct val="0"/>
              </a:spcAft>
              <a:defRPr sz="1600" kern="1200">
                <a:solidFill>
                  <a:schemeClr val="tx1"/>
                </a:solidFill>
                <a:latin typeface="Arial" charset="0"/>
                <a:ea typeface="宋体" charset="-122"/>
                <a:cs typeface="+mn-cs"/>
              </a:defRPr>
            </a:lvl4pPr>
            <a:lvl5pPr marL="1828800" algn="l" rtl="0" fontAlgn="base">
              <a:spcBef>
                <a:spcPct val="0"/>
              </a:spcBef>
              <a:spcAft>
                <a:spcPct val="0"/>
              </a:spcAft>
              <a:defRPr sz="1600" kern="1200">
                <a:solidFill>
                  <a:schemeClr val="tx1"/>
                </a:solidFill>
                <a:latin typeface="Arial" charset="0"/>
                <a:ea typeface="宋体" charset="-122"/>
                <a:cs typeface="+mn-cs"/>
              </a:defRPr>
            </a:lvl5pPr>
            <a:lvl6pPr marL="2286000" algn="l" defTabSz="914400" rtl="0" eaLnBrk="1" latinLnBrk="0" hangingPunct="1">
              <a:defRPr sz="1600" kern="1200">
                <a:solidFill>
                  <a:schemeClr val="tx1"/>
                </a:solidFill>
                <a:latin typeface="Arial" charset="0"/>
                <a:ea typeface="宋体" charset="-122"/>
                <a:cs typeface="+mn-cs"/>
              </a:defRPr>
            </a:lvl6pPr>
            <a:lvl7pPr marL="2743200" algn="l" defTabSz="914400" rtl="0" eaLnBrk="1" latinLnBrk="0" hangingPunct="1">
              <a:defRPr sz="1600" kern="1200">
                <a:solidFill>
                  <a:schemeClr val="tx1"/>
                </a:solidFill>
                <a:latin typeface="Arial" charset="0"/>
                <a:ea typeface="宋体" charset="-122"/>
                <a:cs typeface="+mn-cs"/>
              </a:defRPr>
            </a:lvl7pPr>
            <a:lvl8pPr marL="3200400" algn="l" defTabSz="914400" rtl="0" eaLnBrk="1" latinLnBrk="0" hangingPunct="1">
              <a:defRPr sz="1600" kern="1200">
                <a:solidFill>
                  <a:schemeClr val="tx1"/>
                </a:solidFill>
                <a:latin typeface="Arial" charset="0"/>
                <a:ea typeface="宋体" charset="-122"/>
                <a:cs typeface="+mn-cs"/>
              </a:defRPr>
            </a:lvl8pPr>
            <a:lvl9pPr marL="3657600" algn="l" defTabSz="914400" rtl="0" eaLnBrk="1" latinLnBrk="0" hangingPunct="1">
              <a:defRPr sz="1600" kern="1200">
                <a:solidFill>
                  <a:schemeClr val="tx1"/>
                </a:solidFill>
                <a:latin typeface="Arial" charset="0"/>
                <a:ea typeface="宋体" charset="-122"/>
                <a:cs typeface="+mn-cs"/>
              </a:defRPr>
            </a:lvl9pPr>
          </a:lstStyle>
          <a:p>
            <a:pPr>
              <a:defRPr/>
            </a:pPr>
            <a:fld id="{697FED9D-2B1C-4C7D-8258-53708B199F59}" type="slidenum">
              <a:rPr lang="zh-CN" altLang="en-US" sz="1600" smtClean="0">
                <a:solidFill>
                  <a:srgbClr val="FF0000"/>
                </a:solidFill>
              </a:rPr>
              <a:pPr>
                <a:defRPr/>
              </a:pPr>
              <a:t>7</a:t>
            </a:fld>
            <a:endParaRPr lang="zh-CN" altLang="en-US" sz="1600" dirty="0">
              <a:solidFill>
                <a:srgbClr val="FF0000"/>
              </a:solidFill>
            </a:endParaRPr>
          </a:p>
        </p:txBody>
      </p:sp>
    </p:spTree>
    <p:extLst>
      <p:ext uri="{BB962C8B-B14F-4D97-AF65-F5344CB8AC3E}">
        <p14:creationId xmlns:p14="http://schemas.microsoft.com/office/powerpoint/2010/main" val="233289847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5496" y="58614"/>
            <a:ext cx="5338936" cy="634082"/>
          </a:xfrm>
        </p:spPr>
        <p:txBody>
          <a:bodyPr>
            <a:normAutofit/>
          </a:bodyPr>
          <a:lstStyle/>
          <a:p>
            <a:pPr algn="l"/>
            <a:r>
              <a:rPr lang="en-US" altLang="zh-CN" b="1" dirty="0" smtClean="0">
                <a:solidFill>
                  <a:schemeClr val="bg1"/>
                </a:solidFill>
                <a:effectLst>
                  <a:outerShdw blurRad="38100" dist="38100" dir="2700000" algn="tl">
                    <a:srgbClr val="000000">
                      <a:alpha val="43137"/>
                    </a:srgbClr>
                  </a:outerShdw>
                </a:effectLst>
                <a:latin typeface="+mn-lt"/>
                <a:ea typeface="Tahoma" pitchFamily="34" charset="0"/>
                <a:cs typeface="Tahoma" pitchFamily="34" charset="0"/>
              </a:rPr>
              <a:t>And More…</a:t>
            </a:r>
            <a:endParaRPr lang="zh-CN" altLang="en-US" b="1" dirty="0">
              <a:solidFill>
                <a:schemeClr val="bg1"/>
              </a:solidFill>
              <a:effectLst>
                <a:outerShdw blurRad="38100" dist="38100" dir="2700000" algn="tl">
                  <a:srgbClr val="000000">
                    <a:alpha val="43137"/>
                  </a:srgbClr>
                </a:outerShdw>
              </a:effectLst>
              <a:latin typeface="+mn-lt"/>
              <a:ea typeface="微软雅黑" pitchFamily="34" charset="-122"/>
              <a:cs typeface="Tahoma" pitchFamily="34" charset="0"/>
            </a:endParaRPr>
          </a:p>
        </p:txBody>
      </p:sp>
      <p:pic>
        <p:nvPicPr>
          <p:cNvPr id="6"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9552" y="3140968"/>
            <a:ext cx="1944216" cy="730340"/>
          </a:xfrm>
          <a:prstGeom prst="roundRect">
            <a:avLst>
              <a:gd name="adj" fmla="val 8594"/>
            </a:avLst>
          </a:prstGeom>
          <a:solidFill>
            <a:srgbClr val="FFFFFF">
              <a:shade val="85000"/>
            </a:srgbClr>
          </a:solidFill>
          <a:ln>
            <a:noFill/>
          </a:ln>
          <a:effectLst>
            <a:outerShdw dist="35921" dir="2700000" algn="ctr" rotWithShape="0">
              <a:schemeClr val="bg2"/>
            </a:outerShdw>
            <a:reflection blurRad="6350" stA="52000" endA="300" endPos="35000" dir="5400000" sy="-100000" algn="bl" rotWithShape="0"/>
          </a:effectLst>
          <a:extLst>
            <a:ext uri="{91240B29-F687-4F45-9708-019B960494DF}">
              <a14:hiddenLine xmlns:a14="http://schemas.microsoft.com/office/drawing/2010/main" w="9525">
                <a:solidFill>
                  <a:schemeClr val="tx1"/>
                </a:solidFill>
                <a:miter lim="800000"/>
                <a:headEnd/>
                <a:tailEnd/>
              </a14:hiddenLine>
            </a:ext>
          </a:extLst>
        </p:spPr>
      </p:pic>
      <p:pic>
        <p:nvPicPr>
          <p:cNvPr id="7" name="图片 6" descr="singTel.jpg"/>
          <p:cNvPicPr>
            <a:picLocks noChangeAspect="1"/>
          </p:cNvPicPr>
          <p:nvPr/>
        </p:nvPicPr>
        <p:blipFill>
          <a:blip r:embed="rId4" cstate="print"/>
          <a:stretch>
            <a:fillRect/>
          </a:stretch>
        </p:blipFill>
        <p:spPr>
          <a:xfrm>
            <a:off x="3059832" y="3166323"/>
            <a:ext cx="2158640" cy="730340"/>
          </a:xfrm>
          <a:prstGeom prst="rect">
            <a:avLst/>
          </a:prstGeom>
        </p:spPr>
      </p:pic>
      <p:pic>
        <p:nvPicPr>
          <p:cNvPr id="2051"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652120" y="3140968"/>
            <a:ext cx="2447925" cy="781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灯片编号占位符 2"/>
          <p:cNvSpPr>
            <a:spLocks noGrp="1"/>
          </p:cNvSpPr>
          <p:nvPr>
            <p:ph type="sldNum" sz="quarter" idx="12"/>
          </p:nvPr>
        </p:nvSpPr>
        <p:spPr/>
        <p:txBody>
          <a:bodyPr/>
          <a:lstStyle/>
          <a:p>
            <a:pPr>
              <a:defRPr/>
            </a:pPr>
            <a:fld id="{D5D4FDEC-AA91-4597-9177-15074E1FE496}" type="slidenum">
              <a:rPr lang="zh-CN" altLang="en-US" smtClean="0">
                <a:solidFill>
                  <a:prstClr val="black">
                    <a:tint val="75000"/>
                  </a:prstClr>
                </a:solidFill>
              </a:rPr>
              <a:pPr>
                <a:defRPr/>
              </a:pPr>
              <a:t>8</a:t>
            </a:fld>
            <a:endParaRPr lang="zh-CN" altLang="en-US">
              <a:solidFill>
                <a:prstClr val="black">
                  <a:tint val="75000"/>
                </a:prstClr>
              </a:solidFill>
            </a:endParaRPr>
          </a:p>
        </p:txBody>
      </p:sp>
      <p:sp>
        <p:nvSpPr>
          <p:cNvPr id="8" name="灯片编号占位符 1"/>
          <p:cNvSpPr txBox="1">
            <a:spLocks/>
          </p:cNvSpPr>
          <p:nvPr/>
        </p:nvSpPr>
        <p:spPr>
          <a:xfrm>
            <a:off x="6888626" y="260647"/>
            <a:ext cx="2133600" cy="365125"/>
          </a:xfrm>
          <a:prstGeom prst="rect">
            <a:avLst/>
          </a:prstGeom>
        </p:spPr>
        <p:txBody>
          <a:bodyPr vert="horz" lIns="91440" tIns="45720" rIns="91440" bIns="45720" rtlCol="0" anchor="ctr"/>
          <a:lstStyle>
            <a:defPPr>
              <a:defRPr lang="zh-CN"/>
            </a:defPPr>
            <a:lvl1pPr algn="r" rtl="0" fontAlgn="base">
              <a:spcBef>
                <a:spcPct val="0"/>
              </a:spcBef>
              <a:spcAft>
                <a:spcPct val="0"/>
              </a:spcAft>
              <a:defRPr sz="1200" kern="1200">
                <a:solidFill>
                  <a:schemeClr val="tx1">
                    <a:tint val="75000"/>
                  </a:schemeClr>
                </a:solidFill>
                <a:latin typeface="Calibri" pitchFamily="34" charset="0"/>
                <a:ea typeface="宋体" charset="-122"/>
                <a:cs typeface="+mn-cs"/>
              </a:defRPr>
            </a:lvl1pPr>
            <a:lvl2pPr marL="457200" algn="l" rtl="0" fontAlgn="base">
              <a:spcBef>
                <a:spcPct val="0"/>
              </a:spcBef>
              <a:spcAft>
                <a:spcPct val="0"/>
              </a:spcAft>
              <a:defRPr sz="1600" kern="1200">
                <a:solidFill>
                  <a:schemeClr val="tx1"/>
                </a:solidFill>
                <a:latin typeface="Arial" charset="0"/>
                <a:ea typeface="宋体" charset="-122"/>
                <a:cs typeface="+mn-cs"/>
              </a:defRPr>
            </a:lvl2pPr>
            <a:lvl3pPr marL="914400" algn="l" rtl="0" fontAlgn="base">
              <a:spcBef>
                <a:spcPct val="0"/>
              </a:spcBef>
              <a:spcAft>
                <a:spcPct val="0"/>
              </a:spcAft>
              <a:defRPr sz="1600" kern="1200">
                <a:solidFill>
                  <a:schemeClr val="tx1"/>
                </a:solidFill>
                <a:latin typeface="Arial" charset="0"/>
                <a:ea typeface="宋体" charset="-122"/>
                <a:cs typeface="+mn-cs"/>
              </a:defRPr>
            </a:lvl3pPr>
            <a:lvl4pPr marL="1371600" algn="l" rtl="0" fontAlgn="base">
              <a:spcBef>
                <a:spcPct val="0"/>
              </a:spcBef>
              <a:spcAft>
                <a:spcPct val="0"/>
              </a:spcAft>
              <a:defRPr sz="1600" kern="1200">
                <a:solidFill>
                  <a:schemeClr val="tx1"/>
                </a:solidFill>
                <a:latin typeface="Arial" charset="0"/>
                <a:ea typeface="宋体" charset="-122"/>
                <a:cs typeface="+mn-cs"/>
              </a:defRPr>
            </a:lvl4pPr>
            <a:lvl5pPr marL="1828800" algn="l" rtl="0" fontAlgn="base">
              <a:spcBef>
                <a:spcPct val="0"/>
              </a:spcBef>
              <a:spcAft>
                <a:spcPct val="0"/>
              </a:spcAft>
              <a:defRPr sz="1600" kern="1200">
                <a:solidFill>
                  <a:schemeClr val="tx1"/>
                </a:solidFill>
                <a:latin typeface="Arial" charset="0"/>
                <a:ea typeface="宋体" charset="-122"/>
                <a:cs typeface="+mn-cs"/>
              </a:defRPr>
            </a:lvl5pPr>
            <a:lvl6pPr marL="2286000" algn="l" defTabSz="914400" rtl="0" eaLnBrk="1" latinLnBrk="0" hangingPunct="1">
              <a:defRPr sz="1600" kern="1200">
                <a:solidFill>
                  <a:schemeClr val="tx1"/>
                </a:solidFill>
                <a:latin typeface="Arial" charset="0"/>
                <a:ea typeface="宋体" charset="-122"/>
                <a:cs typeface="+mn-cs"/>
              </a:defRPr>
            </a:lvl6pPr>
            <a:lvl7pPr marL="2743200" algn="l" defTabSz="914400" rtl="0" eaLnBrk="1" latinLnBrk="0" hangingPunct="1">
              <a:defRPr sz="1600" kern="1200">
                <a:solidFill>
                  <a:schemeClr val="tx1"/>
                </a:solidFill>
                <a:latin typeface="Arial" charset="0"/>
                <a:ea typeface="宋体" charset="-122"/>
                <a:cs typeface="+mn-cs"/>
              </a:defRPr>
            </a:lvl7pPr>
            <a:lvl8pPr marL="3200400" algn="l" defTabSz="914400" rtl="0" eaLnBrk="1" latinLnBrk="0" hangingPunct="1">
              <a:defRPr sz="1600" kern="1200">
                <a:solidFill>
                  <a:schemeClr val="tx1"/>
                </a:solidFill>
                <a:latin typeface="Arial" charset="0"/>
                <a:ea typeface="宋体" charset="-122"/>
                <a:cs typeface="+mn-cs"/>
              </a:defRPr>
            </a:lvl8pPr>
            <a:lvl9pPr marL="3657600" algn="l" defTabSz="914400" rtl="0" eaLnBrk="1" latinLnBrk="0" hangingPunct="1">
              <a:defRPr sz="1600" kern="1200">
                <a:solidFill>
                  <a:schemeClr val="tx1"/>
                </a:solidFill>
                <a:latin typeface="Arial" charset="0"/>
                <a:ea typeface="宋体" charset="-122"/>
                <a:cs typeface="+mn-cs"/>
              </a:defRPr>
            </a:lvl9pPr>
          </a:lstStyle>
          <a:p>
            <a:pPr>
              <a:defRPr/>
            </a:pPr>
            <a:fld id="{697FED9D-2B1C-4C7D-8258-53708B199F59}" type="slidenum">
              <a:rPr lang="zh-CN" altLang="en-US" sz="1600" smtClean="0">
                <a:solidFill>
                  <a:srgbClr val="FF0000"/>
                </a:solidFill>
              </a:rPr>
              <a:pPr>
                <a:defRPr/>
              </a:pPr>
              <a:t>8</a:t>
            </a:fld>
            <a:endParaRPr lang="zh-CN" altLang="en-US" sz="1600" dirty="0">
              <a:solidFill>
                <a:srgbClr val="FF0000"/>
              </a:solidFill>
            </a:endParaRPr>
          </a:p>
        </p:txBody>
      </p:sp>
    </p:spTree>
    <p:extLst>
      <p:ext uri="{BB962C8B-B14F-4D97-AF65-F5344CB8AC3E}">
        <p14:creationId xmlns:p14="http://schemas.microsoft.com/office/powerpoint/2010/main" val="214082343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normAutofit/>
          </a:bodyPr>
          <a:lstStyle/>
          <a:p>
            <a:r>
              <a:rPr lang="en-US" altLang="zh-CN" b="1" dirty="0" smtClean="0">
                <a:solidFill>
                  <a:prstClr val="black"/>
                </a:solidFill>
                <a:latin typeface="+mn-lt"/>
                <a:ea typeface="Tahoma" pitchFamily="34" charset="0"/>
                <a:cs typeface="Tahoma" pitchFamily="34" charset="0"/>
              </a:rPr>
              <a:t>How to </a:t>
            </a:r>
            <a:r>
              <a:rPr lang="en-US" altLang="zh-CN" b="1" dirty="0">
                <a:solidFill>
                  <a:prstClr val="black"/>
                </a:solidFill>
                <a:latin typeface="Calibri" pitchFamily="34" charset="0"/>
                <a:ea typeface="Tahoma" pitchFamily="34" charset="0"/>
                <a:cs typeface="Tahoma" pitchFamily="34" charset="0"/>
              </a:rPr>
              <a:t>Configure the Features of </a:t>
            </a:r>
            <a:r>
              <a:rPr lang="en-US" altLang="zh-CN" b="1" dirty="0" err="1">
                <a:solidFill>
                  <a:prstClr val="black"/>
                </a:solidFill>
                <a:latin typeface="Calibri" pitchFamily="34" charset="0"/>
                <a:ea typeface="Tahoma" pitchFamily="34" charset="0"/>
                <a:cs typeface="Tahoma" pitchFamily="34" charset="0"/>
              </a:rPr>
              <a:t>BroadWorks</a:t>
            </a:r>
            <a:endParaRPr lang="en-US" altLang="zh-CN" b="1" dirty="0">
              <a:solidFill>
                <a:prstClr val="black"/>
              </a:solidFill>
              <a:latin typeface="Calibri" pitchFamily="34" charset="0"/>
              <a:ea typeface="Tahoma" pitchFamily="34" charset="0"/>
              <a:cs typeface="Tahoma" pitchFamily="34" charset="0"/>
            </a:endParaRPr>
          </a:p>
        </p:txBody>
      </p:sp>
      <p:sp>
        <p:nvSpPr>
          <p:cNvPr id="3" name="灯片编号占位符 2"/>
          <p:cNvSpPr>
            <a:spLocks noGrp="1"/>
          </p:cNvSpPr>
          <p:nvPr>
            <p:ph type="sldNum" sz="quarter" idx="12"/>
          </p:nvPr>
        </p:nvSpPr>
        <p:spPr/>
        <p:txBody>
          <a:bodyPr/>
          <a:lstStyle/>
          <a:p>
            <a:pPr>
              <a:defRPr/>
            </a:pPr>
            <a:fld id="{697FED9D-2B1C-4C7D-8258-53708B199F59}" type="slidenum">
              <a:rPr lang="zh-CN" altLang="en-US" smtClean="0"/>
              <a:pPr>
                <a:defRPr/>
              </a:pPr>
              <a:t>9</a:t>
            </a:fld>
            <a:endParaRPr lang="zh-CN" alt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1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2">
          <a:schemeClr val="accent1"/>
        </a:lnRef>
        <a:fillRef idx="1">
          <a:schemeClr val="lt1"/>
        </a:fillRef>
        <a:effectRef idx="0">
          <a:schemeClr val="accent1"/>
        </a:effectRef>
        <a:fontRef idx="minor">
          <a:schemeClr val="dk1"/>
        </a:fontRef>
      </a:style>
    </a:spDef>
  </a:objectDefaults>
  <a:extraClrSchemeLst/>
</a:theme>
</file>

<file path=ppt/theme/theme10.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2">
          <a:schemeClr val="accent1"/>
        </a:lnRef>
        <a:fillRef idx="1">
          <a:schemeClr val="lt1"/>
        </a:fillRef>
        <a:effectRef idx="0">
          <a:schemeClr val="accent1"/>
        </a:effectRef>
        <a:fontRef idx="minor">
          <a:schemeClr val="dk1"/>
        </a:fontRef>
      </a:style>
    </a:spDef>
  </a:objectDefaults>
  <a:extraClrSchemeLst/>
</a:theme>
</file>

<file path=ppt/theme/theme3.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7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2">
          <a:schemeClr val="accent1"/>
        </a:lnRef>
        <a:fillRef idx="1">
          <a:schemeClr val="lt1"/>
        </a:fillRef>
        <a:effectRef idx="0">
          <a:schemeClr val="accent1"/>
        </a:effectRef>
        <a:fontRef idx="minor">
          <a:schemeClr val="dk1"/>
        </a:fontRef>
      </a:style>
    </a:spDef>
  </a:objectDefaults>
  <a:extraClrSchemeLst/>
</a:theme>
</file>

<file path=ppt/theme/theme5.xml><?xml version="1.0" encoding="utf-8"?>
<a:theme xmlns:a="http://schemas.openxmlformats.org/drawingml/2006/main" name="8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2">
          <a:schemeClr val="accent1"/>
        </a:lnRef>
        <a:fillRef idx="1">
          <a:schemeClr val="lt1"/>
        </a:fillRef>
        <a:effectRef idx="0">
          <a:schemeClr val="accent1"/>
        </a:effectRef>
        <a:fontRef idx="minor">
          <a:schemeClr val="dk1"/>
        </a:fontRef>
      </a:style>
    </a:spDef>
  </a:objectDefaults>
  <a:extraClrSchemeLst/>
</a:theme>
</file>

<file path=ppt/theme/theme6.xml><?xml version="1.0" encoding="utf-8"?>
<a:theme xmlns:a="http://schemas.openxmlformats.org/drawingml/2006/main" name="2_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3_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1_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9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2">
          <a:schemeClr val="accent1"/>
        </a:lnRef>
        <a:fillRef idx="1">
          <a:schemeClr val="lt1"/>
        </a:fillRef>
        <a:effectRef idx="0">
          <a:schemeClr val="accent1"/>
        </a:effectRef>
        <a:fontRef idx="minor">
          <a:schemeClr val="dk1"/>
        </a:fontRef>
      </a:style>
    </a:spDef>
  </a:objectDefaults>
  <a:extraClrSchemeLst/>
</a:theme>
</file>

<file path=docProps/app.xml><?xml version="1.0" encoding="utf-8"?>
<Properties xmlns="http://schemas.openxmlformats.org/officeDocument/2006/extended-properties" xmlns:vt="http://schemas.openxmlformats.org/officeDocument/2006/docPropsVTypes">
  <Template/>
  <TotalTime>21252</TotalTime>
  <Words>6014</Words>
  <Application>Microsoft Office PowerPoint</Application>
  <PresentationFormat>全屏显示(4:3)</PresentationFormat>
  <Paragraphs>572</Paragraphs>
  <Slides>62</Slides>
  <Notes>62</Notes>
  <HiddenSlides>0</HiddenSlides>
  <MMClips>0</MMClips>
  <ScaleCrop>false</ScaleCrop>
  <HeadingPairs>
    <vt:vector size="4" baseType="variant">
      <vt:variant>
        <vt:lpstr>主题</vt:lpstr>
      </vt:variant>
      <vt:variant>
        <vt:i4>9</vt:i4>
      </vt:variant>
      <vt:variant>
        <vt:lpstr>幻灯片标题</vt:lpstr>
      </vt:variant>
      <vt:variant>
        <vt:i4>62</vt:i4>
      </vt:variant>
    </vt:vector>
  </HeadingPairs>
  <TitlesOfParts>
    <vt:vector size="71" baseType="lpstr">
      <vt:lpstr>1_Office 主题</vt:lpstr>
      <vt:lpstr>3_Office 主题</vt:lpstr>
      <vt:lpstr>自定义设计方案</vt:lpstr>
      <vt:lpstr>7_Office 主题</vt:lpstr>
      <vt:lpstr>8_Office 主题</vt:lpstr>
      <vt:lpstr>2_自定义设计方案</vt:lpstr>
      <vt:lpstr>3_自定义设计方案</vt:lpstr>
      <vt:lpstr>1_自定义设计方案</vt:lpstr>
      <vt:lpstr>9_Office 主题</vt:lpstr>
      <vt:lpstr>PowerPoint 演示文稿</vt:lpstr>
      <vt:lpstr>PowerPoint 演示文稿</vt:lpstr>
      <vt:lpstr>PowerPoint 演示文稿</vt:lpstr>
      <vt:lpstr>What is BroadWorks </vt:lpstr>
      <vt:lpstr>PowerPoint 演示文稿</vt:lpstr>
      <vt:lpstr>PowerPoint 演示文稿</vt:lpstr>
      <vt:lpstr>PCCW</vt:lpstr>
      <vt:lpstr>And More…</vt:lpstr>
      <vt:lpstr>How to Configure the Features of BroadWorks</vt:lpstr>
      <vt:lpstr>BroadWorks Features</vt:lpstr>
      <vt:lpstr>Special Firmware for BroadWorks-Q1 of 2013</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Provisioning in BroadWorks (DMS)</vt:lpstr>
      <vt:lpstr>What is BroadWorks Device Management </vt:lpstr>
      <vt:lpstr>Key concepts</vt:lpstr>
      <vt:lpstr>Group Administrator</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BroadTouch</vt:lpstr>
      <vt:lpstr>PowerPoint 演示文稿</vt:lpstr>
      <vt:lpstr>PowerPoint 演示文稿</vt:lpstr>
    </vt:vector>
  </TitlesOfParts>
  <Company>番茄花园</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番茄花园</dc:creator>
  <cp:lastModifiedBy>Cathy</cp:lastModifiedBy>
  <cp:revision>1801</cp:revision>
  <dcterms:created xsi:type="dcterms:W3CDTF">2009-09-16T07:37:35Z</dcterms:created>
  <dcterms:modified xsi:type="dcterms:W3CDTF">2012-12-18T15:16:34Z</dcterms:modified>
</cp:coreProperties>
</file>